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2" r:id="rId2"/>
  </p:sldMasterIdLst>
  <p:notesMasterIdLst>
    <p:notesMasterId r:id="rId58"/>
  </p:notesMasterIdLst>
  <p:handoutMasterIdLst>
    <p:handoutMasterId r:id="rId59"/>
  </p:handoutMasterIdLst>
  <p:sldIdLst>
    <p:sldId id="589" r:id="rId3"/>
    <p:sldId id="257" r:id="rId4"/>
    <p:sldId id="485" r:id="rId5"/>
    <p:sldId id="484" r:id="rId6"/>
    <p:sldId id="321" r:id="rId7"/>
    <p:sldId id="590" r:id="rId8"/>
    <p:sldId id="258" r:id="rId9"/>
    <p:sldId id="620" r:id="rId10"/>
    <p:sldId id="591" r:id="rId11"/>
    <p:sldId id="595" r:id="rId12"/>
    <p:sldId id="592" r:id="rId13"/>
    <p:sldId id="436" r:id="rId14"/>
    <p:sldId id="596" r:id="rId15"/>
    <p:sldId id="602" r:id="rId16"/>
    <p:sldId id="470" r:id="rId17"/>
    <p:sldId id="597" r:id="rId18"/>
    <p:sldId id="583" r:id="rId19"/>
    <p:sldId id="584" r:id="rId20"/>
    <p:sldId id="586" r:id="rId21"/>
    <p:sldId id="599" r:id="rId22"/>
    <p:sldId id="605" r:id="rId23"/>
    <p:sldId id="607" r:id="rId24"/>
    <p:sldId id="475" r:id="rId25"/>
    <p:sldId id="500" r:id="rId26"/>
    <p:sldId id="600" r:id="rId27"/>
    <p:sldId id="603" r:id="rId28"/>
    <p:sldId id="601" r:id="rId29"/>
    <p:sldId id="604" r:id="rId30"/>
    <p:sldId id="608" r:id="rId31"/>
    <p:sldId id="497" r:id="rId32"/>
    <p:sldId id="455" r:id="rId33"/>
    <p:sldId id="626" r:id="rId34"/>
    <p:sldId id="458" r:id="rId35"/>
    <p:sldId id="503" r:id="rId36"/>
    <p:sldId id="609" r:id="rId37"/>
    <p:sldId id="610" r:id="rId38"/>
    <p:sldId id="611" r:id="rId39"/>
    <p:sldId id="526" r:id="rId40"/>
    <p:sldId id="612" r:id="rId41"/>
    <p:sldId id="627" r:id="rId42"/>
    <p:sldId id="628" r:id="rId43"/>
    <p:sldId id="534" r:id="rId44"/>
    <p:sldId id="537" r:id="rId45"/>
    <p:sldId id="545" r:id="rId46"/>
    <p:sldId id="613" r:id="rId47"/>
    <p:sldId id="616" r:id="rId48"/>
    <p:sldId id="615" r:id="rId49"/>
    <p:sldId id="614" r:id="rId50"/>
    <p:sldId id="617" r:id="rId51"/>
    <p:sldId id="618" r:id="rId52"/>
    <p:sldId id="619" r:id="rId53"/>
    <p:sldId id="625" r:id="rId54"/>
    <p:sldId id="621" r:id="rId55"/>
    <p:sldId id="622" r:id="rId56"/>
    <p:sldId id="292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  <p:cmAuthor id="3" name="Marsha Snyder" initials="MS" lastIdx="1" clrIdx="3">
    <p:extLst>
      <p:ext uri="{19B8F6BF-5375-455C-9EA6-DF929625EA0E}">
        <p15:presenceInfo xmlns:p15="http://schemas.microsoft.com/office/powerpoint/2012/main" userId="Marsha Sny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4C3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6" autoAdjust="0"/>
    <p:restoredTop sz="93141" autoAdjust="0"/>
  </p:normalViewPr>
  <p:slideViewPr>
    <p:cSldViewPr>
      <p:cViewPr varScale="1">
        <p:scale>
          <a:sx n="51" d="100"/>
          <a:sy n="5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68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6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43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56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68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0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67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8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82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www.ipm.ucdavis.edu</a:t>
            </a:r>
            <a:r>
              <a:rPr lang="en-US" dirty="0" smtClean="0"/>
              <a:t>/PMG/PESTNOTES/pn74149.html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3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70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1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4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</a:t>
            </a:r>
          </a:p>
          <a:p>
            <a:r>
              <a:rPr lang="en-US" dirty="0" smtClean="0"/>
              <a:t>Hag</a:t>
            </a:r>
          </a:p>
          <a:p>
            <a:r>
              <a:rPr lang="en-US" dirty="0" smtClean="0"/>
              <a:t>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7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7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Buck moth</a:t>
            </a:r>
          </a:p>
          <a:p>
            <a:r>
              <a:rPr lang="en-US" b="1" dirty="0" smtClean="0"/>
              <a:t>Saddle back</a:t>
            </a:r>
          </a:p>
          <a:p>
            <a:r>
              <a:rPr lang="en-US" b="1" dirty="0" smtClean="0"/>
              <a:t>Puss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17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39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97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1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EBDDC3"/>
                </a:solidFill>
              </a:rPr>
              <a:t>Dr. Marc Lame, Indiana University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974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56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52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3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4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580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rgbClr val="4C3C36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6468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3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dicinenet.com/rash/article.htm" TargetMode="Externa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FOR Nurses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Lesson 1 of 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Self-Guided Education </a:t>
            </a:r>
            <a:r>
              <a:rPr lang="en-US" dirty="0" smtClean="0"/>
              <a:t>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620000" cy="5070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40" y="6019800"/>
            <a:ext cx="235326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Blood feeding ectoparasites associated with the scalp</a:t>
            </a:r>
          </a:p>
          <a:p>
            <a:r>
              <a:rPr lang="en-US" dirty="0" smtClean="0"/>
              <a:t>More </a:t>
            </a:r>
            <a:r>
              <a:rPr lang="en-US" dirty="0"/>
              <a:t>commonly found in children of preschool and </a:t>
            </a:r>
            <a:r>
              <a:rPr lang="en-US" dirty="0" smtClean="0"/>
              <a:t>elementary </a:t>
            </a:r>
            <a:r>
              <a:rPr lang="en-US" dirty="0"/>
              <a:t>age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(3-11 </a:t>
            </a:r>
            <a:r>
              <a:rPr lang="en-US" dirty="0"/>
              <a:t>years old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Lice may transfer </a:t>
            </a:r>
            <a:br>
              <a:rPr lang="en-US" dirty="0" smtClean="0"/>
            </a:br>
            <a:r>
              <a:rPr lang="en-US" dirty="0" smtClean="0"/>
              <a:t>from one student to </a:t>
            </a:r>
            <a:br>
              <a:rPr lang="en-US" dirty="0" smtClean="0"/>
            </a:br>
            <a:r>
              <a:rPr lang="en-US" dirty="0" smtClean="0"/>
              <a:t>another due to </a:t>
            </a:r>
            <a:br>
              <a:rPr lang="en-US" dirty="0" smtClean="0"/>
            </a:br>
            <a:r>
              <a:rPr lang="en-US" dirty="0" smtClean="0"/>
              <a:t>physical head</a:t>
            </a:r>
            <a:br>
              <a:rPr lang="en-US" dirty="0" smtClean="0"/>
            </a:br>
            <a:r>
              <a:rPr lang="en-US" dirty="0" smtClean="0"/>
              <a:t>contact, or through </a:t>
            </a:r>
            <a:br>
              <a:rPr lang="en-US" dirty="0" smtClean="0"/>
            </a:br>
            <a:r>
              <a:rPr lang="en-US" dirty="0" smtClean="0"/>
              <a:t>the sharing of </a:t>
            </a:r>
            <a:br>
              <a:rPr lang="en-US" dirty="0" smtClean="0"/>
            </a:br>
            <a:r>
              <a:rPr lang="en-US" dirty="0" smtClean="0"/>
              <a:t>pillows and mats by students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>
          <a:xfrm>
            <a:off x="3894040" y="2756842"/>
            <a:ext cx="5081253" cy="3491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7691" y="6262469"/>
            <a:ext cx="3128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– </a:t>
            </a:r>
            <a:br>
              <a:rPr lang="en-US" i="1" dirty="0" smtClean="0"/>
            </a:br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60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51" y="26233"/>
            <a:ext cx="457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689492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Size of a sesame seed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2-3 mm long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Tan </a:t>
            </a:r>
            <a:r>
              <a:rPr lang="en-US" dirty="0"/>
              <a:t>in </a:t>
            </a:r>
            <a:r>
              <a:rPr lang="en-US" dirty="0" smtClean="0"/>
              <a:t>color</a:t>
            </a:r>
            <a:endParaRPr lang="en-US" dirty="0"/>
          </a:p>
          <a:p>
            <a:r>
              <a:rPr lang="en-US" dirty="0" smtClean="0"/>
              <a:t>Crawl rapidly across the scalp</a:t>
            </a:r>
          </a:p>
          <a:p>
            <a:r>
              <a:rPr lang="en-US" dirty="0"/>
              <a:t>Cannot survive away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the </a:t>
            </a:r>
            <a:r>
              <a:rPr lang="en-US" dirty="0" smtClean="0"/>
              <a:t>scalp, and die </a:t>
            </a:r>
            <a:br>
              <a:rPr lang="en-US" dirty="0" smtClean="0"/>
            </a:br>
            <a:r>
              <a:rPr lang="en-US" dirty="0" smtClean="0"/>
              <a:t>within </a:t>
            </a:r>
            <a:r>
              <a:rPr lang="en-US" dirty="0"/>
              <a:t>2 </a:t>
            </a:r>
            <a:r>
              <a:rPr lang="en-US" dirty="0" smtClean="0"/>
              <a:t>days off the host </a:t>
            </a:r>
          </a:p>
          <a:p>
            <a:r>
              <a:rPr lang="en-US" dirty="0"/>
              <a:t>Typically only 1% of students are affected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0112" y="6262469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53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59504"/>
            <a:ext cx="5734987" cy="3798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lice feed many times during a 24 hour period and cause </a:t>
            </a:r>
            <a:r>
              <a:rPr lang="en-US" sz="3200" dirty="0"/>
              <a:t>itching and </a:t>
            </a:r>
            <a:r>
              <a:rPr lang="en-US" sz="3200" dirty="0" smtClean="0"/>
              <a:t>sleeplessness</a:t>
            </a:r>
            <a:endParaRPr lang="en-US" sz="1100" dirty="0"/>
          </a:p>
          <a:p>
            <a:r>
              <a:rPr lang="en-US" sz="3200" dirty="0"/>
              <a:t>Scratching </a:t>
            </a:r>
            <a:r>
              <a:rPr lang="en-US" sz="3200" dirty="0" smtClean="0"/>
              <a:t>may lead to </a:t>
            </a:r>
            <a:r>
              <a:rPr lang="en-US" sz="3200" dirty="0"/>
              <a:t>secondary bacterial skin </a:t>
            </a:r>
            <a:r>
              <a:rPr lang="en-US" sz="3200" dirty="0" smtClean="0"/>
              <a:t>infection</a:t>
            </a:r>
          </a:p>
          <a:p>
            <a:r>
              <a:rPr lang="en-US" sz="3200" dirty="0" smtClean="0"/>
              <a:t>Head lice do not </a:t>
            </a:r>
            <a:br>
              <a:rPr lang="en-US" sz="3200" dirty="0" smtClean="0"/>
            </a:br>
            <a:r>
              <a:rPr lang="en-US" sz="3200" dirty="0" smtClean="0"/>
              <a:t>transmit disease </a:t>
            </a:r>
            <a:br>
              <a:rPr lang="en-US" sz="3200" dirty="0" smtClean="0"/>
            </a:br>
            <a:r>
              <a:rPr lang="en-US" sz="3200" dirty="0" smtClean="0"/>
              <a:t>causing pathogens</a:t>
            </a:r>
          </a:p>
          <a:p>
            <a:pPr marL="0" indent="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049" y="623582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feeding causes itching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49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Adult females attach eggs (nits) to hair stands about 1 mm from the scalp; nits need body warmth to develop and hatch</a:t>
            </a:r>
            <a:endParaRPr lang="en-US" sz="1100" dirty="0"/>
          </a:p>
          <a:p>
            <a:r>
              <a:rPr lang="en-US" sz="3200" dirty="0" smtClean="0"/>
              <a:t>Unhatched eggs are not obvious and are a similar color to the hair</a:t>
            </a:r>
          </a:p>
          <a:p>
            <a:r>
              <a:rPr lang="en-US" sz="3200" dirty="0" smtClean="0"/>
              <a:t>Nits are most easily seen at the hairline</a:t>
            </a:r>
          </a:p>
          <a:p>
            <a:r>
              <a:rPr lang="en-US" sz="3200" dirty="0" smtClean="0"/>
              <a:t>Nits 1cm or more from </a:t>
            </a:r>
            <a:br>
              <a:rPr lang="en-US" sz="3200" dirty="0" smtClean="0"/>
            </a:br>
            <a:r>
              <a:rPr lang="en-US" sz="3200" dirty="0" smtClean="0"/>
              <a:t>the scalp are hatched, </a:t>
            </a:r>
            <a:br>
              <a:rPr lang="en-US" sz="3200" dirty="0" smtClean="0"/>
            </a:br>
            <a:r>
              <a:rPr lang="en-US" sz="3200" dirty="0" smtClean="0"/>
              <a:t>but remain firmly </a:t>
            </a:r>
            <a:br>
              <a:rPr lang="en-US" sz="3200" dirty="0" smtClean="0"/>
            </a:br>
            <a:r>
              <a:rPr lang="en-US" sz="3200" dirty="0" smtClean="0"/>
              <a:t>attached to the hair</a:t>
            </a:r>
          </a:p>
          <a:p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6"/>
          <a:stretch/>
        </p:blipFill>
        <p:spPr>
          <a:xfrm>
            <a:off x="5181600" y="4709581"/>
            <a:ext cx="2665891" cy="16000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7691" y="6248400"/>
            <a:ext cx="3128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nits – </a:t>
            </a:r>
            <a:br>
              <a:rPr lang="en-US" i="1" dirty="0" smtClean="0"/>
            </a:br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44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Finding nits alone is </a:t>
            </a:r>
            <a:r>
              <a:rPr lang="en-US" sz="3200" u="sng" dirty="0" smtClean="0"/>
              <a:t>not</a:t>
            </a:r>
            <a:r>
              <a:rPr lang="en-US" sz="3200" dirty="0" smtClean="0"/>
              <a:t> a reason to treat, but nit removal is advisable</a:t>
            </a:r>
          </a:p>
          <a:p>
            <a:r>
              <a:rPr lang="en-US" sz="3200" dirty="0" smtClean="0"/>
              <a:t>Discourage head-to-head contact between students</a:t>
            </a:r>
          </a:p>
          <a:p>
            <a:r>
              <a:rPr lang="en-US" sz="3200" dirty="0" smtClean="0"/>
              <a:t>Discourage </a:t>
            </a:r>
            <a:br>
              <a:rPr lang="en-US" sz="3200" dirty="0" smtClean="0"/>
            </a:br>
            <a:r>
              <a:rPr lang="en-US" sz="3200" dirty="0" smtClean="0"/>
              <a:t>students </a:t>
            </a:r>
            <a:br>
              <a:rPr lang="en-US" sz="3200" dirty="0" smtClean="0"/>
            </a:br>
            <a:r>
              <a:rPr lang="en-US" sz="3200" dirty="0" smtClean="0"/>
              <a:t>sharing pillows etc.</a:t>
            </a:r>
          </a:p>
          <a:p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01" y="3657600"/>
            <a:ext cx="4343400" cy="28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32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447800"/>
            <a:ext cx="8153400" cy="548640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Human scabies is an infestation of the skin by the human itch mite </a:t>
            </a:r>
            <a:r>
              <a:rPr lang="en-US" sz="3200" i="1" dirty="0" err="1" smtClean="0"/>
              <a:t>Sarcoptes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scabiei</a:t>
            </a:r>
            <a:r>
              <a:rPr lang="en-US" sz="3200" dirty="0" smtClean="0"/>
              <a:t> var. </a:t>
            </a:r>
            <a:r>
              <a:rPr lang="en-US" sz="3200" i="1" dirty="0" err="1" smtClean="0"/>
              <a:t>hominis</a:t>
            </a:r>
            <a:endParaRPr lang="en-US" sz="3200" dirty="0"/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The female scabies mite burrows into the upper layer of the skin where it lives and lays its eggs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The scabies mite usually is spread by direct, prolonged, skin-to-skin </a:t>
            </a:r>
            <a:br>
              <a:rPr lang="en-US" sz="3200" dirty="0" smtClean="0"/>
            </a:br>
            <a:r>
              <a:rPr lang="en-US" sz="3200" dirty="0" smtClean="0"/>
              <a:t>contact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The mites are small </a:t>
            </a:r>
            <a:br>
              <a:rPr lang="en-US" sz="3200" dirty="0" smtClean="0"/>
            </a:br>
            <a:r>
              <a:rPr lang="en-US" sz="3200" dirty="0" smtClean="0"/>
              <a:t>and may be below the </a:t>
            </a:r>
            <a:br>
              <a:rPr lang="en-US" sz="3200" dirty="0" smtClean="0"/>
            </a:br>
            <a:r>
              <a:rPr lang="en-US" sz="3200" dirty="0" smtClean="0"/>
              <a:t>skin surface, but burrow </a:t>
            </a:r>
            <a:br>
              <a:rPr lang="en-US" sz="3200" dirty="0" smtClean="0"/>
            </a:br>
            <a:r>
              <a:rPr lang="en-US" sz="3200" dirty="0" smtClean="0"/>
              <a:t>tracks may be visible</a:t>
            </a:r>
          </a:p>
          <a:p>
            <a:pPr marL="0" indent="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altLang="zh-CN" sz="3200" dirty="0" smtClean="0">
                <a:solidFill>
                  <a:schemeClr val="bg2">
                    <a:lumMod val="10000"/>
                  </a:schemeClr>
                </a:solidFill>
              </a:rPr>
              <a:t>Scabies </a:t>
            </a:r>
            <a:r>
              <a:rPr lang="en-US" altLang="zh-CN" sz="3200" dirty="0">
                <a:solidFill>
                  <a:schemeClr val="bg2">
                    <a:lumMod val="10000"/>
                  </a:schemeClr>
                </a:solidFill>
              </a:rPr>
              <a:t>Mites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7461" y="4218801"/>
            <a:ext cx="298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Scabies mites, MedicineNet.com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269" t="17525" b="8247"/>
          <a:stretch/>
        </p:blipFill>
        <p:spPr>
          <a:xfrm>
            <a:off x="5257800" y="4626233"/>
            <a:ext cx="33813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32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676400"/>
            <a:ext cx="8153400" cy="5181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defRPr/>
            </a:pPr>
            <a:r>
              <a:rPr lang="en-US" sz="3200" dirty="0"/>
              <a:t>Hospitals, childcare facilities, and schools are optimal locations for the spread of </a:t>
            </a:r>
            <a:r>
              <a:rPr lang="en-US" sz="3200" dirty="0" smtClean="0"/>
              <a:t>scabies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Mites can not survive very long off the host and under normal room temperatures will not survive longer than 3 days</a:t>
            </a:r>
            <a:endParaRPr lang="en-US" sz="3200" dirty="0"/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Mites can only be eliminated using prescription treatments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As soon as a student has started a treatment plan, they are not infectious</a:t>
            </a:r>
            <a:endParaRPr lang="en-US" sz="3200" dirty="0"/>
          </a:p>
          <a:p>
            <a:pPr marL="0" indent="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altLang="zh-CN" sz="3200" dirty="0" smtClean="0">
                <a:solidFill>
                  <a:schemeClr val="bg2">
                    <a:lumMod val="10000"/>
                  </a:schemeClr>
                </a:solidFill>
              </a:rPr>
              <a:t>Scabies </a:t>
            </a:r>
            <a:r>
              <a:rPr lang="en-US" altLang="zh-CN" sz="3200" dirty="0">
                <a:solidFill>
                  <a:schemeClr val="bg2">
                    <a:lumMod val="10000"/>
                  </a:schemeClr>
                </a:solidFill>
              </a:rPr>
              <a:t>Mites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1265" y="6084936"/>
            <a:ext cx="366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Ringworm infection –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3626049"/>
            <a:ext cx="3251200" cy="2438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" y="1676400"/>
            <a:ext cx="8382000" cy="457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 dirty="0"/>
              <a:t>Ringworm is a common </a:t>
            </a:r>
            <a:r>
              <a:rPr lang="en-US" sz="3000" dirty="0" smtClean="0"/>
              <a:t>fungal (</a:t>
            </a:r>
            <a:r>
              <a:rPr lang="en-US" sz="3000" i="1" dirty="0" smtClean="0"/>
              <a:t>Tinea</a:t>
            </a:r>
            <a:r>
              <a:rPr lang="en-US" sz="3000" dirty="0" smtClean="0"/>
              <a:t>) infection </a:t>
            </a:r>
            <a:r>
              <a:rPr lang="en-US" sz="3000" dirty="0"/>
              <a:t>of the skin </a:t>
            </a:r>
            <a:r>
              <a:rPr lang="en-US" sz="3000" dirty="0" smtClean="0"/>
              <a:t>and </a:t>
            </a:r>
            <a:r>
              <a:rPr lang="en-US" sz="3000" dirty="0"/>
              <a:t>is not due to a </a:t>
            </a:r>
            <a:r>
              <a:rPr lang="en-US" sz="3000" dirty="0" smtClean="0"/>
              <a:t>worm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The </a:t>
            </a:r>
            <a:r>
              <a:rPr lang="en-US" sz="3000" dirty="0"/>
              <a:t>condition is further named for the site of the body where the infection </a:t>
            </a:r>
            <a:r>
              <a:rPr lang="en-US" sz="3000" dirty="0" smtClean="0"/>
              <a:t>occurs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Ringworm fungi are known as </a:t>
            </a:r>
            <a:br>
              <a:rPr lang="en-US" sz="3000" dirty="0" smtClean="0"/>
            </a:br>
            <a:r>
              <a:rPr lang="en-US" sz="3000" dirty="0" err="1" smtClean="0"/>
              <a:t>dermatophytes</a:t>
            </a:r>
            <a:r>
              <a:rPr lang="en-US" sz="3000" dirty="0" smtClean="0"/>
              <a:t> – microscopic </a:t>
            </a:r>
            <a:br>
              <a:rPr lang="en-US" sz="3000" dirty="0" smtClean="0"/>
            </a:br>
            <a:r>
              <a:rPr lang="en-US" sz="3000" dirty="0" smtClean="0"/>
              <a:t>organisms that live off the </a:t>
            </a:r>
            <a:br>
              <a:rPr lang="en-US" sz="3000" dirty="0" smtClean="0"/>
            </a:br>
            <a:r>
              <a:rPr lang="en-US" sz="3000" dirty="0" smtClean="0"/>
              <a:t>dead tissues of your skin, </a:t>
            </a:r>
            <a:br>
              <a:rPr lang="en-US" sz="3000" dirty="0" smtClean="0"/>
            </a:br>
            <a:r>
              <a:rPr lang="en-US" sz="3000" dirty="0" smtClean="0"/>
              <a:t>hair, and nails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Ringworm </a:t>
            </a:r>
            <a:r>
              <a:rPr lang="en-US" sz="3000" dirty="0"/>
              <a:t>causes a scaly,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crusted </a:t>
            </a:r>
            <a:r>
              <a:rPr lang="en-US" sz="3000" dirty="0"/>
              <a:t>rash that may </a:t>
            </a:r>
            <a:r>
              <a:rPr lang="en-US" sz="3000" dirty="0" smtClean="0"/>
              <a:t>itch</a:t>
            </a:r>
          </a:p>
          <a:p>
            <a:pPr>
              <a:lnSpc>
                <a:spcPct val="90000"/>
              </a:lnSpc>
            </a:pPr>
            <a:endParaRPr lang="en-US" sz="3000" u="sng" dirty="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3000" dirty="0"/>
          </a:p>
          <a:p>
            <a:pPr>
              <a:lnSpc>
                <a:spcPct val="90000"/>
              </a:lnSpc>
            </a:pPr>
            <a:endParaRPr lang="en-US" sz="3000" dirty="0"/>
          </a:p>
          <a:p>
            <a:pPr>
              <a:lnSpc>
                <a:spcPct val="90000"/>
              </a:lnSpc>
            </a:pPr>
            <a:endParaRPr lang="en-US" altLang="en-US" sz="3000" dirty="0" smtClean="0"/>
          </a:p>
          <a:p>
            <a:pPr>
              <a:lnSpc>
                <a:spcPct val="90000"/>
              </a:lnSpc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9412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153400" cy="4495800"/>
          </a:xfrm>
        </p:spPr>
        <p:txBody>
          <a:bodyPr>
            <a:noAutofit/>
          </a:bodyPr>
          <a:lstStyle/>
          <a:p>
            <a:r>
              <a:rPr lang="en-US" sz="2800" dirty="0"/>
              <a:t>The most common types of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ringworm </a:t>
            </a:r>
            <a:r>
              <a:rPr lang="en-US" sz="2800" dirty="0"/>
              <a:t>affect the skin on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/>
              <a:t>body, the scalp, the feet,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or </a:t>
            </a:r>
            <a:r>
              <a:rPr lang="en-US" sz="2800" dirty="0"/>
              <a:t>the </a:t>
            </a:r>
            <a:r>
              <a:rPr lang="en-US" sz="2800" dirty="0" smtClean="0"/>
              <a:t>groin</a:t>
            </a:r>
            <a:endParaRPr lang="en-US" sz="2800" dirty="0"/>
          </a:p>
          <a:p>
            <a:r>
              <a:rPr lang="en-US" sz="2800" dirty="0" smtClean="0"/>
              <a:t>Occurs in people of all ages, common in children</a:t>
            </a:r>
          </a:p>
          <a:p>
            <a:r>
              <a:rPr lang="en-US" sz="2800" dirty="0" smtClean="0"/>
              <a:t>Occurs most often in warm, moist climates</a:t>
            </a:r>
          </a:p>
          <a:p>
            <a:r>
              <a:rPr lang="en-US" sz="2800" dirty="0"/>
              <a:t>Ringworm is </a:t>
            </a:r>
            <a:r>
              <a:rPr lang="en-US" sz="2800" dirty="0" smtClean="0"/>
              <a:t>contagious </a:t>
            </a:r>
          </a:p>
          <a:p>
            <a:r>
              <a:rPr lang="en-US" sz="2800" dirty="0" smtClean="0"/>
              <a:t>Infections are contracted from an infected </a:t>
            </a:r>
            <a:r>
              <a:rPr lang="en-US" sz="2800" dirty="0"/>
              <a:t>person, animal, </a:t>
            </a:r>
            <a:r>
              <a:rPr lang="en-US" sz="2800" dirty="0" smtClean="0"/>
              <a:t>object (clothing and towels), surfaces (desks, pool surfaces, showers), and </a:t>
            </a:r>
            <a:r>
              <a:rPr lang="en-US" sz="2800" dirty="0"/>
              <a:t>even </a:t>
            </a:r>
            <a:r>
              <a:rPr lang="en-US" sz="2800" dirty="0" smtClean="0"/>
              <a:t>soil </a:t>
            </a:r>
          </a:p>
          <a:p>
            <a:r>
              <a:rPr lang="en-US" sz="2800" dirty="0" smtClean="0"/>
              <a:t>Several areas of the body may be affected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76800" y="76200"/>
            <a:ext cx="3936906" cy="3175000"/>
            <a:chOff x="7175547" y="1272222"/>
            <a:chExt cx="3936906" cy="3175000"/>
          </a:xfrm>
        </p:grpSpPr>
        <p:grpSp>
          <p:nvGrpSpPr>
            <p:cNvPr id="7" name="Group 6"/>
            <p:cNvGrpSpPr/>
            <p:nvPr/>
          </p:nvGrpSpPr>
          <p:grpSpPr>
            <a:xfrm>
              <a:off x="7175547" y="1272222"/>
              <a:ext cx="3936906" cy="3175000"/>
              <a:chOff x="5483372" y="25400"/>
              <a:chExt cx="3936906" cy="31750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286678" y="219360"/>
                <a:ext cx="2133600" cy="2133600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>
              <a:xfrm>
                <a:off x="6877812" y="152400"/>
                <a:ext cx="1219200" cy="152400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6898432" y="698223"/>
                <a:ext cx="1254968" cy="22026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6877812" y="448151"/>
                <a:ext cx="1226053" cy="59849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501378" y="25400"/>
                <a:ext cx="1327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capitis</a:t>
                </a:r>
                <a:endParaRPr lang="en-US" i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652336" y="570468"/>
                <a:ext cx="13580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barbae</a:t>
                </a:r>
                <a:endParaRPr lang="en-US" i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813072" y="2831068"/>
                <a:ext cx="1178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pedis</a:t>
                </a:r>
                <a:endParaRPr lang="en-US" i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483372" y="328891"/>
                <a:ext cx="1197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faciei</a:t>
                </a:r>
                <a:endParaRPr lang="en-US" i="1" dirty="0"/>
              </a:p>
            </p:txBody>
          </p:sp>
          <p:cxnSp>
            <p:nvCxnSpPr>
              <p:cNvPr id="19" name="Straight Arrow Connector 18"/>
              <p:cNvCxnSpPr>
                <a:stCxn id="23" idx="3"/>
              </p:cNvCxnSpPr>
              <p:nvPr/>
            </p:nvCxnSpPr>
            <p:spPr>
              <a:xfrm flipV="1">
                <a:off x="7117800" y="965925"/>
                <a:ext cx="1111800" cy="68609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877812" y="1130023"/>
                <a:ext cx="916584" cy="485974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7010400" y="1403489"/>
                <a:ext cx="1219200" cy="584500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5682792" y="849868"/>
                <a:ext cx="1435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corporis</a:t>
                </a:r>
                <a:endParaRPr lang="en-US" i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92149" y="1525959"/>
                <a:ext cx="1266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manus</a:t>
                </a:r>
                <a:endParaRPr lang="en-US" i="1" dirty="0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6867225" y="1150592"/>
                <a:ext cx="1011423" cy="1464586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5867400" y="1828800"/>
                <a:ext cx="11897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cruris</a:t>
                </a:r>
                <a:endParaRPr lang="en-US" i="1" dirty="0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V="1">
                <a:off x="6844149" y="2090743"/>
                <a:ext cx="1080651" cy="524435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8479439" y="2104670"/>
                <a:ext cx="59044" cy="792237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682792" y="2592935"/>
                <a:ext cx="2127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Tinea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unguium</a:t>
                </a:r>
                <a:r>
                  <a:rPr lang="en-US" i="1" dirty="0" smtClean="0"/>
                  <a:t> </a:t>
                </a:r>
                <a:r>
                  <a:rPr lang="en-US" i="1" smtClean="0"/>
                  <a:t>(</a:t>
                </a:r>
                <a:r>
                  <a:rPr lang="en-US" b="1" smtClean="0"/>
                  <a:t>nails</a:t>
                </a:r>
                <a:r>
                  <a:rPr lang="en-US" b="1" dirty="0" smtClean="0"/>
                  <a:t>)</a:t>
                </a:r>
                <a:endParaRPr lang="en-US" b="1" i="1" dirty="0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8630" y="1749319"/>
              <a:ext cx="423863" cy="338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29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199"/>
            <a:ext cx="8686800" cy="5065931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Ringworm can be transmitted from animals to humans</a:t>
            </a:r>
          </a:p>
          <a:p>
            <a:r>
              <a:rPr lang="en-US" sz="3200" dirty="0" smtClean="0"/>
              <a:t>Cats are among the most commonly affected animals</a:t>
            </a:r>
          </a:p>
          <a:p>
            <a:r>
              <a:rPr lang="en-US" sz="3200" dirty="0"/>
              <a:t>Class pets should be free </a:t>
            </a:r>
            <a:r>
              <a:rPr lang="en-US" sz="3200" dirty="0" smtClean="0"/>
              <a:t>of </a:t>
            </a:r>
            <a:r>
              <a:rPr lang="en-US" sz="3200" dirty="0"/>
              <a:t>ringworm</a:t>
            </a:r>
          </a:p>
          <a:p>
            <a:r>
              <a:rPr lang="en-US" sz="3200" dirty="0"/>
              <a:t>Feral cats </a:t>
            </a:r>
            <a:r>
              <a:rPr lang="en-US" sz="3200" dirty="0" smtClean="0"/>
              <a:t>are commonly </a:t>
            </a:r>
            <a:br>
              <a:rPr lang="en-US" sz="3200" dirty="0" smtClean="0"/>
            </a:br>
            <a:r>
              <a:rPr lang="en-US" sz="3200" dirty="0" smtClean="0"/>
              <a:t>affected and should </a:t>
            </a:r>
            <a:r>
              <a:rPr lang="en-US" sz="3200" dirty="0"/>
              <a:t>be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excluded </a:t>
            </a:r>
            <a:r>
              <a:rPr lang="en-US" sz="3200" dirty="0"/>
              <a:t>from classrooms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including </a:t>
            </a:r>
            <a:r>
              <a:rPr lang="en-US" sz="3200" dirty="0"/>
              <a:t>temporary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classrooms</a:t>
            </a:r>
            <a:endParaRPr lang="en-US" sz="3200" dirty="0"/>
          </a:p>
          <a:p>
            <a:endParaRPr lang="en-US" sz="32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6041035"/>
            <a:ext cx="277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Class pet </a:t>
            </a:r>
            <a:r>
              <a:rPr lang="en-US" i="1" dirty="0"/>
              <a:t>guinea </a:t>
            </a:r>
            <a:r>
              <a:rPr lang="en-US" i="1" dirty="0" smtClean="0"/>
              <a:t>pig </a:t>
            </a:r>
            <a:br>
              <a:rPr lang="en-US" i="1" dirty="0" smtClean="0"/>
            </a:br>
            <a:r>
              <a:rPr lang="en-US" i="1" dirty="0" smtClean="0"/>
              <a:t>with ringworm - vetbook.org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4"/>
          <a:stretch/>
        </p:blipFill>
        <p:spPr>
          <a:xfrm>
            <a:off x="6065575" y="4255957"/>
            <a:ext cx="2720460" cy="24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1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20574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Ticks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Commensal rodents </a:t>
            </a: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986212"/>
            <a:ext cx="3100387" cy="31003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5334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Identify health risks associated with common pests:</a:t>
            </a:r>
            <a:endParaRPr lang="en-US" sz="25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/>
              <a:t>Ringworm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Fleas</a:t>
            </a:r>
            <a:endParaRPr lang="en-US" sz="24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Spiders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Bats and rabies</a:t>
            </a:r>
          </a:p>
          <a:p>
            <a:pPr lvl="1">
              <a:buNone/>
            </a:pPr>
            <a:endParaRPr lang="en-US" sz="25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04832"/>
            <a:ext cx="4469567" cy="310386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53400" cy="49530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Hard surfaces should be cleaned with </a:t>
            </a:r>
            <a:r>
              <a:rPr lang="en-US" sz="3200" dirty="0"/>
              <a:t>a disinfectant </a:t>
            </a:r>
            <a:r>
              <a:rPr lang="en-US" sz="3200" dirty="0" smtClean="0"/>
              <a:t>effective against </a:t>
            </a:r>
            <a:r>
              <a:rPr lang="en-US" sz="3200" i="1" dirty="0" smtClean="0"/>
              <a:t>Tinea </a:t>
            </a:r>
            <a:r>
              <a:rPr lang="en-US" sz="3200" dirty="0" smtClean="0"/>
              <a:t>e.g., </a:t>
            </a:r>
            <a:r>
              <a:rPr lang="en-US" sz="3200" dirty="0" err="1" smtClean="0"/>
              <a:t>Barbicide</a:t>
            </a:r>
            <a:r>
              <a:rPr lang="en-US" sz="3200" dirty="0" smtClean="0"/>
              <a:t> wipes, </a:t>
            </a:r>
            <a:r>
              <a:rPr lang="en-US" sz="3200" dirty="0" err="1" smtClean="0"/>
              <a:t>Microban</a:t>
            </a:r>
            <a:r>
              <a:rPr lang="en-US" sz="3200" dirty="0" smtClean="0"/>
              <a:t>, etc.</a:t>
            </a:r>
          </a:p>
          <a:p>
            <a:r>
              <a:rPr lang="en-US" sz="3200" dirty="0" smtClean="0"/>
              <a:t>Students with ringworm should be treated with prescription antifungal medications </a:t>
            </a:r>
            <a:r>
              <a:rPr lang="en-US" sz="3200" dirty="0"/>
              <a:t>before </a:t>
            </a:r>
            <a:br>
              <a:rPr lang="en-US" sz="3200" dirty="0"/>
            </a:br>
            <a:r>
              <a:rPr lang="en-US" sz="3200" dirty="0"/>
              <a:t>returning to </a:t>
            </a:r>
            <a:r>
              <a:rPr lang="en-US" sz="3200" dirty="0" smtClean="0"/>
              <a:t>close </a:t>
            </a:r>
            <a:r>
              <a:rPr lang="en-US" sz="3200" dirty="0"/>
              <a:t>contact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sports </a:t>
            </a:r>
            <a:r>
              <a:rPr lang="en-US" sz="3200" dirty="0"/>
              <a:t>like soccer, rugby,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or wrestling</a:t>
            </a:r>
          </a:p>
          <a:p>
            <a:r>
              <a:rPr lang="en-US" sz="3200" dirty="0" smtClean="0"/>
              <a:t>Medications may be topical </a:t>
            </a:r>
            <a:br>
              <a:rPr lang="en-US" sz="3200" dirty="0" smtClean="0"/>
            </a:br>
            <a:r>
              <a:rPr lang="en-US" sz="3200" dirty="0" smtClean="0"/>
              <a:t>and/or oral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183868"/>
            <a:ext cx="243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Topical antifungal cream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6256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97552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Blood feeding ectoparasites</a:t>
            </a:r>
          </a:p>
          <a:p>
            <a:r>
              <a:rPr lang="en-US" dirty="0" smtClean="0"/>
              <a:t>Can, but usually do not  vector pathogens that cause plague</a:t>
            </a:r>
            <a:r>
              <a:rPr lang="en-US" dirty="0"/>
              <a:t>, </a:t>
            </a:r>
            <a:r>
              <a:rPr lang="en-US" dirty="0" smtClean="0"/>
              <a:t>typhus, and intestinal worms</a:t>
            </a:r>
            <a:endParaRPr lang="en-US" dirty="0"/>
          </a:p>
          <a:p>
            <a:r>
              <a:rPr lang="en-US" dirty="0" smtClean="0"/>
              <a:t>Usually brought into school on feral cats, dogs, and wild animals including rodents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48987"/>
            <a:ext cx="3352800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53152" y="604290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Cat flea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86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94" y="3476398"/>
            <a:ext cx="4254906" cy="340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552" y="1524000"/>
            <a:ext cx="8633248" cy="5791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bites may cause itching, </a:t>
            </a:r>
            <a:br>
              <a:rPr lang="en-US" sz="2800" dirty="0" smtClean="0"/>
            </a:br>
            <a:r>
              <a:rPr lang="en-US" sz="2800" dirty="0" smtClean="0"/>
              <a:t>and swelling </a:t>
            </a:r>
            <a:r>
              <a:rPr lang="en-US" sz="2800" dirty="0"/>
              <a:t>at the bite site</a:t>
            </a:r>
          </a:p>
          <a:p>
            <a:r>
              <a:rPr lang="en-US" sz="2800" dirty="0"/>
              <a:t>Scratching can lead to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infected open sores</a:t>
            </a:r>
            <a:endParaRPr lang="en-US" sz="2800" dirty="0"/>
          </a:p>
          <a:p>
            <a:r>
              <a:rPr lang="en-US" sz="2800" dirty="0" smtClean="0"/>
              <a:t>Do not allow feral dogs and </a:t>
            </a:r>
            <a:br>
              <a:rPr lang="en-US" sz="2800" dirty="0" smtClean="0"/>
            </a:br>
            <a:r>
              <a:rPr lang="en-US" sz="2800" dirty="0" smtClean="0"/>
              <a:t>cats on-campus </a:t>
            </a:r>
          </a:p>
          <a:p>
            <a:r>
              <a:rPr lang="en-US" sz="2800" dirty="0" smtClean="0"/>
              <a:t>If dogs or cats are allowed on </a:t>
            </a:r>
            <a:br>
              <a:rPr lang="en-US" sz="2800" dirty="0" smtClean="0"/>
            </a:br>
            <a:r>
              <a:rPr lang="en-US" sz="2800" dirty="0" smtClean="0"/>
              <a:t>campus, they must be spayed/</a:t>
            </a:r>
            <a:br>
              <a:rPr lang="en-US" sz="2800" dirty="0" smtClean="0"/>
            </a:br>
            <a:r>
              <a:rPr lang="en-US" sz="2800" dirty="0" smtClean="0"/>
              <a:t>neutered, fully inoculated, and </a:t>
            </a:r>
            <a:br>
              <a:rPr lang="en-US" sz="2800" dirty="0" smtClean="0"/>
            </a:br>
            <a:r>
              <a:rPr lang="en-US" sz="2800" dirty="0" smtClean="0"/>
              <a:t>free of ectoparasites</a:t>
            </a:r>
          </a:p>
          <a:p>
            <a:r>
              <a:rPr lang="en-US" sz="2800" dirty="0" smtClean="0"/>
              <a:t>Rodents on campus should be </a:t>
            </a:r>
            <a:br>
              <a:rPr lang="en-US" sz="2800" dirty="0" smtClean="0"/>
            </a:br>
            <a:r>
              <a:rPr lang="en-US" sz="2800" dirty="0" smtClean="0"/>
              <a:t>managed with great caution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91367" y="3776396"/>
            <a:ext cx="141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Cat with fleas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9829" y="-67576"/>
            <a:ext cx="3091842" cy="3529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8967" y="710837"/>
            <a:ext cx="101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Flea bites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53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5300" y="1752600"/>
            <a:ext cx="8153400" cy="5791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200" dirty="0" smtClean="0"/>
              <a:t>Honey bees are flying insects closely related to wasps and ants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Honey bees are social insects adapted for feeding on nectar and pollen </a:t>
            </a: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/>
              <a:t>Careful landscape planning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can affect how prevalent</a:t>
            </a:r>
            <a:br>
              <a:rPr lang="en-US" altLang="en-US" sz="3200" dirty="0" smtClean="0"/>
            </a:br>
            <a:r>
              <a:rPr lang="en-US" altLang="en-US" sz="3200" dirty="0" smtClean="0"/>
              <a:t>honey bees are on campus</a:t>
            </a:r>
          </a:p>
          <a:p>
            <a:pPr>
              <a:lnSpc>
                <a:spcPct val="90000"/>
              </a:lnSpc>
            </a:pPr>
            <a:endParaRPr lang="en-US" altLang="en-US" sz="3200" dirty="0"/>
          </a:p>
          <a:p>
            <a:pPr>
              <a:lnSpc>
                <a:spcPct val="90000"/>
              </a:lnSpc>
            </a:pPr>
            <a:endParaRPr lang="en-US" altLang="en-US" sz="3200" dirty="0" smtClean="0"/>
          </a:p>
          <a:p>
            <a:pPr>
              <a:lnSpc>
                <a:spcPct val="90000"/>
              </a:lnSpc>
            </a:pPr>
            <a:endParaRPr lang="en-US" alt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4234" y="6001250"/>
            <a:ext cx="118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</a:t>
            </a:r>
            <a:br>
              <a:rPr lang="en-US" i="1" dirty="0" smtClean="0"/>
            </a:b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40888"/>
            <a:ext cx="3502152" cy="220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92826" y="1641566"/>
            <a:ext cx="8385048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Worker </a:t>
            </a:r>
            <a:r>
              <a:rPr lang="en-US" sz="3200" dirty="0"/>
              <a:t>bees have a barbed stinger </a:t>
            </a:r>
            <a:r>
              <a:rPr lang="en-US" sz="3200" dirty="0" smtClean="0"/>
              <a:t>and will sting if trapped against the skin, as well as sting defensively in groups when brood (baby bees) are in the colony</a:t>
            </a:r>
            <a:endParaRPr lang="en-US" altLang="en-US" sz="3200" dirty="0"/>
          </a:p>
          <a:p>
            <a:r>
              <a:rPr lang="en-US" sz="3200" dirty="0" smtClean="0"/>
              <a:t>A </a:t>
            </a:r>
            <a:r>
              <a:rPr lang="en-US" sz="3200" dirty="0"/>
              <a:t>sting from </a:t>
            </a:r>
            <a:r>
              <a:rPr lang="en-US" sz="3200" dirty="0" smtClean="0"/>
              <a:t>an Africanized </a:t>
            </a:r>
            <a:br>
              <a:rPr lang="en-US" sz="3200" dirty="0" smtClean="0"/>
            </a:br>
            <a:r>
              <a:rPr lang="en-US" sz="3200" dirty="0" smtClean="0"/>
              <a:t>bee is no </a:t>
            </a:r>
            <a:r>
              <a:rPr lang="en-US" sz="3200" dirty="0"/>
              <a:t>more </a:t>
            </a:r>
            <a:r>
              <a:rPr lang="en-US" sz="3200" dirty="0" smtClean="0"/>
              <a:t>venomous </a:t>
            </a:r>
            <a:br>
              <a:rPr lang="en-US" sz="3200" dirty="0" smtClean="0"/>
            </a:br>
            <a:r>
              <a:rPr lang="en-US" sz="3200" dirty="0" smtClean="0"/>
              <a:t>than </a:t>
            </a:r>
            <a:r>
              <a:rPr lang="en-US" sz="3200" dirty="0"/>
              <a:t>a </a:t>
            </a:r>
            <a:r>
              <a:rPr lang="en-US" sz="3200" dirty="0" smtClean="0"/>
              <a:t>domestic European </a:t>
            </a:r>
            <a:br>
              <a:rPr lang="en-US" sz="3200" dirty="0" smtClean="0"/>
            </a:br>
            <a:r>
              <a:rPr lang="en-US" sz="3200" dirty="0" smtClean="0"/>
              <a:t>honey bee, however, a </a:t>
            </a:r>
            <a:br>
              <a:rPr lang="en-US" sz="3200" dirty="0" smtClean="0"/>
            </a:br>
            <a:r>
              <a:rPr lang="en-US" sz="3200" dirty="0" smtClean="0"/>
              <a:t>larger </a:t>
            </a:r>
            <a:r>
              <a:rPr lang="en-US" sz="3200" dirty="0"/>
              <a:t>% of </a:t>
            </a:r>
            <a:r>
              <a:rPr lang="en-US" sz="3200" dirty="0" smtClean="0"/>
              <a:t>the colony </a:t>
            </a:r>
            <a:br>
              <a:rPr lang="en-US" sz="3200" dirty="0" smtClean="0"/>
            </a:br>
            <a:r>
              <a:rPr lang="en-US" sz="3200" dirty="0" smtClean="0"/>
              <a:t>is defensive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49762" y="3540288"/>
            <a:ext cx="25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bees tending brood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22734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2"/>
          <a:stretch/>
        </p:blipFill>
        <p:spPr>
          <a:xfrm>
            <a:off x="5562600" y="3962654"/>
            <a:ext cx="3496490" cy="26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1524000"/>
            <a:ext cx="8534400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Severe reactions can be life </a:t>
            </a:r>
            <a:r>
              <a:rPr lang="en-US" sz="3200" dirty="0" smtClean="0"/>
              <a:t>threatening and anaphylaxis can occur</a:t>
            </a:r>
            <a:endParaRPr lang="en-US" sz="3200" dirty="0"/>
          </a:p>
          <a:p>
            <a:r>
              <a:rPr lang="en-US" sz="3200" dirty="0" smtClean="0"/>
              <a:t>About 0.5</a:t>
            </a:r>
            <a:r>
              <a:rPr lang="en-US" sz="3200" dirty="0"/>
              <a:t>% of children and 3% of adults will experience anaphylaxis after a </a:t>
            </a:r>
            <a:r>
              <a:rPr lang="en-US" sz="3200" dirty="0" smtClean="0"/>
              <a:t>sting due to an allergic reaction to the </a:t>
            </a:r>
            <a:br>
              <a:rPr lang="en-US" sz="3200" dirty="0" smtClean="0"/>
            </a:br>
            <a:r>
              <a:rPr lang="en-US" sz="3200" dirty="0" smtClean="0"/>
              <a:t>honey bee venom</a:t>
            </a:r>
          </a:p>
          <a:p>
            <a:r>
              <a:rPr lang="en-US" sz="3200" dirty="0" smtClean="0"/>
              <a:t>More commonly there </a:t>
            </a:r>
            <a:br>
              <a:rPr lang="en-US" sz="3200" dirty="0" smtClean="0"/>
            </a:br>
            <a:r>
              <a:rPr lang="en-US" sz="3200" dirty="0" smtClean="0"/>
              <a:t>will be pain and </a:t>
            </a:r>
            <a:br>
              <a:rPr lang="en-US" sz="3200" dirty="0" smtClean="0"/>
            </a:br>
            <a:r>
              <a:rPr lang="en-US" sz="3200" dirty="0" smtClean="0"/>
              <a:t>swelling at the sting 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1619" y="6292334"/>
            <a:ext cx="229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stings in skin</a:t>
            </a:r>
            <a:endParaRPr lang="en-US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16952" r="23317" b="44159"/>
          <a:stretch/>
        </p:blipFill>
        <p:spPr>
          <a:xfrm>
            <a:off x="5362302" y="3657600"/>
            <a:ext cx="354438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1524000"/>
            <a:ext cx="8385048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 smtClean="0"/>
              <a:t>Very few fatalities occur due to “bee attacks”</a:t>
            </a:r>
            <a:endParaRPr lang="en-US" altLang="en-US" sz="3200" dirty="0"/>
          </a:p>
          <a:p>
            <a:r>
              <a:rPr lang="en-US" sz="3200" dirty="0" smtClean="0"/>
              <a:t>Fatalities more commonly occur due to accidental death when people panic to get away from bees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586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Honey bees </a:t>
            </a:r>
            <a:br>
              <a:rPr lang="en-US" i="1" dirty="0" smtClean="0"/>
            </a:br>
            <a:r>
              <a:rPr lang="en-US" i="1" dirty="0" smtClean="0"/>
              <a:t>flying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3" y="3353180"/>
            <a:ext cx="4085260" cy="33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" y="1548013"/>
            <a:ext cx="4290164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Swarms should be </a:t>
            </a:r>
            <a:br>
              <a:rPr lang="en-US" sz="3200" dirty="0" smtClean="0"/>
            </a:br>
            <a:r>
              <a:rPr lang="en-US" sz="3200" dirty="0" smtClean="0"/>
              <a:t>condoned off using caution tape</a:t>
            </a:r>
          </a:p>
          <a:p>
            <a:r>
              <a:rPr lang="en-US" altLang="en-US" sz="3200" dirty="0" smtClean="0"/>
              <a:t>Swarms will move on their own accord within 72 hours of arriving</a:t>
            </a:r>
            <a:endParaRPr lang="en-US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79318" y="6096000"/>
            <a:ext cx="181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swarm 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" y="1548013"/>
            <a:ext cx="3528164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Any honey bee colonies found on school premises should be remediated as early as possible</a:t>
            </a:r>
          </a:p>
          <a:p>
            <a:r>
              <a:rPr lang="en-US" sz="3200" dirty="0" smtClean="0"/>
              <a:t>Student allergies should be documented and updated regularly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4037576"/>
            <a:ext cx="275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colony discovered</a:t>
            </a:r>
            <a:br>
              <a:rPr lang="en-US" i="1" dirty="0" smtClean="0"/>
            </a:br>
            <a:r>
              <a:rPr lang="en-US" i="1" dirty="0" smtClean="0"/>
              <a:t>in a tree trunk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2860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Wasps –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Y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ellowjackets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, Hornets and Paper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2752" cy="495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Yellowjackets</a:t>
            </a:r>
            <a:r>
              <a:rPr lang="en-US" sz="2800" dirty="0"/>
              <a:t>, </a:t>
            </a:r>
            <a:r>
              <a:rPr lang="en-US" sz="2800" dirty="0" smtClean="0"/>
              <a:t>hornets </a:t>
            </a:r>
            <a:r>
              <a:rPr lang="en-US" sz="2800" dirty="0"/>
              <a:t>and paper </a:t>
            </a:r>
            <a:r>
              <a:rPr lang="en-US" sz="2800" dirty="0" smtClean="0"/>
              <a:t>wasps are stinging, flying insects</a:t>
            </a:r>
          </a:p>
          <a:p>
            <a:r>
              <a:rPr lang="en-US" sz="2800" dirty="0" smtClean="0"/>
              <a:t>They are attracted to human food and drinks, so frequently occur around trash </a:t>
            </a:r>
            <a:br>
              <a:rPr lang="en-US" sz="2800" dirty="0" smtClean="0"/>
            </a:br>
            <a:r>
              <a:rPr lang="en-US" sz="2800" dirty="0" smtClean="0"/>
              <a:t>receptacles outside</a:t>
            </a:r>
            <a:endParaRPr lang="en-US" sz="2800" dirty="0"/>
          </a:p>
          <a:p>
            <a:r>
              <a:rPr lang="en-US" sz="2800" dirty="0"/>
              <a:t>Some </a:t>
            </a:r>
            <a:r>
              <a:rPr lang="en-US" sz="2800" dirty="0" smtClean="0"/>
              <a:t>districts </a:t>
            </a:r>
            <a:r>
              <a:rPr lang="en-US" sz="2800" dirty="0"/>
              <a:t>have </a:t>
            </a:r>
            <a:r>
              <a:rPr lang="en-US" sz="2800" dirty="0" smtClean="0"/>
              <a:t>eliminated </a:t>
            </a:r>
            <a:br>
              <a:rPr lang="en-US" sz="2800" dirty="0" smtClean="0"/>
            </a:br>
            <a:r>
              <a:rPr lang="en-US" sz="2800" dirty="0" smtClean="0"/>
              <a:t>all </a:t>
            </a:r>
            <a:r>
              <a:rPr lang="en-US" sz="2800" dirty="0"/>
              <a:t>sugary drinks outside </a:t>
            </a:r>
            <a:r>
              <a:rPr lang="en-US" sz="2800" dirty="0" smtClean="0"/>
              <a:t>of</a:t>
            </a:r>
            <a:br>
              <a:rPr lang="en-US" sz="2800" dirty="0" smtClean="0"/>
            </a:br>
            <a:r>
              <a:rPr lang="en-US" sz="2800" dirty="0" smtClean="0"/>
              <a:t>cafeterias</a:t>
            </a:r>
          </a:p>
          <a:p>
            <a:r>
              <a:rPr lang="en-US" sz="2800" dirty="0" smtClean="0"/>
              <a:t>Some </a:t>
            </a:r>
            <a:r>
              <a:rPr lang="en-US" sz="2800" dirty="0"/>
              <a:t>school districts prohibit food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/>
              <a:t>drink containers in outdoor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trash receptacles, </a:t>
            </a:r>
            <a:r>
              <a:rPr lang="en-US" sz="2800" dirty="0"/>
              <a:t>eliminating the pest </a:t>
            </a:r>
            <a:r>
              <a:rPr lang="en-US" sz="2800" dirty="0" smtClean="0"/>
              <a:t>attraction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0324" y="5396088"/>
            <a:ext cx="25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 smtClean="0"/>
              <a:t>Yellowjacket</a:t>
            </a:r>
            <a:r>
              <a:rPr lang="en-US" i="1" dirty="0" smtClean="0"/>
              <a:t> on a soda can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52" y="3177183"/>
            <a:ext cx="2971800" cy="213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2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sz="2600" dirty="0" smtClean="0"/>
              <a:t>Understand appropriate personal hygiene and facility sanitation measures to help prevent or reduce the spread of:  </a:t>
            </a:r>
            <a:r>
              <a:rPr lang="en-US" sz="2400" dirty="0" smtClean="0"/>
              <a:t>bed bugs, head lice, scabies mites, and ringworm</a:t>
            </a:r>
          </a:p>
          <a:p>
            <a:pPr marL="508000" marR="0" lvl="0" indent="-508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500" dirty="0" smtClean="0">
                <a:latin typeface="Tw Cen MT" pitchFamily="34" charset="0"/>
                <a:ea typeface="Calibri"/>
                <a:cs typeface="Times New Roman" pitchFamily="18" charset="0"/>
              </a:rPr>
              <a:t>Recognize common pesticide poisoning symptoms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594"/>
            <a:ext cx="5181600" cy="3454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293" y="6064265"/>
            <a:ext cx="35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 next to paperclip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28600" y="1676400"/>
            <a:ext cx="8537448" cy="5029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200" dirty="0" smtClean="0"/>
              <a:t>Wasps are social insects, and can give multiple, painful stings, and swelling is common at the sting site (remove restrictive clothing or jewelry immediately)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Allergic reactions </a:t>
            </a:r>
            <a:br>
              <a:rPr lang="en-US" altLang="en-US" sz="3200" dirty="0" smtClean="0"/>
            </a:br>
            <a:r>
              <a:rPr lang="en-US" altLang="en-US" sz="3200" dirty="0" smtClean="0"/>
              <a:t>can </a:t>
            </a:r>
            <a:r>
              <a:rPr lang="en-US" altLang="en-US" sz="3200" dirty="0"/>
              <a:t>be severe,</a:t>
            </a:r>
            <a:br>
              <a:rPr lang="en-US" altLang="en-US" sz="3200" dirty="0"/>
            </a:br>
            <a:r>
              <a:rPr lang="en-US" altLang="en-US" sz="3200" dirty="0"/>
              <a:t>and anaphylaxis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can occur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3058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Wasps –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Yellowjackets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Hornets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Paper Wasps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04070"/>
            <a:ext cx="4648200" cy="348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5638800"/>
            <a:ext cx="235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Swelling due to paper wasp stings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52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20624" y="1511968"/>
            <a:ext cx="8302752" cy="5574632"/>
          </a:xfrm>
        </p:spPr>
        <p:txBody>
          <a:bodyPr>
            <a:normAutofit/>
          </a:bodyPr>
          <a:lstStyle/>
          <a:p>
            <a:r>
              <a:rPr lang="en-US" dirty="0" smtClean="0"/>
              <a:t>Fire ants are </a:t>
            </a:r>
            <a:br>
              <a:rPr lang="en-US" dirty="0" smtClean="0"/>
            </a:br>
            <a:r>
              <a:rPr lang="en-US" dirty="0" smtClean="0"/>
              <a:t>stinging, </a:t>
            </a:r>
            <a:br>
              <a:rPr lang="en-US" dirty="0" smtClean="0"/>
            </a:br>
            <a:r>
              <a:rPr lang="en-US" dirty="0" smtClean="0"/>
              <a:t>social insects</a:t>
            </a:r>
          </a:p>
          <a:p>
            <a:r>
              <a:rPr lang="en-US" dirty="0" smtClean="0"/>
              <a:t>Similar to </a:t>
            </a:r>
            <a:br>
              <a:rPr lang="en-US" dirty="0" smtClean="0"/>
            </a:br>
            <a:r>
              <a:rPr lang="en-US" dirty="0" smtClean="0"/>
              <a:t>bees and wasps, the stings can elicit a severe allergic reaction in sensitive individuals that can be life threatening, and anaphylaxis can occur</a:t>
            </a:r>
          </a:p>
          <a:p>
            <a:r>
              <a:rPr lang="en-US" dirty="0" smtClean="0"/>
              <a:t>Common </a:t>
            </a:r>
            <a:r>
              <a:rPr lang="en-US" dirty="0"/>
              <a:t>reactions </a:t>
            </a:r>
            <a:r>
              <a:rPr lang="en-US" dirty="0" smtClean="0"/>
              <a:t>include burning pain, </a:t>
            </a:r>
            <a:r>
              <a:rPr lang="en-US" dirty="0"/>
              <a:t>swelling,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redness of </a:t>
            </a:r>
            <a:r>
              <a:rPr lang="en-US" dirty="0"/>
              <a:t>the </a:t>
            </a:r>
            <a:r>
              <a:rPr lang="en-US" dirty="0" smtClean="0"/>
              <a:t>skin </a:t>
            </a:r>
            <a:r>
              <a:rPr lang="en-US" dirty="0"/>
              <a:t>and </a:t>
            </a:r>
            <a:r>
              <a:rPr lang="en-US" dirty="0" smtClean="0"/>
              <a:t>the formation of a fluid </a:t>
            </a:r>
            <a:br>
              <a:rPr lang="en-US" dirty="0" smtClean="0"/>
            </a:br>
            <a:r>
              <a:rPr lang="en-US" dirty="0" smtClean="0"/>
              <a:t>filled blister</a:t>
            </a:r>
          </a:p>
          <a:p>
            <a:r>
              <a:rPr lang="en-US" dirty="0" smtClean="0"/>
              <a:t>Hundreds of stings can be sustained very rapidly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Fire Ants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23475" r="13896" b="23475"/>
          <a:stretch/>
        </p:blipFill>
        <p:spPr>
          <a:xfrm>
            <a:off x="2854452" y="228600"/>
            <a:ext cx="6019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826000"/>
            <a:ext cx="3048000" cy="203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Symptoms of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naphylaxis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 – Mayo Clinic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480458"/>
            <a:ext cx="8382000" cy="5574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Anaphylaxis </a:t>
            </a:r>
            <a:r>
              <a:rPr lang="en-US" sz="2400" dirty="0"/>
              <a:t>symptoms usually occur within minutes of exposure to an </a:t>
            </a:r>
            <a:r>
              <a:rPr lang="en-US" sz="2400" dirty="0" smtClean="0"/>
              <a:t>allergen, but can </a:t>
            </a:r>
            <a:r>
              <a:rPr lang="en-US" sz="2400" dirty="0"/>
              <a:t>occur </a:t>
            </a:r>
            <a:r>
              <a:rPr lang="en-US" sz="2400" dirty="0" smtClean="0"/>
              <a:t>after a </a:t>
            </a:r>
            <a:r>
              <a:rPr lang="en-US" sz="2400" dirty="0"/>
              <a:t>half-hour or </a:t>
            </a:r>
            <a:r>
              <a:rPr lang="en-US" sz="2400" dirty="0" smtClean="0"/>
              <a:t>longer:</a:t>
            </a:r>
            <a:endParaRPr lang="en-US" sz="2400" dirty="0"/>
          </a:p>
          <a:p>
            <a:endParaRPr lang="en-US" sz="700" dirty="0"/>
          </a:p>
          <a:p>
            <a:r>
              <a:rPr lang="en-US" sz="2400" dirty="0"/>
              <a:t>Skin reactions, including hives along with itching, and flushed or pale skin (almost always present with anaphylaxis)</a:t>
            </a:r>
          </a:p>
          <a:p>
            <a:r>
              <a:rPr lang="en-US" sz="2400" dirty="0"/>
              <a:t>A feeling of warmth</a:t>
            </a:r>
          </a:p>
          <a:p>
            <a:r>
              <a:rPr lang="en-US" sz="2400" dirty="0"/>
              <a:t>The sensation of a lump in your throat</a:t>
            </a:r>
          </a:p>
          <a:p>
            <a:r>
              <a:rPr lang="en-US" sz="2400" dirty="0"/>
              <a:t>Constriction of the airways and a swollen tongue or throat, which can cause wheezing and trouble breathing</a:t>
            </a:r>
          </a:p>
          <a:p>
            <a:r>
              <a:rPr lang="en-US" sz="2400" dirty="0"/>
              <a:t>A weak and rapid pulse</a:t>
            </a:r>
          </a:p>
          <a:p>
            <a:r>
              <a:rPr lang="en-US" sz="2400" dirty="0"/>
              <a:t>Nausea, vomiting or diarrhea</a:t>
            </a:r>
          </a:p>
          <a:p>
            <a:r>
              <a:rPr lang="en-US" sz="2400" dirty="0"/>
              <a:t>Dizziness or </a:t>
            </a:r>
            <a:r>
              <a:rPr lang="en-US" sz="2400" dirty="0" smtClean="0"/>
              <a:t>fainting</a:t>
            </a:r>
            <a:endParaRPr lang="en-US" sz="2400" dirty="0"/>
          </a:p>
          <a:p>
            <a:r>
              <a:rPr lang="en-US" sz="2400" dirty="0"/>
              <a:t>Seek emergency medical </a:t>
            </a:r>
            <a:r>
              <a:rPr lang="en-US" sz="2400" dirty="0" smtClean="0"/>
              <a:t>help immediately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5687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66" y="3422404"/>
            <a:ext cx="2298440" cy="18419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Most spiders and all scorpions are venomous</a:t>
            </a:r>
          </a:p>
          <a:p>
            <a:r>
              <a:rPr lang="en-US" dirty="0" smtClean="0"/>
              <a:t>Very few are medically important, and they are widow spiders, recluse spiders and bark scorpions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08" y="4063564"/>
            <a:ext cx="2719818" cy="180951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Spiders and Scorpions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7778" r="25000" b="30000"/>
          <a:stretch/>
        </p:blipFill>
        <p:spPr>
          <a:xfrm>
            <a:off x="5838513" y="4331732"/>
            <a:ext cx="3076887" cy="2015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463" y="3657600"/>
            <a:ext cx="142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Widow spider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35041" y="5260585"/>
            <a:ext cx="147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Recluse spider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64878" y="396240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Bark scorpion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" y="6425764"/>
            <a:ext cx="447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024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Widow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686800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Potentially serious bite reaction </a:t>
            </a:r>
            <a:br>
              <a:rPr lang="en-US" sz="3200" dirty="0" smtClean="0"/>
            </a:br>
            <a:r>
              <a:rPr lang="en-US" sz="3200" dirty="0" smtClean="0"/>
              <a:t>to the neurotoxic venom can occur </a:t>
            </a:r>
          </a:p>
          <a:p>
            <a:r>
              <a:rPr lang="en-US" sz="3200" dirty="0" smtClean="0"/>
              <a:t>Most commonly: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</a:t>
            </a:r>
            <a:r>
              <a:rPr lang="en-US" sz="2800" dirty="0" smtClean="0"/>
              <a:t>he victim feels sharp </a:t>
            </a:r>
            <a:r>
              <a:rPr lang="en-US" sz="2800" dirty="0"/>
              <a:t>pain followed by </a:t>
            </a:r>
            <a:r>
              <a:rPr lang="en-US" sz="2800" dirty="0" smtClean="0"/>
              <a:t>some swelling </a:t>
            </a:r>
            <a:r>
              <a:rPr lang="en-US" sz="2800" dirty="0"/>
              <a:t>and redness at the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site </a:t>
            </a:r>
            <a:r>
              <a:rPr lang="en-US" sz="2800" dirty="0"/>
              <a:t>of the </a:t>
            </a:r>
            <a:r>
              <a:rPr lang="en-US" sz="2800" dirty="0" smtClean="0"/>
              <a:t>bite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Fang </a:t>
            </a:r>
            <a:r>
              <a:rPr lang="en-US" sz="2800" dirty="0"/>
              <a:t>marks </a:t>
            </a:r>
            <a:r>
              <a:rPr lang="en-US" sz="2800" dirty="0" smtClean="0"/>
              <a:t>may be visible, </a:t>
            </a:r>
            <a:br>
              <a:rPr lang="en-US" sz="2800" dirty="0" smtClean="0"/>
            </a:br>
            <a:r>
              <a:rPr lang="en-US" sz="2800" dirty="0" smtClean="0"/>
              <a:t>but there may only be one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Tap tests at the bite site elicit </a:t>
            </a:r>
            <a:br>
              <a:rPr lang="en-US" sz="2800" dirty="0" smtClean="0"/>
            </a:br>
            <a:r>
              <a:rPr lang="en-US" sz="2800" dirty="0" smtClean="0"/>
              <a:t>a sharp pain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6913" b="4292"/>
          <a:stretch/>
        </p:blipFill>
        <p:spPr>
          <a:xfrm rot="10800000">
            <a:off x="5791200" y="205422"/>
            <a:ext cx="3200400" cy="1931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83494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Spider bite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16203" r="4371" b="28307"/>
          <a:stretch/>
        </p:blipFill>
        <p:spPr>
          <a:xfrm>
            <a:off x="5334000" y="4643510"/>
            <a:ext cx="3657600" cy="2138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6000" y="415404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Spider bite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096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Widow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49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In </a:t>
            </a:r>
            <a:r>
              <a:rPr lang="en-US" sz="2800" dirty="0"/>
              <a:t>some cases, severe symptoms appear within </a:t>
            </a:r>
            <a:r>
              <a:rPr lang="en-US" sz="2800" dirty="0" smtClean="0"/>
              <a:t>an hour and may include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Muscle </a:t>
            </a:r>
            <a:r>
              <a:rPr lang="en-US" sz="2500" dirty="0"/>
              <a:t>cramps and spasms that start near the bite and then spread and increase in severity for 6 to 12 </a:t>
            </a:r>
            <a:r>
              <a:rPr lang="en-US" sz="2500" dirty="0" smtClean="0"/>
              <a:t>hours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Chills</a:t>
            </a:r>
            <a:r>
              <a:rPr lang="en-US" sz="2800" dirty="0"/>
              <a:t>, fever, nausea, or </a:t>
            </a:r>
            <a:r>
              <a:rPr lang="en-US" sz="2800" dirty="0" smtClean="0"/>
              <a:t>vomiting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Sweating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Severe </a:t>
            </a:r>
            <a:r>
              <a:rPr lang="en-US" sz="2800" dirty="0"/>
              <a:t>belly, back, or chest </a:t>
            </a:r>
            <a:r>
              <a:rPr lang="en-US" sz="2800" dirty="0" smtClean="0"/>
              <a:t>pain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Headache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Stupor</a:t>
            </a:r>
            <a:r>
              <a:rPr lang="en-US" sz="2800" dirty="0"/>
              <a:t>, restlessness, or </a:t>
            </a:r>
            <a:r>
              <a:rPr lang="en-US" sz="2800" dirty="0" smtClean="0"/>
              <a:t>shock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Severe </a:t>
            </a:r>
            <a:r>
              <a:rPr lang="en-US" sz="2800" dirty="0"/>
              <a:t>high blood </a:t>
            </a:r>
            <a:r>
              <a:rPr lang="en-US" sz="2800" dirty="0" smtClean="0"/>
              <a:t>pressure</a:t>
            </a:r>
          </a:p>
          <a:p>
            <a:r>
              <a:rPr lang="en-US" sz="3100" dirty="0" smtClean="0"/>
              <a:t>Symptoms can last a few days or weeks</a:t>
            </a:r>
            <a:endParaRPr lang="en-US" sz="3100" dirty="0"/>
          </a:p>
          <a:p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633674" y="4507468"/>
            <a:ext cx="214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Western widow spider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b="9925"/>
          <a:stretch/>
        </p:blipFill>
        <p:spPr>
          <a:xfrm>
            <a:off x="5922474" y="4896463"/>
            <a:ext cx="2856274" cy="14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2359" r="19167" b="8595"/>
          <a:stretch/>
        </p:blipFill>
        <p:spPr>
          <a:xfrm>
            <a:off x="6209696" y="167322"/>
            <a:ext cx="2781904" cy="1991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Recluse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8385048" cy="4495800"/>
          </a:xfrm>
        </p:spPr>
        <p:txBody>
          <a:bodyPr>
            <a:noAutofit/>
          </a:bodyPr>
          <a:lstStyle/>
          <a:p>
            <a:r>
              <a:rPr lang="en-US" sz="3200" dirty="0"/>
              <a:t>Potentially serious bite </a:t>
            </a:r>
            <a:r>
              <a:rPr lang="en-US" sz="3200" dirty="0" smtClean="0"/>
              <a:t>reactions to </a:t>
            </a:r>
            <a:br>
              <a:rPr lang="en-US" sz="3200" dirty="0" smtClean="0"/>
            </a:br>
            <a:r>
              <a:rPr lang="en-US" sz="3200" dirty="0" smtClean="0"/>
              <a:t>the cytotoxic </a:t>
            </a:r>
            <a:r>
              <a:rPr lang="en-US" sz="3200" dirty="0"/>
              <a:t>venom can </a:t>
            </a:r>
            <a:r>
              <a:rPr lang="en-US" sz="3200" dirty="0" smtClean="0"/>
              <a:t>occur after a bite</a:t>
            </a:r>
            <a:endParaRPr lang="en-US" sz="3200" dirty="0"/>
          </a:p>
          <a:p>
            <a:r>
              <a:rPr lang="en-US" sz="3200" dirty="0" smtClean="0"/>
              <a:t>Most commonly: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</a:t>
            </a:r>
            <a:r>
              <a:rPr lang="en-US" sz="2800" dirty="0" smtClean="0"/>
              <a:t>he victim doesn’t feel the bite when it first happens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Fang marks may be visible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Initially the bite site </a:t>
            </a:r>
            <a:r>
              <a:rPr lang="en-US" sz="2800" dirty="0" smtClean="0"/>
              <a:t>may appear </a:t>
            </a:r>
            <a:r>
              <a:rPr lang="en-US" sz="2800" dirty="0"/>
              <a:t>red </a:t>
            </a:r>
            <a:r>
              <a:rPr lang="en-US" sz="2800" dirty="0" smtClean="0"/>
              <a:t>and within </a:t>
            </a:r>
            <a:r>
              <a:rPr lang="en-US" sz="2800" dirty="0"/>
              <a:t>a few </a:t>
            </a:r>
            <a:r>
              <a:rPr lang="en-US" sz="2800" dirty="0" smtClean="0"/>
              <a:t>hours a </a:t>
            </a:r>
            <a:r>
              <a:rPr lang="en-US" sz="2800" dirty="0"/>
              <a:t>"</a:t>
            </a:r>
            <a:r>
              <a:rPr lang="en-US" sz="2800" dirty="0" smtClean="0"/>
              <a:t>bull's-eye" </a:t>
            </a:r>
            <a:r>
              <a:rPr lang="en-US" sz="2800" dirty="0"/>
              <a:t>lesion </a:t>
            </a:r>
            <a:r>
              <a:rPr lang="en-US" sz="2800" dirty="0" smtClean="0"/>
              <a:t>appears to flow in a direction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Over the first couple of days the bite site will blister</a:t>
            </a:r>
            <a:r>
              <a:rPr lang="en-US" sz="2800" dirty="0"/>
              <a:t>, </a:t>
            </a:r>
            <a:r>
              <a:rPr lang="en-US" sz="2800" dirty="0" smtClean="0"/>
              <a:t>turning </a:t>
            </a:r>
            <a:r>
              <a:rPr lang="en-US" sz="2800" dirty="0"/>
              <a:t>bluish then black as this area of tissue </a:t>
            </a:r>
            <a:r>
              <a:rPr lang="en-US" sz="2800" dirty="0" smtClean="0"/>
              <a:t>becomes necrotic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54000"/>
            <a:ext cx="142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Recluse spider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00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Recluse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3959352" cy="4495800"/>
          </a:xfrm>
        </p:spPr>
        <p:txBody>
          <a:bodyPr>
            <a:noAutofit/>
          </a:bodyPr>
          <a:lstStyle/>
          <a:p>
            <a:pPr lvl="0">
              <a:buClr>
                <a:srgbClr val="DD8047"/>
              </a:buClr>
            </a:pPr>
            <a:r>
              <a:rPr lang="en-US" sz="3200" dirty="0" smtClean="0">
                <a:solidFill>
                  <a:prstClr val="black"/>
                </a:solidFill>
              </a:rPr>
              <a:t>Most </a:t>
            </a:r>
            <a:r>
              <a:rPr lang="en-US" sz="3200" dirty="0">
                <a:solidFill>
                  <a:prstClr val="black"/>
                </a:solidFill>
              </a:rPr>
              <a:t>bites are minor with no necrosis</a:t>
            </a:r>
          </a:p>
          <a:p>
            <a:pPr>
              <a:buClr>
                <a:srgbClr val="DD8047"/>
              </a:buClr>
            </a:pPr>
            <a:r>
              <a:rPr lang="en-US" sz="3200" dirty="0">
                <a:solidFill>
                  <a:prstClr val="black"/>
                </a:solidFill>
              </a:rPr>
              <a:t>Some produce severe </a:t>
            </a:r>
            <a:r>
              <a:rPr lang="en-US" sz="3200" dirty="0" err="1">
                <a:solidFill>
                  <a:prstClr val="black"/>
                </a:solidFill>
              </a:rPr>
              <a:t>dermonecrotic</a:t>
            </a:r>
            <a:r>
              <a:rPr lang="en-US" sz="3200" dirty="0">
                <a:solidFill>
                  <a:prstClr val="black"/>
                </a:solidFill>
              </a:rPr>
              <a:t> lesions </a:t>
            </a:r>
            <a:r>
              <a:rPr lang="en-US" sz="3200" dirty="0" smtClean="0">
                <a:solidFill>
                  <a:prstClr val="black"/>
                </a:solidFill>
              </a:rPr>
              <a:t>and i</a:t>
            </a:r>
            <a:r>
              <a:rPr lang="en-US" sz="3200" dirty="0" smtClean="0"/>
              <a:t>n </a:t>
            </a:r>
            <a:r>
              <a:rPr lang="en-US" sz="3200" dirty="0"/>
              <a:t>some cases tissue </a:t>
            </a:r>
            <a:r>
              <a:rPr lang="en-US" sz="3200" dirty="0" smtClean="0"/>
              <a:t>grafts </a:t>
            </a:r>
            <a:r>
              <a:rPr lang="en-US" sz="3200" dirty="0"/>
              <a:t>will be needed</a:t>
            </a:r>
          </a:p>
          <a:p>
            <a:pPr lvl="0">
              <a:buClr>
                <a:srgbClr val="DD8047"/>
              </a:buClr>
            </a:pPr>
            <a:r>
              <a:rPr lang="en-US" sz="3200" dirty="0" smtClean="0">
                <a:solidFill>
                  <a:prstClr val="black"/>
                </a:solidFill>
              </a:rPr>
              <a:t>Some people experience severe </a:t>
            </a:r>
            <a:r>
              <a:rPr lang="en-US" sz="3200" dirty="0">
                <a:solidFill>
                  <a:prstClr val="black"/>
                </a:solidFill>
              </a:rPr>
              <a:t>systemic symptoms</a:t>
            </a:r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1905000"/>
            <a:ext cx="3581400" cy="2521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9131" y="4493977"/>
            <a:ext cx="299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Typical recluse bite reaction – Steven </a:t>
            </a:r>
            <a:r>
              <a:rPr lang="en-US" i="1" dirty="0" err="1" smtClean="0"/>
              <a:t>Roybal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124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Bark Scorpions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8763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All scorpions posses neurotoxic</a:t>
            </a:r>
            <a:br>
              <a:rPr lang="en-US" dirty="0" smtClean="0"/>
            </a:br>
            <a:r>
              <a:rPr lang="en-US" dirty="0" smtClean="0"/>
              <a:t>venom and can sting</a:t>
            </a:r>
          </a:p>
          <a:p>
            <a:r>
              <a:rPr lang="en-US" dirty="0" smtClean="0"/>
              <a:t>The Arizona bark scorpion, </a:t>
            </a:r>
            <a:r>
              <a:rPr lang="en-US" i="1" dirty="0" smtClean="0"/>
              <a:t>Centruroides sculpturatus</a:t>
            </a:r>
            <a:r>
              <a:rPr lang="en-US" dirty="0" smtClean="0"/>
              <a:t>, is the only species with venom potent enough to be considered dangerous to humans, an antivenin is available, so keep the scorpion</a:t>
            </a:r>
          </a:p>
          <a:p>
            <a:r>
              <a:rPr lang="en-US" dirty="0" smtClean="0"/>
              <a:t>Stings from all bark scorpion species (</a:t>
            </a:r>
            <a:r>
              <a:rPr lang="en-US" i="1" dirty="0" smtClean="0"/>
              <a:t>Centruroides</a:t>
            </a:r>
            <a:r>
              <a:rPr lang="en-US" dirty="0" smtClean="0"/>
              <a:t> spp.) may produce severe pain (rarely swelling) at the site of the sting, numbness, frothing at the mouth, difficulties in breathing, muscle twitching, and convulsions</a:t>
            </a:r>
          </a:p>
          <a:p>
            <a:r>
              <a:rPr lang="en-US" dirty="0" smtClean="0"/>
              <a:t>Individuals weighing less than 70lb should seek immediate medical care (911) following a sting</a:t>
            </a:r>
          </a:p>
          <a:p>
            <a:r>
              <a:rPr lang="en-US" dirty="0" smtClean="0"/>
              <a:t>Very rarely a person may be allergic to the venom and can experience life-threatening anaphylaxis when stung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3903" y="228600"/>
            <a:ext cx="3517697" cy="2267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9235" y="76200"/>
            <a:ext cx="1465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Bark scorpion</a:t>
            </a:r>
            <a:br>
              <a:rPr lang="en-US" i="1" dirty="0" smtClean="0"/>
            </a:br>
            <a:r>
              <a:rPr lang="en-US" i="1" dirty="0" smtClean="0"/>
              <a:t>entering under</a:t>
            </a:r>
            <a:br>
              <a:rPr lang="en-US" i="1" dirty="0" smtClean="0"/>
            </a:br>
            <a:r>
              <a:rPr lang="en-US" i="1" dirty="0" smtClean="0"/>
              <a:t>a door –</a:t>
            </a:r>
            <a:br>
              <a:rPr lang="en-US" i="1" dirty="0" smtClean="0"/>
            </a:br>
            <a:r>
              <a:rPr lang="en-US" i="1" dirty="0" smtClean="0"/>
              <a:t>Kristen </a:t>
            </a:r>
            <a:r>
              <a:rPr lang="en-US" i="1" dirty="0" err="1" smtClean="0"/>
              <a:t>Clason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446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Mosquitoes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b="21089"/>
          <a:stretch/>
        </p:blipFill>
        <p:spPr>
          <a:xfrm>
            <a:off x="4343400" y="838201"/>
            <a:ext cx="4487045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9348" y="5715002"/>
            <a:ext cx="407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Generalized mosquito life cycle: Mosquitoes need water to complete their life cycle – American Mosquito Control Association</a:t>
            </a:r>
            <a:endParaRPr lang="en-US" i="1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3810000" cy="510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Mosquito adults are delicate flies, females take blood meals </a:t>
            </a:r>
          </a:p>
          <a:p>
            <a:r>
              <a:rPr lang="en-US" sz="2800" dirty="0" smtClean="0"/>
              <a:t>The immature stages require water to develop in</a:t>
            </a:r>
          </a:p>
          <a:p>
            <a:r>
              <a:rPr lang="en-US" sz="2800" dirty="0" smtClean="0"/>
              <a:t>Many species are considered a nuisance because of the itchy welts that sensitive individuals develop in response to the bites</a:t>
            </a:r>
          </a:p>
        </p:txBody>
      </p:sp>
    </p:spTree>
    <p:extLst>
      <p:ext uri="{BB962C8B-B14F-4D97-AF65-F5344CB8AC3E}">
        <p14:creationId xmlns:p14="http://schemas.microsoft.com/office/powerpoint/2010/main" val="253401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-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81975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600" dirty="0" smtClean="0"/>
              <a:t>Identify allergy and asthma triggers in classrooms, including:</a:t>
            </a:r>
            <a:endParaRPr lang="en-US" sz="25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Mice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Class pets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/>
              <a:t>M</a:t>
            </a:r>
            <a:r>
              <a:rPr lang="en-US" sz="2400" dirty="0" smtClean="0"/>
              <a:t>old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Cockroaches</a:t>
            </a:r>
          </a:p>
          <a:p>
            <a:pPr marL="465138" lvl="2" indent="-465138">
              <a:buFont typeface="+mj-lt"/>
              <a:buAutoNum type="arabicPeriod" startAt="5"/>
            </a:pPr>
            <a:r>
              <a:rPr lang="en-US" sz="2500" dirty="0" smtClean="0"/>
              <a:t>Give examples of </a:t>
            </a:r>
            <a:br>
              <a:rPr lang="en-US" sz="2500" dirty="0" smtClean="0"/>
            </a:br>
            <a:r>
              <a:rPr lang="en-US" sz="2500" dirty="0" smtClean="0"/>
              <a:t>chemical sensitivity </a:t>
            </a:r>
            <a:br>
              <a:rPr lang="en-US" sz="2500" dirty="0" smtClean="0"/>
            </a:br>
            <a:r>
              <a:rPr lang="en-US" sz="2500" dirty="0" smtClean="0"/>
              <a:t>issues for children </a:t>
            </a:r>
            <a:br>
              <a:rPr lang="en-US" sz="2500" dirty="0" smtClean="0"/>
            </a:br>
            <a:r>
              <a:rPr lang="en-US" sz="2500" dirty="0" smtClean="0"/>
              <a:t>and young adults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704" y="2590800"/>
            <a:ext cx="5014871" cy="3692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6400800"/>
            <a:ext cx="550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Mold on </a:t>
            </a:r>
            <a:r>
              <a:rPr lang="en-US" i="1" dirty="0"/>
              <a:t>ceiling tile - 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22148" y="1676400"/>
            <a:ext cx="8534400" cy="510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However, key species transmit </a:t>
            </a:r>
            <a:br>
              <a:rPr lang="en-US" sz="2800" dirty="0" smtClean="0"/>
            </a:br>
            <a:r>
              <a:rPr lang="en-US" sz="2800" dirty="0" smtClean="0"/>
              <a:t>extremely harmful human pathogens </a:t>
            </a:r>
          </a:p>
          <a:p>
            <a:r>
              <a:rPr lang="en-US" sz="2800" dirty="0" smtClean="0"/>
              <a:t>In the U.S. the main pathogens of concern include viruses that cause West Nile Fever</a:t>
            </a:r>
            <a:r>
              <a:rPr lang="en-US" sz="2800" dirty="0"/>
              <a:t>, Chikungunya, Western Equine Encephalitis, </a:t>
            </a:r>
            <a:r>
              <a:rPr lang="en-US" sz="2800" dirty="0" err="1"/>
              <a:t>LaCrosse</a:t>
            </a:r>
            <a:r>
              <a:rPr lang="en-US" sz="2800" dirty="0"/>
              <a:t> Encephalitis, St. Louis Encephalitis, Eastern Equine Encephalitis, </a:t>
            </a:r>
            <a:r>
              <a:rPr lang="en-US" sz="2800" dirty="0" smtClean="0"/>
              <a:t>Zika, and Dengue</a:t>
            </a:r>
          </a:p>
          <a:p>
            <a:r>
              <a:rPr lang="en-US" sz="2800" dirty="0" smtClean="0"/>
              <a:t>Mosquito vectored </a:t>
            </a:r>
            <a:r>
              <a:rPr lang="en-US" sz="2800" i="1" dirty="0" smtClean="0"/>
              <a:t>Plasmodium </a:t>
            </a:r>
            <a:r>
              <a:rPr lang="en-US" sz="2800" dirty="0" smtClean="0"/>
              <a:t>parasite causes </a:t>
            </a:r>
            <a:r>
              <a:rPr lang="en-US" sz="2800" dirty="0"/>
              <a:t>locally-acquired malaria </a:t>
            </a:r>
            <a:r>
              <a:rPr lang="en-US" sz="2800" dirty="0" smtClean="0"/>
              <a:t>sporadically </a:t>
            </a:r>
            <a:r>
              <a:rPr lang="en-US" sz="2800" dirty="0"/>
              <a:t>in the </a:t>
            </a:r>
            <a:r>
              <a:rPr lang="en-US" sz="2800" dirty="0" smtClean="0"/>
              <a:t>U. S., </a:t>
            </a:r>
            <a:r>
              <a:rPr lang="en-US" sz="2800" dirty="0"/>
              <a:t>but </a:t>
            </a:r>
            <a:r>
              <a:rPr lang="en-US" sz="2800" dirty="0" smtClean="0"/>
              <a:t>outbreaks are </a:t>
            </a:r>
            <a:r>
              <a:rPr lang="en-US" sz="2800" dirty="0"/>
              <a:t>quickly controlled by aggressive mosquito control </a:t>
            </a:r>
            <a:r>
              <a:rPr lang="en-US" sz="2800" dirty="0" smtClean="0"/>
              <a:t>measures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Mosquitoes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39" y="228600"/>
            <a:ext cx="274186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3650" y="435035"/>
            <a:ext cx="349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Yellow fever mosquito </a:t>
            </a:r>
          </a:p>
          <a:p>
            <a:pPr algn="r"/>
            <a:r>
              <a:rPr lang="en-US" i="1" dirty="0" smtClean="0">
                <a:solidFill>
                  <a:prstClr val="black"/>
                </a:solidFill>
              </a:rPr>
              <a:t>– AlexWild.com 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90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0118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Most bats are nocturnal and </a:t>
            </a:r>
            <a:br>
              <a:rPr lang="en-US" dirty="0" smtClean="0"/>
            </a:br>
            <a:r>
              <a:rPr lang="en-US" dirty="0" smtClean="0"/>
              <a:t>are typically active at twilight</a:t>
            </a:r>
          </a:p>
          <a:p>
            <a:r>
              <a:rPr lang="en-US" dirty="0" smtClean="0"/>
              <a:t>The social structure of bats varies, some leading solitary lives and others living as colonies</a:t>
            </a:r>
          </a:p>
          <a:p>
            <a:r>
              <a:rPr lang="en-US" dirty="0" smtClean="0"/>
              <a:t>Bats may roost on the sides of buildings</a:t>
            </a:r>
          </a:p>
          <a:p>
            <a:r>
              <a:rPr lang="en-US" dirty="0" smtClean="0"/>
              <a:t>Bats will be attracted to lights that attract flying insects after dark</a:t>
            </a:r>
          </a:p>
          <a:p>
            <a:r>
              <a:rPr lang="en-US" dirty="0" smtClean="0"/>
              <a:t>Bats occasionally enter buildings and may be found as school begins in the morning</a:t>
            </a:r>
          </a:p>
          <a:p>
            <a:r>
              <a:rPr lang="en-US" b="1" dirty="0" smtClean="0"/>
              <a:t>Most grounded bats are sick or injured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9977" y="348892"/>
            <a:ext cx="2434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California </a:t>
            </a:r>
            <a:r>
              <a:rPr lang="en-US" i="1" dirty="0" smtClean="0">
                <a:solidFill>
                  <a:prstClr val="black"/>
                </a:solidFill>
              </a:rPr>
              <a:t>leaf-nosed bat</a:t>
            </a:r>
          </a:p>
          <a:p>
            <a:pPr marL="285750" indent="-285750">
              <a:buFontTx/>
              <a:buChar char="-"/>
            </a:pPr>
            <a:r>
              <a:rPr lang="en-US" i="1" dirty="0" smtClean="0">
                <a:solidFill>
                  <a:prstClr val="black"/>
                </a:solidFill>
              </a:rPr>
              <a:t>Robert </a:t>
            </a:r>
            <a:r>
              <a:rPr lang="en-US" i="1" dirty="0" err="1" smtClean="0">
                <a:solidFill>
                  <a:prstClr val="black"/>
                </a:solidFill>
              </a:rPr>
              <a:t>LaMorte</a:t>
            </a:r>
            <a:r>
              <a:rPr lang="en-US" i="1" dirty="0" smtClean="0">
                <a:solidFill>
                  <a:prstClr val="black"/>
                </a:solidFill>
              </a:rPr>
              <a:t>, </a:t>
            </a:r>
          </a:p>
          <a:p>
            <a:r>
              <a:rPr lang="en-US" i="1" dirty="0" smtClean="0">
                <a:solidFill>
                  <a:prstClr val="black"/>
                </a:solidFill>
              </a:rPr>
              <a:t>University of Arizona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t="41112" r="35802" b="16642"/>
          <a:stretch/>
        </p:blipFill>
        <p:spPr>
          <a:xfrm>
            <a:off x="5403674" y="152400"/>
            <a:ext cx="357909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26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Bats and Rabies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7630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Bats are the principal rabies </a:t>
            </a:r>
            <a:br>
              <a:rPr lang="en-US" dirty="0" smtClean="0"/>
            </a:br>
            <a:r>
              <a:rPr lang="en-US" dirty="0" smtClean="0"/>
              <a:t>hosts, along with skunks, bobcats, and foxes</a:t>
            </a:r>
          </a:p>
          <a:p>
            <a:r>
              <a:rPr lang="en-US" dirty="0" smtClean="0"/>
              <a:t>Bats present a common source of rabies exposure to humans</a:t>
            </a:r>
          </a:p>
          <a:p>
            <a:r>
              <a:rPr lang="en-US" dirty="0" smtClean="0"/>
              <a:t>Exposure to rabid bats usually occurs when people pick up or handle a bat</a:t>
            </a:r>
          </a:p>
          <a:p>
            <a:r>
              <a:rPr lang="en-US" dirty="0" smtClean="0"/>
              <a:t>Most rabies exposures can be avoided by simply leaving bats and other wild animals alone</a:t>
            </a:r>
          </a:p>
          <a:p>
            <a:r>
              <a:rPr lang="en-US" b="1" dirty="0"/>
              <a:t>People who have contact with a bat or awake to find a bat in the room should seek advice from a health care provider or their local health </a:t>
            </a:r>
            <a:r>
              <a:rPr lang="en-US" b="1" dirty="0" smtClean="0"/>
              <a:t>department - rabies is always fatal to humans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8883" y="857170"/>
            <a:ext cx="151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Vaccinate pets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222"/>
            <a:ext cx="289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78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616530"/>
            <a:ext cx="8537448" cy="52414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Ticks are </a:t>
            </a:r>
            <a:r>
              <a:rPr lang="en-US" sz="2800" dirty="0" err="1" smtClean="0"/>
              <a:t>ectoparasitic</a:t>
            </a:r>
            <a:r>
              <a:rPr lang="en-US" sz="2800" dirty="0" smtClean="0"/>
              <a:t>, </a:t>
            </a:r>
            <a:br>
              <a:rPr lang="en-US" sz="2800" dirty="0" smtClean="0"/>
            </a:br>
            <a:r>
              <a:rPr lang="en-US" sz="2800" dirty="0" smtClean="0"/>
              <a:t>blood feeding arachnids</a:t>
            </a:r>
          </a:p>
          <a:p>
            <a:r>
              <a:rPr lang="en-US" sz="2800" dirty="0" smtClean="0"/>
              <a:t>Ticks vector a number of pathogens that cause human disease including: Lyme, Colorado tick fever, Rocky Mountain spotted fever, tularemia, tick-borne relapsing fever, </a:t>
            </a:r>
            <a:r>
              <a:rPr lang="en-US" sz="2800" dirty="0" err="1" smtClean="0"/>
              <a:t>babesiosis</a:t>
            </a:r>
            <a:r>
              <a:rPr lang="en-US" sz="2800" dirty="0" smtClean="0"/>
              <a:t>, </a:t>
            </a:r>
            <a:r>
              <a:rPr lang="en-US" sz="2800" dirty="0" err="1" smtClean="0"/>
              <a:t>ehrlichiosis</a:t>
            </a:r>
            <a:r>
              <a:rPr lang="en-US" sz="2800" dirty="0" smtClean="0"/>
              <a:t>, </a:t>
            </a:r>
            <a:r>
              <a:rPr lang="en-US" sz="2800" dirty="0" err="1" smtClean="0"/>
              <a:t>anaplasmosis</a:t>
            </a:r>
            <a:r>
              <a:rPr lang="en-US" sz="2800" dirty="0" smtClean="0"/>
              <a:t> and others</a:t>
            </a:r>
          </a:p>
          <a:p>
            <a:r>
              <a:rPr lang="en-US" sz="2800" dirty="0" smtClean="0"/>
              <a:t>Tick bites can lead to secondary infections, although initial bites can be painless</a:t>
            </a:r>
          </a:p>
          <a:p>
            <a:r>
              <a:rPr lang="en-US" sz="2800" dirty="0" smtClean="0"/>
              <a:t>Proteins </a:t>
            </a:r>
            <a:r>
              <a:rPr lang="en-US" sz="2800" dirty="0"/>
              <a:t>in tick </a:t>
            </a:r>
            <a:r>
              <a:rPr lang="en-US" sz="2800" dirty="0" smtClean="0"/>
              <a:t>saliva occasionally cause progressive</a:t>
            </a:r>
            <a:r>
              <a:rPr lang="en-US" sz="2800" dirty="0"/>
              <a:t>, flaccid, ascending </a:t>
            </a:r>
            <a:r>
              <a:rPr lang="en-US" sz="2800" dirty="0" smtClean="0"/>
              <a:t>paralysis (</a:t>
            </a:r>
            <a:r>
              <a:rPr lang="en-US" sz="2800" dirty="0"/>
              <a:t>tick </a:t>
            </a:r>
            <a:r>
              <a:rPr lang="en-US" sz="2800" dirty="0" smtClean="0"/>
              <a:t>paralysis), which is more common in children than adults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33400" y="92746"/>
            <a:ext cx="2822448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4760" y="92746"/>
            <a:ext cx="3099240" cy="2269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3006" y="403380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Lone star tick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35567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t="12222" r="5191" b="7778"/>
          <a:stretch/>
        </p:blipFill>
        <p:spPr>
          <a:xfrm>
            <a:off x="6019800" y="134273"/>
            <a:ext cx="3002922" cy="2275898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200" dirty="0" smtClean="0"/>
              <a:t>There are a wide </a:t>
            </a:r>
            <a:r>
              <a:rPr lang="en-US" sz="3200" dirty="0"/>
              <a:t>range of </a:t>
            </a:r>
            <a:r>
              <a:rPr lang="en-US" sz="3200" dirty="0" smtClean="0"/>
              <a:t>reactions </a:t>
            </a:r>
            <a:br>
              <a:rPr lang="en-US" sz="3200" dirty="0" smtClean="0"/>
            </a:br>
            <a:r>
              <a:rPr lang="en-US" sz="3200" dirty="0" smtClean="0"/>
              <a:t>to tick bites: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Minor inflammatory reactions locally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Severe systemic reactions (skin rash, fever, nausea, vomiting, diarrhea, shock, and death)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Severe allergic reactions (edema, pain, </a:t>
            </a:r>
            <a:r>
              <a:rPr lang="en-US" sz="2800" dirty="0" smtClean="0"/>
              <a:t>erythema</a:t>
            </a:r>
            <a:r>
              <a:rPr lang="en-US" sz="2800" dirty="0"/>
              <a:t>, tissue necrosis, ulceration, </a:t>
            </a:r>
            <a:r>
              <a:rPr lang="en-US" sz="2800" dirty="0" smtClean="0"/>
              <a:t>prolonged </a:t>
            </a:r>
            <a:r>
              <a:rPr lang="en-US" sz="2800" dirty="0"/>
              <a:t>healing)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Expanding erythematous lesions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Anaphylactic </a:t>
            </a:r>
            <a:r>
              <a:rPr lang="en-US" sz="2800" dirty="0" smtClean="0"/>
              <a:t>shock</a:t>
            </a:r>
          </a:p>
          <a:p>
            <a:r>
              <a:rPr lang="en-US" sz="3100" dirty="0" smtClean="0"/>
              <a:t>Bites are more common during the summer months, but are possible year-round</a:t>
            </a:r>
          </a:p>
          <a:p>
            <a:r>
              <a:rPr lang="en-US" sz="3100" dirty="0" smtClean="0"/>
              <a:t>Rapid removal of ticks is imperative!</a:t>
            </a:r>
            <a:endParaRPr lang="en-US" sz="3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76600" y="609600"/>
            <a:ext cx="218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Black-legged deer tick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82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4" y="127668"/>
            <a:ext cx="4723398" cy="3148932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706" y="228600"/>
            <a:ext cx="6894094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 and Minimizing the Chance of Pathogen Transfer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2648" y="1600200"/>
            <a:ext cx="4050225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Remove them</a:t>
            </a:r>
            <a:br>
              <a:rPr lang="en-US" sz="3200" dirty="0" smtClean="0"/>
            </a:br>
            <a:r>
              <a:rPr lang="en-US" sz="3200" dirty="0" smtClean="0"/>
              <a:t>immediately</a:t>
            </a:r>
            <a:endParaRPr lang="en-US" sz="31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93775" y="5044281"/>
            <a:ext cx="4050225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Without</a:t>
            </a:r>
            <a:r>
              <a:rPr lang="en-US" sz="3200" dirty="0" smtClean="0"/>
              <a:t> irritating them</a:t>
            </a:r>
            <a:endParaRPr lang="en-US" sz="3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9" y="2971800"/>
            <a:ext cx="42672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158" y="6307415"/>
            <a:ext cx="860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Use tweezers, tick scoop or twister to quickly remove the tick causing a minimum of disturbance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2731" y="2180609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Tick scoop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707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9"/>
          <a:stretch/>
        </p:blipFill>
        <p:spPr>
          <a:xfrm>
            <a:off x="4267200" y="296056"/>
            <a:ext cx="4876800" cy="4038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5867400" cy="495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Stinging </a:t>
            </a:r>
            <a:r>
              <a:rPr lang="en-US" sz="3200" dirty="0"/>
              <a:t>caterpillars </a:t>
            </a:r>
            <a:r>
              <a:rPr lang="en-US" sz="3200" dirty="0" smtClean="0"/>
              <a:t>have </a:t>
            </a:r>
            <a:br>
              <a:rPr lang="en-US" sz="3200" dirty="0" smtClean="0"/>
            </a:br>
            <a:r>
              <a:rPr lang="en-US" sz="3200" dirty="0" smtClean="0"/>
              <a:t>specialized </a:t>
            </a:r>
            <a:r>
              <a:rPr lang="en-US" sz="3200" dirty="0" err="1" smtClean="0"/>
              <a:t>urticaceous</a:t>
            </a:r>
            <a:r>
              <a:rPr lang="en-US" sz="3200" dirty="0" smtClean="0"/>
              <a:t> </a:t>
            </a:r>
            <a:r>
              <a:rPr lang="en-US" sz="3200" dirty="0"/>
              <a:t>setae </a:t>
            </a:r>
            <a:r>
              <a:rPr lang="en-US" sz="3200" dirty="0" smtClean="0"/>
              <a:t>covering their bodies</a:t>
            </a:r>
          </a:p>
          <a:p>
            <a:r>
              <a:rPr lang="en-US" sz="3200" dirty="0" smtClean="0"/>
              <a:t>These </a:t>
            </a:r>
            <a:r>
              <a:rPr lang="en-US" sz="3200" dirty="0"/>
              <a:t>structures are hollow and contain toxins from poison-gland cells </a:t>
            </a:r>
            <a:endParaRPr lang="en-US" sz="3200" dirty="0" smtClean="0"/>
          </a:p>
          <a:p>
            <a:r>
              <a:rPr lang="en-US" sz="3200" dirty="0"/>
              <a:t>When brushed against, </a:t>
            </a:r>
            <a:r>
              <a:rPr lang="en-US" sz="3200" dirty="0" smtClean="0"/>
              <a:t>the setae break away or embed in the skin </a:t>
            </a:r>
            <a:r>
              <a:rPr lang="en-US" sz="3200" dirty="0"/>
              <a:t>releasing </a:t>
            </a:r>
            <a:r>
              <a:rPr lang="en-US" sz="3200" dirty="0" smtClean="0"/>
              <a:t>toxins onto the skin surface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346698" y="296056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Stinging </a:t>
            </a:r>
            <a:r>
              <a:rPr lang="en-US" i="1" dirty="0"/>
              <a:t>nettle slug caterpillar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40153" y="5607105"/>
            <a:ext cx="243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smtClean="0"/>
              <a:t>Green Io moth caterpillar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2500" r="15833" b="18750"/>
          <a:stretch/>
        </p:blipFill>
        <p:spPr>
          <a:xfrm>
            <a:off x="6179921" y="4229100"/>
            <a:ext cx="2752904" cy="13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82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2255" b="14771"/>
          <a:stretch/>
        </p:blipFill>
        <p:spPr>
          <a:xfrm>
            <a:off x="5715000" y="-88474"/>
            <a:ext cx="3472776" cy="1882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828800"/>
            <a:ext cx="87630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Victims can experience slight or intense </a:t>
            </a:r>
            <a:r>
              <a:rPr lang="en-US" dirty="0"/>
              <a:t>stinging, itching, </a:t>
            </a:r>
            <a:r>
              <a:rPr lang="en-US" dirty="0" smtClean="0"/>
              <a:t>burning; dermatitis</a:t>
            </a:r>
            <a:r>
              <a:rPr lang="en-US" dirty="0"/>
              <a:t>, rash, lesions, or pustules; inflammation, swelling, </a:t>
            </a:r>
            <a:r>
              <a:rPr lang="en-US" dirty="0" smtClean="0"/>
              <a:t>numbness at the contact site; fever, </a:t>
            </a:r>
            <a:r>
              <a:rPr lang="en-US" dirty="0"/>
              <a:t>nausea</a:t>
            </a:r>
            <a:r>
              <a:rPr lang="en-US" dirty="0" smtClean="0"/>
              <a:t>; intense pain</a:t>
            </a:r>
          </a:p>
          <a:p>
            <a:r>
              <a:rPr lang="en-US" dirty="0" smtClean="0"/>
              <a:t>The </a:t>
            </a:r>
            <a:r>
              <a:rPr lang="en-US" dirty="0"/>
              <a:t>type of reaction depends on the species of caterpillar, degree of contact, type of toxin, and </a:t>
            </a:r>
            <a:r>
              <a:rPr lang="en-US" dirty="0" smtClean="0"/>
              <a:t>individual</a:t>
            </a:r>
          </a:p>
          <a:p>
            <a:r>
              <a:rPr lang="en-US" dirty="0" smtClean="0"/>
              <a:t>Reactions </a:t>
            </a:r>
            <a:r>
              <a:rPr lang="en-US" dirty="0"/>
              <a:t>may be especially severe for individuals with allergies or sensitive </a:t>
            </a:r>
            <a:r>
              <a:rPr lang="en-US" dirty="0" smtClean="0"/>
              <a:t>skin</a:t>
            </a:r>
          </a:p>
          <a:p>
            <a:r>
              <a:rPr lang="en-US" dirty="0" smtClean="0"/>
              <a:t>Rarely a person is allergic to the venom and can experience life-threatening anaphylaxis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08817" y="1106269"/>
            <a:ext cx="146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Buck moth caterpillar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49899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2320" r="5000" b="12255"/>
          <a:stretch/>
        </p:blipFill>
        <p:spPr>
          <a:xfrm>
            <a:off x="5783961" y="3810000"/>
            <a:ext cx="3360039" cy="1782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7630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Duct tape - skin</a:t>
            </a:r>
          </a:p>
          <a:p>
            <a:r>
              <a:rPr lang="en-US" dirty="0" smtClean="0"/>
              <a:t>Water irrigation - eyes</a:t>
            </a:r>
          </a:p>
          <a:p>
            <a:r>
              <a:rPr lang="en-US" dirty="0" smtClean="0"/>
              <a:t>Respiratory exposure – antihistamines, oxygen, 911</a:t>
            </a:r>
          </a:p>
          <a:p>
            <a:r>
              <a:rPr lang="en-US" dirty="0" smtClean="0"/>
              <a:t>Swelling may occur, so remove restrictive clothing and jewelry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86600" y="5665607"/>
            <a:ext cx="17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Saddleback moth 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84032" y="6278119"/>
            <a:ext cx="12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Eastern Tent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-126485" y="5677152"/>
            <a:ext cx="305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Western </a:t>
            </a:r>
            <a:r>
              <a:rPr lang="en-US" dirty="0" err="1" smtClean="0"/>
              <a:t>grapeleaf</a:t>
            </a:r>
            <a:r>
              <a:rPr lang="en-US" dirty="0" smtClean="0"/>
              <a:t> </a:t>
            </a:r>
            <a:r>
              <a:rPr lang="en-US" dirty="0" err="1" smtClean="0"/>
              <a:t>skeletonizer</a:t>
            </a:r>
            <a:r>
              <a:rPr lang="en-US" dirty="0" smtClean="0"/>
              <a:t> - Whitney </a:t>
            </a:r>
            <a:r>
              <a:rPr lang="en-US" dirty="0" err="1"/>
              <a:t>Cranshaw</a:t>
            </a:r>
            <a:r>
              <a:rPr lang="en-US" dirty="0"/>
              <a:t>, Colorado State University, Bugwood.org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83" y="4190999"/>
            <a:ext cx="2628817" cy="1945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190137"/>
            <a:ext cx="2264229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1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7778" r="14229" b="7778"/>
          <a:stretch/>
        </p:blipFill>
        <p:spPr>
          <a:xfrm flipH="1">
            <a:off x="6749433" y="73151"/>
            <a:ext cx="2290928" cy="1957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6611" r="20833" b="9456"/>
          <a:stretch/>
        </p:blipFill>
        <p:spPr>
          <a:xfrm>
            <a:off x="6095999" y="4733349"/>
            <a:ext cx="3015633" cy="2124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Venomous Snakes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5767" y="1513428"/>
            <a:ext cx="8763000" cy="5344572"/>
          </a:xfrm>
        </p:spPr>
        <p:txBody>
          <a:bodyPr>
            <a:normAutofit/>
          </a:bodyPr>
          <a:lstStyle/>
          <a:p>
            <a:r>
              <a:rPr lang="en-US" dirty="0" smtClean="0"/>
              <a:t>There are more than 20 venomous </a:t>
            </a:r>
            <a:br>
              <a:rPr lang="en-US" dirty="0" smtClean="0"/>
            </a:br>
            <a:r>
              <a:rPr lang="en-US" dirty="0" smtClean="0"/>
              <a:t>snakes in the U.S., but they fall into two groups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Coral snakes – Arizona, Texas, Eastern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Pit vipers – rattlesnakes, cottonmouth, copperhead</a:t>
            </a:r>
          </a:p>
          <a:p>
            <a:r>
              <a:rPr lang="en-US" dirty="0" smtClean="0"/>
              <a:t>Snakes will bite if provoked or accidentally disturbed</a:t>
            </a:r>
          </a:p>
          <a:p>
            <a:r>
              <a:rPr lang="en-US" dirty="0" smtClean="0"/>
              <a:t>Immediate medical treatment is essential, 911</a:t>
            </a:r>
          </a:p>
          <a:p>
            <a:r>
              <a:rPr lang="en-US" dirty="0" smtClean="0"/>
              <a:t>95% of deaths </a:t>
            </a:r>
            <a:r>
              <a:rPr lang="en-US" dirty="0"/>
              <a:t>are related to western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eastern diamondback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rattlesnakes, </a:t>
            </a:r>
            <a:br>
              <a:rPr lang="en-US" dirty="0" smtClean="0"/>
            </a:br>
            <a:r>
              <a:rPr lang="en-US" dirty="0" smtClean="0"/>
              <a:t>most occurring in </a:t>
            </a:r>
            <a:br>
              <a:rPr lang="en-US" dirty="0" smtClean="0"/>
            </a:br>
            <a:r>
              <a:rPr lang="en-US" dirty="0" smtClean="0"/>
              <a:t>western states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734700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Copperhead snake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7306" y="5795674"/>
            <a:ext cx="1374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Western</a:t>
            </a:r>
            <a:br>
              <a:rPr lang="en-US" i="1" dirty="0" smtClean="0"/>
            </a:br>
            <a:r>
              <a:rPr lang="en-US" i="1" dirty="0" smtClean="0"/>
              <a:t>diamondback</a:t>
            </a:r>
          </a:p>
          <a:p>
            <a:pPr algn="r"/>
            <a:r>
              <a:rPr lang="en-US" i="1" dirty="0" smtClean="0"/>
              <a:t>rattlesnake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298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Objectives - 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82000" cy="5486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Give examples of emergency hotlines and resources, i.e. American Association of Poison Control Center and National Pesticide Information Center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/>
              <a:t>Describe best practices or procedures for notifying parents and/or providing them with guidance to minimize the spread of bed </a:t>
            </a:r>
            <a:r>
              <a:rPr lang="en-US" sz="2800" dirty="0" smtClean="0"/>
              <a:t>bugs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/>
              <a:t>Describe appropriate measures to help prevent and/or reduce encounters with mosquitoes, ticks, and stinging insects (fire ants, wasps, </a:t>
            </a:r>
            <a:r>
              <a:rPr lang="en-US" sz="2800" dirty="0" smtClean="0"/>
              <a:t>honey bees</a:t>
            </a:r>
            <a:r>
              <a:rPr lang="en-US" sz="2800" dirty="0"/>
              <a:t>) on school </a:t>
            </a:r>
            <a:r>
              <a:rPr lang="en-US" sz="2800" dirty="0" smtClean="0"/>
              <a:t>grounds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/>
              <a:t>Describe sanitation measures for </a:t>
            </a:r>
            <a:r>
              <a:rPr lang="en-US" sz="2800" dirty="0" err="1"/>
              <a:t>norovirus</a:t>
            </a:r>
            <a:r>
              <a:rPr lang="en-US" sz="2800"/>
              <a:t> and </a:t>
            </a:r>
            <a:r>
              <a:rPr lang="en-US" sz="2800" smtClean="0"/>
              <a:t>flu 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endParaRPr lang="en-US" sz="2800" dirty="0" smtClean="0"/>
          </a:p>
          <a:p>
            <a:pPr lvl="1">
              <a:buNone/>
            </a:pPr>
            <a:endParaRPr lang="en-US" sz="28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Venomous Snakes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763000" cy="5638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dirty="0"/>
              <a:t>If a snake </a:t>
            </a:r>
            <a:r>
              <a:rPr lang="en-US" sz="4500" dirty="0" smtClean="0"/>
              <a:t>bites </a:t>
            </a:r>
            <a:r>
              <a:rPr lang="en-US" sz="5100" b="1" dirty="0" smtClean="0"/>
              <a:t>Call </a:t>
            </a:r>
            <a:r>
              <a:rPr lang="en-US" sz="5100" b="1" dirty="0"/>
              <a:t>911 </a:t>
            </a:r>
          </a:p>
          <a:p>
            <a:r>
              <a:rPr lang="en-US" sz="3600" dirty="0" smtClean="0"/>
              <a:t>Remain calm, keep victim calm</a:t>
            </a:r>
            <a:endParaRPr lang="en-US" sz="3600" dirty="0"/>
          </a:p>
          <a:p>
            <a:r>
              <a:rPr lang="en-US" sz="3600" dirty="0" smtClean="0"/>
              <a:t>Immobilize </a:t>
            </a:r>
            <a:r>
              <a:rPr lang="en-US" sz="3600" dirty="0"/>
              <a:t>the bitten arm or </a:t>
            </a:r>
            <a:r>
              <a:rPr lang="en-US" sz="3600" dirty="0" smtClean="0"/>
              <a:t>leg</a:t>
            </a:r>
          </a:p>
          <a:p>
            <a:r>
              <a:rPr lang="en-US" sz="3600" dirty="0" smtClean="0"/>
              <a:t>Remove </a:t>
            </a:r>
            <a:r>
              <a:rPr lang="en-US" sz="3600" dirty="0"/>
              <a:t>jewelry </a:t>
            </a:r>
            <a:r>
              <a:rPr lang="en-US" sz="3600" dirty="0" smtClean="0"/>
              <a:t>and clothing before swelling starts</a:t>
            </a:r>
            <a:endParaRPr lang="en-US" sz="3600" dirty="0"/>
          </a:p>
          <a:p>
            <a:r>
              <a:rPr lang="en-US" sz="3600" dirty="0" smtClean="0"/>
              <a:t>Position victim, if possible</a:t>
            </a:r>
            <a:r>
              <a:rPr lang="en-US" sz="3600" dirty="0"/>
              <a:t>, so that the bite is at or below the level of </a:t>
            </a:r>
            <a:r>
              <a:rPr lang="en-US" sz="3600" dirty="0" smtClean="0"/>
              <a:t>the heart</a:t>
            </a:r>
            <a:endParaRPr lang="en-US" sz="3600" dirty="0"/>
          </a:p>
          <a:p>
            <a:r>
              <a:rPr lang="en-US" sz="3600" dirty="0" smtClean="0"/>
              <a:t>Cleanse </a:t>
            </a:r>
            <a:r>
              <a:rPr lang="en-US" sz="3600" dirty="0"/>
              <a:t>the wound, but don't flush it with water, and cover it with a clean, dry </a:t>
            </a:r>
            <a:r>
              <a:rPr lang="en-US" sz="3600" dirty="0" smtClean="0"/>
              <a:t>dressing</a:t>
            </a:r>
            <a:endParaRPr lang="en-US" sz="3600" dirty="0"/>
          </a:p>
          <a:p>
            <a:r>
              <a:rPr lang="en-US" sz="3600" dirty="0" smtClean="0"/>
              <a:t>Apply </a:t>
            </a:r>
            <a:r>
              <a:rPr lang="en-US" sz="3600" dirty="0"/>
              <a:t>a splint to reduce movement of the affected area, but keep it </a:t>
            </a:r>
            <a:r>
              <a:rPr lang="en-US" sz="3600" dirty="0" smtClean="0"/>
              <a:t>loose</a:t>
            </a:r>
            <a:endParaRPr lang="en-US" sz="3600" dirty="0"/>
          </a:p>
          <a:p>
            <a:r>
              <a:rPr lang="en-US" sz="3600" dirty="0" smtClean="0"/>
              <a:t>Don't </a:t>
            </a:r>
            <a:r>
              <a:rPr lang="en-US" sz="3600" dirty="0"/>
              <a:t>use a tourniquet or apply </a:t>
            </a:r>
            <a:r>
              <a:rPr lang="en-US" sz="3600" dirty="0" smtClean="0"/>
              <a:t>ice</a:t>
            </a:r>
            <a:endParaRPr lang="en-US" sz="3600" dirty="0"/>
          </a:p>
          <a:p>
            <a:r>
              <a:rPr lang="en-US" sz="3600" dirty="0" smtClean="0"/>
              <a:t>Don't </a:t>
            </a:r>
            <a:r>
              <a:rPr lang="en-US" sz="3600" dirty="0"/>
              <a:t>cut the wound or attempt to remove the </a:t>
            </a:r>
            <a:r>
              <a:rPr lang="en-US" sz="3600" dirty="0" smtClean="0"/>
              <a:t>venom</a:t>
            </a:r>
            <a:endParaRPr lang="en-US" sz="3600" dirty="0"/>
          </a:p>
          <a:p>
            <a:r>
              <a:rPr lang="en-US" sz="3600" dirty="0" smtClean="0"/>
              <a:t>Don't allow the victim to drink </a:t>
            </a:r>
            <a:r>
              <a:rPr lang="en-US" sz="3600" dirty="0"/>
              <a:t>caffeine or </a:t>
            </a:r>
            <a:r>
              <a:rPr lang="en-US" sz="3600" dirty="0" smtClean="0"/>
              <a:t>alcohol</a:t>
            </a:r>
            <a:endParaRPr lang="en-US" sz="3600" dirty="0"/>
          </a:p>
          <a:p>
            <a:r>
              <a:rPr lang="en-US" sz="3600" dirty="0" smtClean="0"/>
              <a:t>Don't </a:t>
            </a:r>
            <a:r>
              <a:rPr lang="en-US" sz="3600" dirty="0"/>
              <a:t>try to capture the snake, but try to remember its color and </a:t>
            </a:r>
            <a:r>
              <a:rPr lang="en-US" sz="3600" dirty="0" smtClean="0"/>
              <a:t>shape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237265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Eastern coral </a:t>
            </a:r>
            <a:r>
              <a:rPr lang="en-US" i="1" dirty="0" smtClean="0"/>
              <a:t>snake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4686300" y="121106"/>
            <a:ext cx="43434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1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26"/>
            <a:ext cx="3461084" cy="19229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7448" cy="56224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Commensal rodents contaminate food </a:t>
            </a:r>
            <a:r>
              <a:rPr lang="en-US" sz="2800" dirty="0"/>
              <a:t>meant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for </a:t>
            </a:r>
            <a:r>
              <a:rPr lang="en-US" sz="2800" dirty="0"/>
              <a:t>humans, </a:t>
            </a:r>
            <a:r>
              <a:rPr lang="en-US" sz="2800" dirty="0" smtClean="0"/>
              <a:t>cause considerable </a:t>
            </a:r>
            <a:r>
              <a:rPr lang="en-US" sz="2800" dirty="0"/>
              <a:t>damage to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structures and </a:t>
            </a:r>
            <a:r>
              <a:rPr lang="en-US" sz="2800" dirty="0"/>
              <a:t>property, </a:t>
            </a:r>
            <a:r>
              <a:rPr lang="en-US" sz="2800" dirty="0" smtClean="0"/>
              <a:t>bite, and can </a:t>
            </a:r>
            <a:br>
              <a:rPr lang="en-US" sz="2800" dirty="0" smtClean="0"/>
            </a:br>
            <a:r>
              <a:rPr lang="en-US" sz="2800" dirty="0" smtClean="0"/>
              <a:t>transmit vectors and pathogens </a:t>
            </a:r>
            <a:r>
              <a:rPr lang="en-US" sz="2800" dirty="0"/>
              <a:t>that cause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diseases </a:t>
            </a:r>
            <a:r>
              <a:rPr lang="en-US" sz="2800" dirty="0"/>
              <a:t>such as </a:t>
            </a:r>
            <a:r>
              <a:rPr lang="en-US" sz="2800" dirty="0" smtClean="0"/>
              <a:t>salmonellosis</a:t>
            </a:r>
            <a:endParaRPr lang="en-US" sz="2800" dirty="0"/>
          </a:p>
          <a:p>
            <a:r>
              <a:rPr lang="en-US" sz="2800" dirty="0"/>
              <a:t>Mice </a:t>
            </a:r>
            <a:r>
              <a:rPr lang="en-US" sz="2800" dirty="0" smtClean="0"/>
              <a:t>and rats </a:t>
            </a:r>
            <a:r>
              <a:rPr lang="en-US" sz="2800" dirty="0"/>
              <a:t>are a serious 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very </a:t>
            </a:r>
            <a:r>
              <a:rPr lang="en-US" sz="2800" dirty="0"/>
              <a:t>prevalent cause of allergies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causing asthma </a:t>
            </a:r>
          </a:p>
          <a:p>
            <a:r>
              <a:rPr lang="en-US" sz="2800" dirty="0" smtClean="0"/>
              <a:t>Even </a:t>
            </a:r>
            <a:r>
              <a:rPr lang="en-US" sz="2800" dirty="0"/>
              <a:t>low-levels of </a:t>
            </a:r>
            <a:r>
              <a:rPr lang="en-US" sz="2800" dirty="0" smtClean="0"/>
              <a:t>allergens can </a:t>
            </a:r>
            <a:br>
              <a:rPr lang="en-US" sz="2800" dirty="0" smtClean="0"/>
            </a:br>
            <a:r>
              <a:rPr lang="en-US" sz="2800" dirty="0" smtClean="0"/>
              <a:t>cause sensitive people to have </a:t>
            </a:r>
            <a:br>
              <a:rPr lang="en-US" sz="2800" dirty="0" smtClean="0"/>
            </a:br>
            <a:r>
              <a:rPr lang="en-US" sz="2800" dirty="0" smtClean="0"/>
              <a:t>asthma </a:t>
            </a:r>
            <a:r>
              <a:rPr lang="en-US" sz="2800" dirty="0"/>
              <a:t>symptoms (wheezing,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difficulty </a:t>
            </a:r>
            <a:r>
              <a:rPr lang="en-US" sz="2800" dirty="0"/>
              <a:t>breathing, etc</a:t>
            </a:r>
            <a:r>
              <a:rPr lang="en-US" sz="2800" dirty="0" smtClean="0"/>
              <a:t>.) or a full-blown asthma attack</a:t>
            </a:r>
            <a:endParaRPr lang="en-US" sz="2800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House Mice, Roof and Norway Rats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195516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House mouse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987365" y="5407551"/>
            <a:ext cx="298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Norway rat – Dawn H. Gouge, </a:t>
            </a:r>
            <a:br>
              <a:rPr lang="en-US" i="1" dirty="0" smtClean="0"/>
            </a:br>
            <a:r>
              <a:rPr lang="en-US" i="1" dirty="0" smtClean="0"/>
              <a:t>University of Arizona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>
          <a:xfrm>
            <a:off x="5715000" y="3339050"/>
            <a:ext cx="2997200" cy="19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4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74" y="-251778"/>
            <a:ext cx="30480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2201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In!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9067800" cy="5334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000" dirty="0" smtClean="0"/>
              <a:t>In this lesson you learned to: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 smtClean="0"/>
              <a:t>Identify health risks associated with common pests: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/>
              <a:t>Ringworm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Fleas</a:t>
            </a:r>
            <a:endParaRPr lang="en-US" sz="20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Spiders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Bats and rabies</a:t>
            </a:r>
          </a:p>
          <a:p>
            <a:pPr lvl="1">
              <a:buNone/>
            </a:pPr>
            <a:r>
              <a:rPr lang="en-US" sz="2000" dirty="0" smtClean="0"/>
              <a:t>Next you will learn more about a nurse’s role in IPM!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0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57600" y="22860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000" dirty="0"/>
              <a:t>Ticks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/>
              <a:t>Commensal rodents </a:t>
            </a: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Bats </a:t>
            </a:r>
            <a:r>
              <a:rPr lang="en-US" sz="2000" dirty="0">
                <a:solidFill>
                  <a:srgbClr val="0000FF"/>
                </a:solidFill>
              </a:rPr>
              <a:t>http://extension.arizona.edu/sites/extension.arizona.edu/files/pubs/az1456.pdf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Bed </a:t>
            </a:r>
            <a:r>
              <a:rPr lang="en-US" sz="2000" dirty="0">
                <a:solidFill>
                  <a:prstClr val="black"/>
                </a:solidFill>
              </a:rPr>
              <a:t>bugs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://extension.arizona.edu/sites/extension.arizona.edu/files/pubs/az1625-2014.pdf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Bee and wasp stings </a:t>
            </a:r>
            <a:r>
              <a:rPr lang="en-US" sz="2000" dirty="0">
                <a:solidFill>
                  <a:srgbClr val="0000FF"/>
                </a:solidFill>
              </a:rPr>
              <a:t>http://www.ipm.ucdavis.edu/PMG/PESTNOTES/pn7449.html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Fire ant 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http://ag.arizona.edu/urbanipm/buglist/fireants.pdf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Head </a:t>
            </a:r>
            <a:r>
              <a:rPr lang="en-US" sz="2000" dirty="0">
                <a:solidFill>
                  <a:prstClr val="black"/>
                </a:solidFill>
              </a:rPr>
              <a:t>lice </a:t>
            </a:r>
            <a:r>
              <a:rPr lang="en-US" sz="2000" dirty="0">
                <a:solidFill>
                  <a:srgbClr val="0000FF"/>
                </a:solidFill>
              </a:rPr>
              <a:t>http://www.cdc.gov/parasites/lice/head/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Head </a:t>
            </a:r>
            <a:r>
              <a:rPr lang="en-US" sz="2000" dirty="0">
                <a:solidFill>
                  <a:prstClr val="black"/>
                </a:solidFill>
              </a:rPr>
              <a:t>lice 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http://ag.arizona.edu/urbanipm/buglist/headlice.pdf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Mammal </a:t>
            </a:r>
            <a:r>
              <a:rPr lang="en-US" sz="2000" dirty="0">
                <a:solidFill>
                  <a:prstClr val="black"/>
                </a:solidFill>
              </a:rPr>
              <a:t>pests including rattlesnakes </a:t>
            </a:r>
            <a:r>
              <a:rPr lang="en-US" sz="2000" dirty="0">
                <a:solidFill>
                  <a:srgbClr val="0000FF"/>
                </a:solidFill>
              </a:rPr>
              <a:t>http://ucanr.org/sites/vpce/files/86153.pdf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Mouse </a:t>
            </a:r>
            <a:r>
              <a:rPr lang="en-US" sz="2000" dirty="0">
                <a:solidFill>
                  <a:prstClr val="black"/>
                </a:solidFill>
              </a:rPr>
              <a:t>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http://ag.arizona.edu/urbanipm/buglist/mousemanagement.pdf </a:t>
            </a:r>
          </a:p>
          <a:p>
            <a:pPr marL="342900" indent="-342900">
              <a:buFont typeface="Wingdings" charset="2"/>
              <a:buChar char="q"/>
            </a:pPr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Mosquitoes </a:t>
            </a:r>
            <a:r>
              <a:rPr lang="en-US" sz="2000" dirty="0">
                <a:solidFill>
                  <a:srgbClr val="0000FF"/>
                </a:solidFill>
              </a:rPr>
              <a:t>http://www.cdc.gov/nceh/ehs/topics/mosquitoes.htm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Mosquitoes </a:t>
            </a:r>
            <a:r>
              <a:rPr lang="en-US" sz="2000" dirty="0">
                <a:solidFill>
                  <a:srgbClr val="0000FF"/>
                </a:solidFill>
              </a:rPr>
              <a:t>http://extension.arizona.edu/sites/extension.arizona.edu/files/pubs/az1221.pdf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Pests </a:t>
            </a:r>
            <a:r>
              <a:rPr lang="en-US" sz="2000" dirty="0">
                <a:solidFill>
                  <a:prstClr val="black"/>
                </a:solidFill>
              </a:rPr>
              <a:t>that sting, bite or injure </a:t>
            </a:r>
            <a:r>
              <a:rPr lang="en-US" sz="2000" dirty="0">
                <a:solidFill>
                  <a:srgbClr val="0000FF"/>
                </a:solidFill>
              </a:rPr>
              <a:t>http://www.ipm.ucdavis.edu/PMG/menu.house.html#STING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Scabies </a:t>
            </a:r>
            <a:r>
              <a:rPr lang="en-US" sz="2000" dirty="0">
                <a:solidFill>
                  <a:srgbClr val="0000FF"/>
                </a:solidFill>
              </a:rPr>
              <a:t>http://www.cdc.gov/parasites/scabies/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Scorpions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extension.arizona.edu/sites/extension.arizona.edu/files/pubs/az1223.pdf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Spiders and management guidelines </a:t>
            </a:r>
            <a:r>
              <a:rPr lang="en-US" sz="2000" dirty="0">
                <a:solidFill>
                  <a:srgbClr val="0000FF"/>
                </a:solidFill>
              </a:rPr>
              <a:t>http://www.ipm.ucdavis.edu/PMG/PESTNOTES/pn7442.html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Ticks </a:t>
            </a:r>
            <a:r>
              <a:rPr lang="en-US" sz="2000" dirty="0">
                <a:solidFill>
                  <a:srgbClr val="0000FF"/>
                </a:solidFill>
              </a:rPr>
              <a:t>http://www.tickencounter.org/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Ringworm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www.nlm.nih.gov/medlineplus/ency/article/001439.htm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Vertebrate pests-reptiles </a:t>
            </a:r>
            <a:r>
              <a:rPr lang="en-US" sz="2000" dirty="0">
                <a:solidFill>
                  <a:srgbClr val="0000FF"/>
                </a:solidFill>
              </a:rPr>
              <a:t>http://www.ipm.ucdavis.edu/PMG/menu.house.html#DESTROY</a:t>
            </a:r>
          </a:p>
        </p:txBody>
      </p:sp>
    </p:spTree>
    <p:extLst>
      <p:ext uri="{BB962C8B-B14F-4D97-AF65-F5344CB8AC3E}">
        <p14:creationId xmlns:p14="http://schemas.microsoft.com/office/powerpoint/2010/main" val="11588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://www.ipm.ucdavis.edu/PMG/PESTNOTES/pn74149.</a:t>
            </a:r>
            <a:r>
              <a:rPr lang="en-US" sz="2000" dirty="0" smtClean="0">
                <a:solidFill>
                  <a:srgbClr val="0000FF"/>
                </a:solidFill>
              </a:rPr>
              <a:t>html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://extension.arizona.edu/sites/extension.arizona.edu/files/pubs/az1223.</a:t>
            </a:r>
            <a:r>
              <a:rPr lang="en-US" sz="2000" dirty="0" smtClean="0">
                <a:solidFill>
                  <a:srgbClr val="0000FF"/>
                </a:solidFill>
              </a:rPr>
              <a:t>pdf</a:t>
            </a:r>
          </a:p>
          <a:p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42" y="2550096"/>
            <a:ext cx="6318268" cy="4212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12058"/>
            <a:ext cx="1905000" cy="2208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1000" y="4682370"/>
            <a:ext cx="211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This nurse knows pests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-49823"/>
            <a:ext cx="89916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Identify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Health Risks Associated with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ommon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ests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the pest is?</a:t>
            </a:r>
          </a:p>
          <a:p>
            <a:r>
              <a:rPr lang="en-US" dirty="0" smtClean="0"/>
              <a:t>Why are they in school?</a:t>
            </a:r>
          </a:p>
          <a:p>
            <a:r>
              <a:rPr lang="en-US" dirty="0" smtClean="0"/>
              <a:t>What health risks do they pose?</a:t>
            </a:r>
          </a:p>
          <a:p>
            <a:r>
              <a:rPr lang="en-US" dirty="0" smtClean="0"/>
              <a:t>How to prevent schools from being transfer zones?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Management of many of these pests can be found in other learning lessons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We provide scientific information for consideration, but </a:t>
            </a:r>
            <a:r>
              <a:rPr lang="en-US" b="1" u="sng" dirty="0" smtClean="0"/>
              <a:t>do not</a:t>
            </a:r>
            <a:r>
              <a:rPr lang="en-US" b="1" dirty="0" smtClean="0"/>
              <a:t> provide medical treatment recommendations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97552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Blood-feeding ectoparasites</a:t>
            </a:r>
          </a:p>
          <a:p>
            <a:r>
              <a:rPr lang="en-US" dirty="0" smtClean="0"/>
              <a:t>Hitch-hike in on belongings of student, faculty or staff who have infestations at home</a:t>
            </a:r>
            <a:endParaRPr lang="en-US" dirty="0"/>
          </a:p>
          <a:p>
            <a:r>
              <a:rPr lang="en-US" dirty="0" smtClean="0"/>
              <a:t>Bugs fall off clothing or back-packs and may be found roving on desks, in lockers or associated with belongings from home</a:t>
            </a:r>
          </a:p>
          <a:p>
            <a:r>
              <a:rPr lang="en-US" dirty="0" smtClean="0"/>
              <a:t>Transfer from one student to another is </a:t>
            </a:r>
            <a:r>
              <a:rPr lang="en-US" u="sng" dirty="0" smtClean="0"/>
              <a:t>unlikely but possible</a:t>
            </a:r>
            <a:endParaRPr lang="en-US" u="sng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3679573" cy="282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956663" y="5257800"/>
            <a:ext cx="2629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life stages – </a:t>
            </a:r>
            <a:br>
              <a:rPr lang="en-US" i="1" dirty="0" smtClean="0"/>
            </a:br>
            <a:r>
              <a:rPr lang="en-US" i="1" dirty="0" err="1" smtClean="0"/>
              <a:t>Changlu</a:t>
            </a:r>
            <a:r>
              <a:rPr lang="en-US" i="1" dirty="0" smtClean="0"/>
              <a:t> Wang, </a:t>
            </a:r>
            <a:br>
              <a:rPr lang="en-US" i="1" dirty="0" smtClean="0"/>
            </a:br>
            <a:r>
              <a:rPr lang="en-US" i="1" dirty="0" smtClean="0"/>
              <a:t>Department </a:t>
            </a:r>
            <a:r>
              <a:rPr lang="en-US" i="1" dirty="0"/>
              <a:t>of </a:t>
            </a:r>
            <a:r>
              <a:rPr lang="en-US" i="1" dirty="0" smtClean="0"/>
              <a:t>Entomology,</a:t>
            </a:r>
            <a:br>
              <a:rPr lang="en-US" i="1" dirty="0" smtClean="0"/>
            </a:br>
            <a:r>
              <a:rPr lang="en-US" i="1" dirty="0" smtClean="0"/>
              <a:t>Rutgers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76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4645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Adults are about the size of an apple seed</a:t>
            </a:r>
          </a:p>
          <a:p>
            <a:r>
              <a:rPr lang="en-US" dirty="0" smtClean="0"/>
              <a:t>Bed bugs are </a:t>
            </a:r>
            <a:r>
              <a:rPr lang="en-US" u="sng" dirty="0" smtClean="0"/>
              <a:t>not</a:t>
            </a:r>
            <a:r>
              <a:rPr lang="en-US" dirty="0" smtClean="0"/>
              <a:t> effective vectors of </a:t>
            </a:r>
            <a:br>
              <a:rPr lang="en-US" dirty="0" smtClean="0"/>
            </a:br>
            <a:r>
              <a:rPr lang="en-US" dirty="0" smtClean="0"/>
              <a:t>pathogens under normal living conditions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3085887"/>
            <a:ext cx="6135368" cy="3633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587" y="5226704"/>
            <a:ext cx="184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 – </a:t>
            </a:r>
            <a:br>
              <a:rPr lang="en-US" i="1" dirty="0" smtClean="0"/>
            </a:br>
            <a:r>
              <a:rPr lang="en-US" i="1" dirty="0" smtClean="0"/>
              <a:t>Alex Wild, </a:t>
            </a:r>
            <a:br>
              <a:rPr lang="en-US" i="1" dirty="0" smtClean="0"/>
            </a:br>
            <a:r>
              <a:rPr lang="en-US" i="1" dirty="0" smtClean="0"/>
              <a:t>alexanderwild.com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75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48768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bites may cause itching, and swelling </a:t>
            </a:r>
            <a:r>
              <a:rPr lang="en-US" dirty="0"/>
              <a:t>at the bite site</a:t>
            </a:r>
          </a:p>
          <a:p>
            <a:r>
              <a:rPr lang="en-US" dirty="0"/>
              <a:t>Scratching can lead to infected </a:t>
            </a:r>
            <a:r>
              <a:rPr lang="en-US" dirty="0" smtClean="0"/>
              <a:t>open sores</a:t>
            </a:r>
            <a:endParaRPr lang="en-US" dirty="0"/>
          </a:p>
          <a:p>
            <a:r>
              <a:rPr lang="en-US" dirty="0" smtClean="0"/>
              <a:t>Reactions </a:t>
            </a:r>
            <a:r>
              <a:rPr lang="en-US" dirty="0"/>
              <a:t>vary widely from not at </a:t>
            </a:r>
            <a:r>
              <a:rPr lang="en-US" dirty="0" smtClean="0"/>
              <a:t>all, </a:t>
            </a:r>
            <a:r>
              <a:rPr lang="en-US" dirty="0"/>
              <a:t>to severe </a:t>
            </a:r>
          </a:p>
          <a:p>
            <a:r>
              <a:rPr lang="en-US" dirty="0"/>
              <a:t>Bites alone do not confirm bed bug infestations </a:t>
            </a:r>
            <a:endParaRPr lang="en-US" dirty="0" smtClean="0"/>
          </a:p>
          <a:p>
            <a:r>
              <a:rPr lang="en-US" dirty="0" smtClean="0"/>
              <a:t>Students may need a clean</a:t>
            </a:r>
            <a:br>
              <a:rPr lang="en-US" dirty="0" smtClean="0"/>
            </a:br>
            <a:r>
              <a:rPr lang="en-US" dirty="0" smtClean="0"/>
              <a:t>set of clothes and back-pack</a:t>
            </a:r>
            <a:br>
              <a:rPr lang="en-US" dirty="0" smtClean="0"/>
            </a:br>
            <a:r>
              <a:rPr lang="en-US" dirty="0" smtClean="0"/>
              <a:t>for use at school</a:t>
            </a:r>
          </a:p>
          <a:p>
            <a:r>
              <a:rPr lang="en-US" dirty="0" smtClean="0"/>
              <a:t>Containerize articles from home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251085"/>
            <a:ext cx="3586549" cy="4782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9907" y="5284236"/>
            <a:ext cx="2419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bite reactions – </a:t>
            </a:r>
            <a:br>
              <a:rPr lang="en-US" i="1" dirty="0" smtClean="0"/>
            </a:br>
            <a:r>
              <a:rPr lang="en-US" i="1" dirty="0" smtClean="0"/>
              <a:t>Tim Stock,</a:t>
            </a:r>
            <a:br>
              <a:rPr lang="en-US" i="1" dirty="0" smtClean="0"/>
            </a:br>
            <a:r>
              <a:rPr lang="en-US" i="1" dirty="0" smtClean="0"/>
              <a:t>Oregon State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944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31176</TotalTime>
  <Words>2148</Words>
  <Application>Microsoft Office PowerPoint</Application>
  <PresentationFormat>On-screen Show (4:3)</PresentationFormat>
  <Paragraphs>508</Paragraphs>
  <Slides>55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Calibri</vt:lpstr>
      <vt:lpstr>华文仿宋</vt:lpstr>
      <vt:lpstr>Times New Roman</vt:lpstr>
      <vt:lpstr>Tw Cen MT</vt:lpstr>
      <vt:lpstr>Wingdings</vt:lpstr>
      <vt:lpstr>Wingdings 2</vt:lpstr>
      <vt:lpstr>Median</vt:lpstr>
      <vt:lpstr>1_Median</vt:lpstr>
      <vt:lpstr>School IPM FOR Nurses</vt:lpstr>
      <vt:lpstr>Learning Objectives – Learning Lesson 1</vt:lpstr>
      <vt:lpstr>Learning Objectives – Learning Lesson 2</vt:lpstr>
      <vt:lpstr>Learning Objectives - Learning Lesson 2</vt:lpstr>
      <vt:lpstr>Learning Objectives - Learning Lesson 2</vt:lpstr>
      <vt:lpstr>1. 1. 1. </vt:lpstr>
      <vt:lpstr>1. </vt:lpstr>
      <vt:lpstr>1. 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Ringworm</vt:lpstr>
      <vt:lpstr>Ringworm</vt:lpstr>
      <vt:lpstr>Ringworm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2.  </vt:lpstr>
      <vt:lpstr>2.  </vt:lpstr>
      <vt:lpstr>1. </vt:lpstr>
      <vt:lpstr>2.  </vt:lpstr>
      <vt:lpstr>PowerPoint Presentation</vt:lpstr>
      <vt:lpstr>PowerPoint Presentation</vt:lpstr>
      <vt:lpstr>PowerPoint Presentation</vt:lpstr>
      <vt:lpstr>Widow Spiders</vt:lpstr>
      <vt:lpstr>Widow Spiders</vt:lpstr>
      <vt:lpstr>Recluse Spiders</vt:lpstr>
      <vt:lpstr>Recluse Spiders</vt:lpstr>
      <vt:lpstr>Bark Scorpions</vt:lpstr>
      <vt:lpstr>Mosquitoes</vt:lpstr>
      <vt:lpstr>Mosquitoes</vt:lpstr>
      <vt:lpstr>Bats</vt:lpstr>
      <vt:lpstr>Bats and Rabies</vt:lpstr>
      <vt:lpstr>Ticks</vt:lpstr>
      <vt:lpstr>Ticks</vt:lpstr>
      <vt:lpstr>Ticks and Minimizing the Chance of Pathogen Transfer</vt:lpstr>
      <vt:lpstr>Stinging Caterpillars</vt:lpstr>
      <vt:lpstr>Stinging Caterpillars</vt:lpstr>
      <vt:lpstr>Stinging Caterpillars</vt:lpstr>
      <vt:lpstr>Venomous Snakes</vt:lpstr>
      <vt:lpstr>Venomous Snakes</vt:lpstr>
      <vt:lpstr>House Mice, Roof and Norway Rats </vt:lpstr>
      <vt:lpstr>PowerPoint Presentation</vt:lpstr>
      <vt:lpstr>Resources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829</cp:revision>
  <cp:lastPrinted>2014-01-15T16:13:01Z</cp:lastPrinted>
  <dcterms:created xsi:type="dcterms:W3CDTF">2013-08-21T12:48:22Z</dcterms:created>
  <dcterms:modified xsi:type="dcterms:W3CDTF">2017-07-31T23:09:53Z</dcterms:modified>
</cp:coreProperties>
</file>