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0"/>
  </p:notesMasterIdLst>
  <p:sldIdLst>
    <p:sldId id="256" r:id="rId5"/>
    <p:sldId id="257" r:id="rId6"/>
    <p:sldId id="258" r:id="rId7"/>
    <p:sldId id="267" r:id="rId8"/>
    <p:sldId id="268" r:id="rId9"/>
    <p:sldId id="285" r:id="rId10"/>
    <p:sldId id="262" r:id="rId11"/>
    <p:sldId id="270" r:id="rId12"/>
    <p:sldId id="271" r:id="rId13"/>
    <p:sldId id="272" r:id="rId14"/>
    <p:sldId id="263" r:id="rId15"/>
    <p:sldId id="264" r:id="rId16"/>
    <p:sldId id="286" r:id="rId17"/>
    <p:sldId id="265" r:id="rId18"/>
    <p:sldId id="275" r:id="rId19"/>
    <p:sldId id="276" r:id="rId20"/>
    <p:sldId id="277" r:id="rId21"/>
    <p:sldId id="278" r:id="rId22"/>
    <p:sldId id="279" r:id="rId23"/>
    <p:sldId id="280" r:id="rId24"/>
    <p:sldId id="281" r:id="rId25"/>
    <p:sldId id="283" r:id="rId26"/>
    <p:sldId id="266" r:id="rId27"/>
    <p:sldId id="284" r:id="rId28"/>
    <p:sldId id="287" r:id="rId29"/>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2896" autoAdjust="0"/>
  </p:normalViewPr>
  <p:slideViewPr>
    <p:cSldViewPr snapToGrid="0">
      <p:cViewPr varScale="1">
        <p:scale>
          <a:sx n="104" d="100"/>
          <a:sy n="104" d="100"/>
        </p:scale>
        <p:origin x="119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08281-F19C-46CE-A81A-8F32FD9F1F4A}" type="datetimeFigureOut">
              <a:rPr lang="en-US" smtClean="0"/>
              <a:t>2/21/2020</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C9826-06E9-4F6B-B59A-84BE54CB1459}" type="slidenum">
              <a:rPr lang="en-US" smtClean="0"/>
              <a:t>‹#›</a:t>
            </a:fld>
            <a:endParaRPr lang="en-US" dirty="0"/>
          </a:p>
        </p:txBody>
      </p:sp>
    </p:spTree>
    <p:extLst>
      <p:ext uri="{BB962C8B-B14F-4D97-AF65-F5344CB8AC3E}">
        <p14:creationId xmlns:p14="http://schemas.microsoft.com/office/powerpoint/2010/main" val="33461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3</a:t>
            </a:fld>
            <a:endParaRPr lang="en-US" dirty="0"/>
          </a:p>
        </p:txBody>
      </p:sp>
    </p:spTree>
    <p:extLst>
      <p:ext uri="{BB962C8B-B14F-4D97-AF65-F5344CB8AC3E}">
        <p14:creationId xmlns:p14="http://schemas.microsoft.com/office/powerpoint/2010/main" val="246111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15</a:t>
            </a:fld>
            <a:endParaRPr lang="en-US" dirty="0"/>
          </a:p>
        </p:txBody>
      </p:sp>
    </p:spTree>
    <p:extLst>
      <p:ext uri="{BB962C8B-B14F-4D97-AF65-F5344CB8AC3E}">
        <p14:creationId xmlns:p14="http://schemas.microsoft.com/office/powerpoint/2010/main" val="250794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16</a:t>
            </a:fld>
            <a:endParaRPr lang="en-US" dirty="0"/>
          </a:p>
        </p:txBody>
      </p:sp>
    </p:spTree>
    <p:extLst>
      <p:ext uri="{BB962C8B-B14F-4D97-AF65-F5344CB8AC3E}">
        <p14:creationId xmlns:p14="http://schemas.microsoft.com/office/powerpoint/2010/main" val="167011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17</a:t>
            </a:fld>
            <a:endParaRPr lang="en-US" dirty="0"/>
          </a:p>
        </p:txBody>
      </p:sp>
    </p:spTree>
    <p:extLst>
      <p:ext uri="{BB962C8B-B14F-4D97-AF65-F5344CB8AC3E}">
        <p14:creationId xmlns:p14="http://schemas.microsoft.com/office/powerpoint/2010/main" val="48364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18</a:t>
            </a:fld>
            <a:endParaRPr lang="en-US" dirty="0"/>
          </a:p>
        </p:txBody>
      </p:sp>
    </p:spTree>
    <p:extLst>
      <p:ext uri="{BB962C8B-B14F-4D97-AF65-F5344CB8AC3E}">
        <p14:creationId xmlns:p14="http://schemas.microsoft.com/office/powerpoint/2010/main" val="1176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Screen shot</a:t>
            </a:r>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19</a:t>
            </a:fld>
            <a:endParaRPr lang="en-US" dirty="0"/>
          </a:p>
        </p:txBody>
      </p:sp>
    </p:spTree>
    <p:extLst>
      <p:ext uri="{BB962C8B-B14F-4D97-AF65-F5344CB8AC3E}">
        <p14:creationId xmlns:p14="http://schemas.microsoft.com/office/powerpoint/2010/main" val="347911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Clarified Alerts; updated</a:t>
            </a:r>
            <a:r>
              <a:rPr lang="en-US" baseline="0" dirty="0" smtClean="0"/>
              <a:t> screen shot</a:t>
            </a:r>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20</a:t>
            </a:fld>
            <a:endParaRPr lang="en-US" dirty="0"/>
          </a:p>
        </p:txBody>
      </p:sp>
    </p:spTree>
    <p:extLst>
      <p:ext uri="{BB962C8B-B14F-4D97-AF65-F5344CB8AC3E}">
        <p14:creationId xmlns:p14="http://schemas.microsoft.com/office/powerpoint/2010/main" val="55299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21</a:t>
            </a:fld>
            <a:endParaRPr lang="en-US" dirty="0"/>
          </a:p>
        </p:txBody>
      </p:sp>
    </p:spTree>
    <p:extLst>
      <p:ext uri="{BB962C8B-B14F-4D97-AF65-F5344CB8AC3E}">
        <p14:creationId xmlns:p14="http://schemas.microsoft.com/office/powerpoint/2010/main" val="74780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22</a:t>
            </a:fld>
            <a:endParaRPr lang="en-US" dirty="0"/>
          </a:p>
        </p:txBody>
      </p:sp>
    </p:spTree>
    <p:extLst>
      <p:ext uri="{BB962C8B-B14F-4D97-AF65-F5344CB8AC3E}">
        <p14:creationId xmlns:p14="http://schemas.microsoft.com/office/powerpoint/2010/main" val="66397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5</a:t>
            </a:fld>
            <a:endParaRPr lang="en-US" dirty="0"/>
          </a:p>
        </p:txBody>
      </p:sp>
    </p:spTree>
    <p:extLst>
      <p:ext uri="{BB962C8B-B14F-4D97-AF65-F5344CB8AC3E}">
        <p14:creationId xmlns:p14="http://schemas.microsoft.com/office/powerpoint/2010/main" val="195039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Clarified</a:t>
            </a:r>
            <a:r>
              <a:rPr lang="en-US" baseline="0" dirty="0" smtClean="0"/>
              <a:t> the options</a:t>
            </a:r>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7</a:t>
            </a:fld>
            <a:endParaRPr lang="en-US" dirty="0"/>
          </a:p>
        </p:txBody>
      </p:sp>
    </p:spTree>
    <p:extLst>
      <p:ext uri="{BB962C8B-B14F-4D97-AF65-F5344CB8AC3E}">
        <p14:creationId xmlns:p14="http://schemas.microsoft.com/office/powerpoint/2010/main" val="80246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8</a:t>
            </a:fld>
            <a:endParaRPr lang="en-US" dirty="0"/>
          </a:p>
        </p:txBody>
      </p:sp>
    </p:spTree>
    <p:extLst>
      <p:ext uri="{BB962C8B-B14F-4D97-AF65-F5344CB8AC3E}">
        <p14:creationId xmlns:p14="http://schemas.microsoft.com/office/powerpoint/2010/main" val="347034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text</a:t>
            </a:r>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9</a:t>
            </a:fld>
            <a:endParaRPr lang="en-US" dirty="0"/>
          </a:p>
        </p:txBody>
      </p:sp>
    </p:spTree>
    <p:extLst>
      <p:ext uri="{BB962C8B-B14F-4D97-AF65-F5344CB8AC3E}">
        <p14:creationId xmlns:p14="http://schemas.microsoft.com/office/powerpoint/2010/main" val="274340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10</a:t>
            </a:fld>
            <a:endParaRPr lang="en-US" dirty="0"/>
          </a:p>
        </p:txBody>
      </p:sp>
    </p:spTree>
    <p:extLst>
      <p:ext uri="{BB962C8B-B14F-4D97-AF65-F5344CB8AC3E}">
        <p14:creationId xmlns:p14="http://schemas.microsoft.com/office/powerpoint/2010/main" val="418331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image</a:t>
            </a:r>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12</a:t>
            </a:fld>
            <a:endParaRPr lang="en-US" dirty="0"/>
          </a:p>
        </p:txBody>
      </p:sp>
    </p:spTree>
    <p:extLst>
      <p:ext uri="{BB962C8B-B14F-4D97-AF65-F5344CB8AC3E}">
        <p14:creationId xmlns:p14="http://schemas.microsoft.com/office/powerpoint/2010/main" val="179730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13</a:t>
            </a:fld>
            <a:endParaRPr lang="en-US" dirty="0"/>
          </a:p>
        </p:txBody>
      </p:sp>
    </p:spTree>
    <p:extLst>
      <p:ext uri="{BB962C8B-B14F-4D97-AF65-F5344CB8AC3E}">
        <p14:creationId xmlns:p14="http://schemas.microsoft.com/office/powerpoint/2010/main" val="61944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C9826-06E9-4F6B-B59A-84BE54CB1459}" type="slidenum">
              <a:rPr lang="en-US" smtClean="0"/>
              <a:t>14</a:t>
            </a:fld>
            <a:endParaRPr lang="en-US" dirty="0"/>
          </a:p>
        </p:txBody>
      </p:sp>
    </p:spTree>
    <p:extLst>
      <p:ext uri="{BB962C8B-B14F-4D97-AF65-F5344CB8AC3E}">
        <p14:creationId xmlns:p14="http://schemas.microsoft.com/office/powerpoint/2010/main" val="128537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896C79-98B9-4B71-B2EC-7E4934934447}" type="datetime1">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133996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4D961-D846-499F-8CE9-FF6FCA7EC4E2}" type="datetime1">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257055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A66F8D-AD85-4FFD-9889-5526943E4599}" type="datetime1">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214588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7B380-5299-4662-8564-B20C17D643B3}" type="datetime1">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263292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69473D-4970-4071-830F-09A1316A5AEF}" type="datetime1">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361401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AB4B7-FEBC-4FC0-9D5B-75A76AE4314D}" type="datetime1">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224391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974A94-3348-4E0F-B00F-4DE8726587D3}" type="datetime1">
              <a:rPr lang="en-US" smtClean="0"/>
              <a:t>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219502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5DAB69-45B2-4FB9-A1A7-08077BCF3EEE}" type="datetime1">
              <a:rPr lang="en-US" smtClean="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126846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4ED50-E29D-40BD-9BB1-757D50C2DF74}" type="datetime1">
              <a:rPr lang="en-US" smtClean="0"/>
              <a:t>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104802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5112716E-CA2D-464A-830E-2F34FB1D7B85}" type="datetime1">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37358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E79C8370-E792-413C-882F-73B925D8F88D}" type="datetime1">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BB5FF-EBF3-45D0-9993-B1F87E1A586F}" type="slidenum">
              <a:rPr lang="en-US" smtClean="0"/>
              <a:t>‹#›</a:t>
            </a:fld>
            <a:endParaRPr lang="en-US" dirty="0"/>
          </a:p>
        </p:txBody>
      </p:sp>
    </p:spTree>
    <p:extLst>
      <p:ext uri="{BB962C8B-B14F-4D97-AF65-F5344CB8AC3E}">
        <p14:creationId xmlns:p14="http://schemas.microsoft.com/office/powerpoint/2010/main" val="227631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A01E6E5-DB97-4360-A8E1-425483A6F0E7}" type="datetime1">
              <a:rPr lang="en-US" smtClean="0"/>
              <a:t>2/21/2020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08BB5FF-EBF3-45D0-9993-B1F87E1A586F}" type="slidenum">
              <a:rPr lang="en-US" smtClean="0"/>
              <a:t>‹#›</a:t>
            </a:fld>
            <a:endParaRPr lang="en-US" dirty="0"/>
          </a:p>
        </p:txBody>
      </p:sp>
    </p:spTree>
    <p:extLst>
      <p:ext uri="{BB962C8B-B14F-4D97-AF65-F5344CB8AC3E}">
        <p14:creationId xmlns:p14="http://schemas.microsoft.com/office/powerpoint/2010/main" val="4249695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Walk-Through on Using the EDDMapS </a:t>
            </a:r>
            <a:r>
              <a:rPr lang="en-US" sz="2400" smtClean="0"/>
              <a:t>Website</a:t>
            </a:r>
            <a:r>
              <a:rPr lang="en-US" sz="2400" smtClean="0"/>
              <a:t>, </a:t>
            </a:r>
            <a:r>
              <a:rPr lang="en-US" sz="2400" dirty="0" smtClean="0"/>
              <a:t>Record Verification, and More</a:t>
            </a:r>
          </a:p>
          <a:p>
            <a:endParaRPr lang="en-US" sz="2400" dirty="0"/>
          </a:p>
          <a:p>
            <a:r>
              <a:rPr lang="en-US" sz="2400" b="1" dirty="0"/>
              <a:t>https://www.eddmaps.org/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759" y="2064774"/>
            <a:ext cx="6892881" cy="1681316"/>
          </a:xfrm>
          <a:prstGeom prst="rect">
            <a:avLst/>
          </a:prstGeom>
        </p:spPr>
      </p:pic>
    </p:spTree>
    <p:extLst>
      <p:ext uri="{BB962C8B-B14F-4D97-AF65-F5344CB8AC3E}">
        <p14:creationId xmlns:p14="http://schemas.microsoft.com/office/powerpoint/2010/main" val="216969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737"/>
            <a:ext cx="7772400" cy="691821"/>
          </a:xfrm>
        </p:spPr>
        <p:txBody>
          <a:bodyPr>
            <a:normAutofit/>
          </a:bodyPr>
          <a:lstStyle/>
          <a:p>
            <a:pPr algn="ctr"/>
            <a:r>
              <a:rPr lang="en-US" sz="3600" b="1" dirty="0" smtClean="0"/>
              <a:t>Future Range/Future Certainty Maps</a:t>
            </a:r>
            <a:endParaRPr lang="en-US" sz="3600" b="1" dirty="0"/>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10</a:t>
            </a:fld>
            <a:endParaRPr lang="en-US" b="1" dirty="0">
              <a:solidFill>
                <a:schemeClr val="tx1"/>
              </a:solidFill>
            </a:endParaRPr>
          </a:p>
        </p:txBody>
      </p:sp>
      <p:sp>
        <p:nvSpPr>
          <p:cNvPr id="5" name="TextBox 4"/>
          <p:cNvSpPr txBox="1"/>
          <p:nvPr/>
        </p:nvSpPr>
        <p:spPr>
          <a:xfrm>
            <a:off x="5174673" y="2048515"/>
            <a:ext cx="2365151" cy="3693319"/>
          </a:xfrm>
          <a:prstGeom prst="rect">
            <a:avLst/>
          </a:prstGeom>
          <a:noFill/>
          <a:ln>
            <a:noFill/>
          </a:ln>
        </p:spPr>
        <p:txBody>
          <a:bodyPr wrap="square" rtlCol="0">
            <a:spAutoFit/>
          </a:bodyPr>
          <a:lstStyle/>
          <a:p>
            <a:r>
              <a:rPr lang="en-US" dirty="0" smtClean="0"/>
              <a:t>Change Number of Models to show predictions for: </a:t>
            </a:r>
          </a:p>
          <a:p>
            <a:r>
              <a:rPr lang="en-US" b="1" dirty="0" smtClean="0"/>
              <a:t>Expansion</a:t>
            </a:r>
            <a:r>
              <a:rPr lang="en-US" dirty="0" smtClean="0"/>
              <a:t> </a:t>
            </a:r>
            <a:r>
              <a:rPr lang="en-US" dirty="0"/>
              <a:t>– not currently present, but predicted to be</a:t>
            </a:r>
          </a:p>
          <a:p>
            <a:r>
              <a:rPr lang="en-US" b="1" dirty="0"/>
              <a:t>Stable</a:t>
            </a:r>
            <a:r>
              <a:rPr lang="en-US" dirty="0"/>
              <a:t> – currently present and will be</a:t>
            </a:r>
          </a:p>
          <a:p>
            <a:r>
              <a:rPr lang="en-US" b="1" dirty="0"/>
              <a:t>Retraction</a:t>
            </a:r>
            <a:r>
              <a:rPr lang="en-US" dirty="0"/>
              <a:t> – currently present, but will not be</a:t>
            </a:r>
          </a:p>
          <a:p>
            <a:r>
              <a:rPr lang="en-US" b="1" dirty="0"/>
              <a:t>Unsuitable</a:t>
            </a:r>
            <a:r>
              <a:rPr lang="en-US" dirty="0"/>
              <a:t> – not currently present and not predicted to be</a:t>
            </a:r>
          </a:p>
        </p:txBody>
      </p:sp>
      <p:pic>
        <p:nvPicPr>
          <p:cNvPr id="8" name="Picture 7"/>
          <p:cNvPicPr>
            <a:picLocks noChangeAspect="1"/>
          </p:cNvPicPr>
          <p:nvPr/>
        </p:nvPicPr>
        <p:blipFill>
          <a:blip r:embed="rId3"/>
          <a:stretch>
            <a:fillRect/>
          </a:stretch>
        </p:blipFill>
        <p:spPr>
          <a:xfrm>
            <a:off x="232575" y="2178076"/>
            <a:ext cx="4878925" cy="3434195"/>
          </a:xfrm>
          <a:prstGeom prst="rect">
            <a:avLst/>
          </a:prstGeom>
          <a:ln>
            <a:noFill/>
          </a:ln>
          <a:effectLst>
            <a:outerShdw blurRad="63500" sx="102000" sy="102000" algn="ctr" rotWithShape="0">
              <a:prstClr val="black">
                <a:alpha val="40000"/>
              </a:prstClr>
            </a:outerShdw>
          </a:effectLst>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25003"/>
          <a:stretch/>
        </p:blipFill>
        <p:spPr>
          <a:xfrm>
            <a:off x="2376408" y="6027022"/>
            <a:ext cx="5122206" cy="3256545"/>
          </a:xfrm>
          <a:prstGeom prst="rect">
            <a:avLst/>
          </a:prstGeom>
          <a:effectLst>
            <a:outerShdw blurRad="63500" sx="102000" sy="102000" algn="ctr" rotWithShape="0">
              <a:prstClr val="black">
                <a:alpha val="40000"/>
              </a:prstClr>
            </a:outerShdw>
          </a:effectLst>
        </p:spPr>
      </p:pic>
      <p:sp>
        <p:nvSpPr>
          <p:cNvPr id="9" name="TextBox 8"/>
          <p:cNvSpPr txBox="1"/>
          <p:nvPr/>
        </p:nvSpPr>
        <p:spPr>
          <a:xfrm>
            <a:off x="215802" y="969558"/>
            <a:ext cx="7307250" cy="923330"/>
          </a:xfrm>
          <a:prstGeom prst="rect">
            <a:avLst/>
          </a:prstGeom>
          <a:noFill/>
          <a:ln>
            <a:noFill/>
          </a:ln>
        </p:spPr>
        <p:txBody>
          <a:bodyPr wrap="square" rtlCol="0">
            <a:spAutoFit/>
          </a:bodyPr>
          <a:lstStyle/>
          <a:p>
            <a:r>
              <a:rPr lang="en-US" dirty="0" smtClean="0"/>
              <a:t>Future Range and Certainty maps exist for almost 900 plant species.  These compare known data by county with a number of models for where these species will be in 2040-2060. </a:t>
            </a:r>
          </a:p>
        </p:txBody>
      </p:sp>
      <p:sp>
        <p:nvSpPr>
          <p:cNvPr id="10" name="TextBox 9"/>
          <p:cNvSpPr txBox="1"/>
          <p:nvPr/>
        </p:nvSpPr>
        <p:spPr>
          <a:xfrm>
            <a:off x="182036" y="6362632"/>
            <a:ext cx="2194372" cy="2585323"/>
          </a:xfrm>
          <a:prstGeom prst="rect">
            <a:avLst/>
          </a:prstGeom>
          <a:noFill/>
          <a:ln>
            <a:noFill/>
          </a:ln>
        </p:spPr>
        <p:txBody>
          <a:bodyPr wrap="square" rtlCol="0">
            <a:spAutoFit/>
          </a:bodyPr>
          <a:lstStyle/>
          <a:p>
            <a:r>
              <a:rPr lang="en-US" dirty="0" smtClean="0"/>
              <a:t>Certainty map shows how many models predict future distribution of species of interest.  Darker green, more models agree and lighter green fewer models agree.</a:t>
            </a:r>
            <a:endParaRPr lang="en-US" dirty="0"/>
          </a:p>
        </p:txBody>
      </p:sp>
    </p:spTree>
    <p:extLst>
      <p:ext uri="{BB962C8B-B14F-4D97-AF65-F5344CB8AC3E}">
        <p14:creationId xmlns:p14="http://schemas.microsoft.com/office/powerpoint/2010/main" val="294123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549" y="1068067"/>
            <a:ext cx="5623302" cy="4495800"/>
          </a:xfrm>
          <a:effectLst>
            <a:outerShdw blurRad="63500" sx="102000" sy="102000" algn="ctr" rotWithShape="0">
              <a:prstClr val="black">
                <a:alpha val="40000"/>
              </a:prstClr>
            </a:outerShdw>
          </a:effectLst>
        </p:spPr>
      </p:pic>
      <p:sp>
        <p:nvSpPr>
          <p:cNvPr id="6" name="TextBox 5"/>
          <p:cNvSpPr txBox="1"/>
          <p:nvPr/>
        </p:nvSpPr>
        <p:spPr>
          <a:xfrm>
            <a:off x="0" y="5713992"/>
            <a:ext cx="7772400" cy="646331"/>
          </a:xfrm>
          <a:prstGeom prst="rect">
            <a:avLst/>
          </a:prstGeom>
          <a:noFill/>
        </p:spPr>
        <p:txBody>
          <a:bodyPr wrap="square" rtlCol="0">
            <a:spAutoFit/>
          </a:bodyPr>
          <a:lstStyle/>
          <a:p>
            <a:pPr algn="ctr"/>
            <a:r>
              <a:rPr lang="en-US" sz="3600" b="1" dirty="0" smtClean="0">
                <a:latin typeface="+mj-lt"/>
              </a:rPr>
              <a:t>Species Information</a:t>
            </a:r>
            <a:endParaRPr lang="en-US" sz="3600" b="1" dirty="0">
              <a:latin typeface="+mj-lt"/>
            </a:endParaRPr>
          </a:p>
        </p:txBody>
      </p:sp>
      <p:sp>
        <p:nvSpPr>
          <p:cNvPr id="2" name="Slide Number Placeholder 1"/>
          <p:cNvSpPr>
            <a:spLocks noGrp="1"/>
          </p:cNvSpPr>
          <p:nvPr>
            <p:ph type="sldNum" sz="quarter" idx="12"/>
          </p:nvPr>
        </p:nvSpPr>
        <p:spPr/>
        <p:txBody>
          <a:bodyPr/>
          <a:lstStyle/>
          <a:p>
            <a:fld id="{808BB5FF-EBF3-45D0-9993-B1F87E1A586F}" type="slidenum">
              <a:rPr lang="en-US" b="1" smtClean="0">
                <a:solidFill>
                  <a:schemeClr val="tx1"/>
                </a:solidFill>
              </a:rPr>
              <a:t>11</a:t>
            </a:fld>
            <a:endParaRPr lang="en-US" b="1" dirty="0">
              <a:solidFill>
                <a:schemeClr val="tx1"/>
              </a:solidFill>
            </a:endParaRPr>
          </a:p>
        </p:txBody>
      </p:sp>
      <p:sp>
        <p:nvSpPr>
          <p:cNvPr id="5" name="TextBox 4"/>
          <p:cNvSpPr txBox="1"/>
          <p:nvPr/>
        </p:nvSpPr>
        <p:spPr>
          <a:xfrm>
            <a:off x="239852" y="6360323"/>
            <a:ext cx="7301552" cy="2185214"/>
          </a:xfrm>
          <a:prstGeom prst="rect">
            <a:avLst/>
          </a:prstGeom>
          <a:noFill/>
        </p:spPr>
        <p:txBody>
          <a:bodyPr wrap="square" rtlCol="0">
            <a:spAutoFit/>
          </a:bodyPr>
          <a:lstStyle/>
          <a:p>
            <a:r>
              <a:rPr lang="en-US" sz="2400" dirty="0" smtClean="0">
                <a:latin typeface="+mj-lt"/>
              </a:rPr>
              <a:t>Each invasive species page provide:</a:t>
            </a:r>
          </a:p>
          <a:p>
            <a:pPr marL="342900" indent="-342900">
              <a:buFont typeface="Arial" panose="020B0604020202020204" pitchFamily="34" charset="0"/>
              <a:buChar char="•"/>
            </a:pPr>
            <a:r>
              <a:rPr lang="en-US" sz="1600" b="1" dirty="0" smtClean="0">
                <a:latin typeface="+mj-lt"/>
              </a:rPr>
              <a:t>Overview</a:t>
            </a:r>
            <a:r>
              <a:rPr lang="en-US" sz="1600" dirty="0" smtClean="0">
                <a:latin typeface="+mj-lt"/>
              </a:rPr>
              <a:t> </a:t>
            </a:r>
            <a:r>
              <a:rPr lang="en-US" sz="1600" dirty="0" smtClean="0">
                <a:latin typeface="+mj-lt"/>
                <a:cs typeface="Calibri" panose="020F0502020204030204" pitchFamily="34" charset="0"/>
              </a:rPr>
              <a:t>─ background information and identification descriptions </a:t>
            </a:r>
          </a:p>
          <a:p>
            <a:pPr marL="342900" indent="-342900">
              <a:buFont typeface="Arial" panose="020B0604020202020204" pitchFamily="34" charset="0"/>
              <a:buChar char="•"/>
            </a:pPr>
            <a:r>
              <a:rPr lang="en-US" sz="1600" b="1" dirty="0" smtClean="0">
                <a:latin typeface="+mj-lt"/>
                <a:cs typeface="Calibri" panose="020F0502020204030204" pitchFamily="34" charset="0"/>
              </a:rPr>
              <a:t>Resources</a:t>
            </a:r>
            <a:r>
              <a:rPr lang="en-US" sz="1600" dirty="0" smtClean="0">
                <a:latin typeface="+mj-lt"/>
                <a:cs typeface="Calibri" panose="020F0502020204030204" pitchFamily="34" charset="0"/>
              </a:rPr>
              <a:t> ─ additional materials for information</a:t>
            </a:r>
          </a:p>
          <a:p>
            <a:pPr marL="342900" indent="-342900">
              <a:buFont typeface="Arial" panose="020B0604020202020204" pitchFamily="34" charset="0"/>
              <a:buChar char="•"/>
            </a:pPr>
            <a:r>
              <a:rPr lang="en-US" sz="1600" b="1" dirty="0" smtClean="0">
                <a:latin typeface="+mj-lt"/>
                <a:cs typeface="Calibri" panose="020F0502020204030204" pitchFamily="34" charset="0"/>
              </a:rPr>
              <a:t>Selected Images </a:t>
            </a:r>
            <a:r>
              <a:rPr lang="en-US" sz="1600" dirty="0" smtClean="0">
                <a:latin typeface="+mj-lt"/>
                <a:cs typeface="Calibri" panose="020F0502020204030204" pitchFamily="34" charset="0"/>
              </a:rPr>
              <a:t>─ pre-selected images to help with identification</a:t>
            </a:r>
          </a:p>
          <a:p>
            <a:pPr marL="342900" indent="-342900">
              <a:buFont typeface="Arial" panose="020B0604020202020204" pitchFamily="34" charset="0"/>
              <a:buChar char="•"/>
            </a:pPr>
            <a:r>
              <a:rPr lang="en-US" sz="1600" b="1" dirty="0" smtClean="0">
                <a:latin typeface="+mj-lt"/>
                <a:cs typeface="Calibri" panose="020F0502020204030204" pitchFamily="34" charset="0"/>
              </a:rPr>
              <a:t>Maps</a:t>
            </a:r>
            <a:r>
              <a:rPr lang="en-US" sz="1600" dirty="0" smtClean="0">
                <a:latin typeface="+mj-lt"/>
                <a:cs typeface="Calibri" panose="020F0502020204030204" pitchFamily="34" charset="0"/>
              </a:rPr>
              <a:t> ─ selected distribution maps</a:t>
            </a:r>
          </a:p>
          <a:p>
            <a:pPr marL="342900" indent="-342900">
              <a:buFont typeface="Arial" panose="020B0604020202020204" pitchFamily="34" charset="0"/>
              <a:buChar char="•"/>
            </a:pPr>
            <a:r>
              <a:rPr lang="en-US" sz="1600" b="1" dirty="0" smtClean="0">
                <a:latin typeface="+mj-lt"/>
                <a:cs typeface="Calibri" panose="020F0502020204030204" pitchFamily="34" charset="0"/>
              </a:rPr>
              <a:t>Invasive Listing Sources </a:t>
            </a:r>
            <a:r>
              <a:rPr lang="en-US" sz="1600" dirty="0" smtClean="0">
                <a:latin typeface="+mj-lt"/>
                <a:cs typeface="Calibri" panose="020F0502020204030204" pitchFamily="34" charset="0"/>
              </a:rPr>
              <a:t>─ links to sources where said species is listed as invasive</a:t>
            </a:r>
          </a:p>
          <a:p>
            <a:pPr marL="342900" indent="-342900">
              <a:buFont typeface="Arial" panose="020B0604020202020204" pitchFamily="34" charset="0"/>
              <a:buChar char="•"/>
            </a:pPr>
            <a:r>
              <a:rPr lang="en-US" sz="1600" b="1" dirty="0" smtClean="0">
                <a:latin typeface="+mj-lt"/>
                <a:cs typeface="Calibri" panose="020F0502020204030204" pitchFamily="34" charset="0"/>
              </a:rPr>
              <a:t>Taxonomic Rank </a:t>
            </a:r>
            <a:r>
              <a:rPr lang="en-US" sz="1600" dirty="0" smtClean="0">
                <a:cs typeface="Calibri" panose="020F0502020204030204" pitchFamily="34" charset="0"/>
              </a:rPr>
              <a:t>─ </a:t>
            </a:r>
            <a:r>
              <a:rPr lang="en-US" sz="1600" dirty="0" smtClean="0">
                <a:latin typeface="+mj-lt"/>
                <a:cs typeface="Calibri" panose="020F0502020204030204" pitchFamily="34" charset="0"/>
              </a:rPr>
              <a:t>the biological classification of the invasive species</a:t>
            </a:r>
          </a:p>
          <a:p>
            <a:pPr marL="342900" indent="-342900">
              <a:buFont typeface="Arial" panose="020B0604020202020204" pitchFamily="34" charset="0"/>
              <a:buChar char="•"/>
            </a:pPr>
            <a:r>
              <a:rPr lang="en-US" sz="1600" b="1" dirty="0" smtClean="0">
                <a:latin typeface="+mj-lt"/>
                <a:cs typeface="Calibri" panose="020F0502020204030204" pitchFamily="34" charset="0"/>
              </a:rPr>
              <a:t>References</a:t>
            </a:r>
            <a:r>
              <a:rPr lang="en-US" sz="1600" dirty="0" smtClean="0">
                <a:latin typeface="+mj-lt"/>
                <a:cs typeface="Calibri" panose="020F0502020204030204" pitchFamily="34" charset="0"/>
              </a:rPr>
              <a:t> ─ citations for materials listed</a:t>
            </a:r>
            <a:endParaRPr lang="en-US" sz="1600" dirty="0">
              <a:latin typeface="+mj-lt"/>
            </a:endParaRPr>
          </a:p>
        </p:txBody>
      </p:sp>
    </p:spTree>
    <p:extLst>
      <p:ext uri="{BB962C8B-B14F-4D97-AF65-F5344CB8AC3E}">
        <p14:creationId xmlns:p14="http://schemas.microsoft.com/office/powerpoint/2010/main" val="332534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28842" y="6862367"/>
            <a:ext cx="3114717" cy="646331"/>
          </a:xfrm>
          <a:prstGeom prst="rect">
            <a:avLst/>
          </a:prstGeom>
          <a:noFill/>
        </p:spPr>
        <p:txBody>
          <a:bodyPr wrap="square" rtlCol="0">
            <a:spAutoFit/>
          </a:bodyPr>
          <a:lstStyle/>
          <a:p>
            <a:pPr algn="ctr"/>
            <a:r>
              <a:rPr lang="en-US" sz="3600" b="1" dirty="0" smtClean="0">
                <a:latin typeface="+mj-lt"/>
              </a:rPr>
              <a:t>Tools &amp; Training</a:t>
            </a:r>
            <a:endParaRPr lang="en-US" sz="3600" b="1" dirty="0">
              <a:latin typeface="+mj-lt"/>
            </a:endParaRPr>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12</a:t>
            </a:fld>
            <a:endParaRPr lang="en-US" b="1" dirty="0">
              <a:solidFill>
                <a:schemeClr val="tx1"/>
              </a:solidFill>
            </a:endParaRPr>
          </a:p>
        </p:txBody>
      </p:sp>
      <p:sp>
        <p:nvSpPr>
          <p:cNvPr id="5" name="TextBox 4"/>
          <p:cNvSpPr txBox="1"/>
          <p:nvPr/>
        </p:nvSpPr>
        <p:spPr>
          <a:xfrm>
            <a:off x="245660" y="7455380"/>
            <a:ext cx="7315199" cy="1015663"/>
          </a:xfrm>
          <a:prstGeom prst="rect">
            <a:avLst/>
          </a:prstGeom>
          <a:noFill/>
        </p:spPr>
        <p:txBody>
          <a:bodyPr wrap="square" rtlCol="0">
            <a:spAutoFit/>
          </a:bodyPr>
          <a:lstStyle/>
          <a:p>
            <a:r>
              <a:rPr lang="en-US" sz="2000" dirty="0" smtClean="0">
                <a:latin typeface="+mj-lt"/>
              </a:rPr>
              <a:t>Find information on EDDMapS training, Bulk Data Resources, Database and Mapping Tools, and more. Advanced Query Tools are where you would query the data in EDDMapS for downloading.</a:t>
            </a:r>
            <a:endParaRPr lang="en-US" sz="1400" dirty="0">
              <a:latin typeface="+mj-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804" r="16519"/>
          <a:stretch/>
        </p:blipFill>
        <p:spPr>
          <a:xfrm>
            <a:off x="1669240" y="448744"/>
            <a:ext cx="4436988" cy="6389381"/>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8596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0928" y="717457"/>
            <a:ext cx="6402160" cy="5052685"/>
          </a:xfrm>
          <a:effectLst>
            <a:outerShdw blurRad="63500" sx="102000" sy="102000" algn="ctr" rotWithShape="0">
              <a:prstClr val="black">
                <a:alpha val="40000"/>
              </a:prstClr>
            </a:outerShdw>
          </a:effectLst>
        </p:spPr>
      </p:pic>
      <p:sp>
        <p:nvSpPr>
          <p:cNvPr id="6" name="TextBox 5"/>
          <p:cNvSpPr txBox="1"/>
          <p:nvPr/>
        </p:nvSpPr>
        <p:spPr>
          <a:xfrm>
            <a:off x="0" y="6161016"/>
            <a:ext cx="7772400" cy="646331"/>
          </a:xfrm>
          <a:prstGeom prst="rect">
            <a:avLst/>
          </a:prstGeom>
          <a:noFill/>
        </p:spPr>
        <p:txBody>
          <a:bodyPr wrap="square" rtlCol="0">
            <a:spAutoFit/>
          </a:bodyPr>
          <a:lstStyle/>
          <a:p>
            <a:pPr algn="ctr"/>
            <a:r>
              <a:rPr lang="en-US" sz="3600" b="1" dirty="0" smtClean="0">
                <a:latin typeface="+mj-lt"/>
              </a:rPr>
              <a:t>Dashboard </a:t>
            </a:r>
            <a:r>
              <a:rPr lang="en-US" sz="3600" b="1" dirty="0" smtClean="0">
                <a:latin typeface="Calibri" panose="020F0502020204030204" pitchFamily="34" charset="0"/>
                <a:cs typeface="Calibri" panose="020F0502020204030204" pitchFamily="34" charset="0"/>
              </a:rPr>
              <a:t>─ </a:t>
            </a:r>
            <a:r>
              <a:rPr lang="en-US" sz="3600" b="1" dirty="0" smtClean="0">
                <a:latin typeface="+mj-lt"/>
              </a:rPr>
              <a:t>My Dashboard</a:t>
            </a:r>
            <a:endParaRPr lang="en-US" sz="3600" b="1" dirty="0">
              <a:latin typeface="+mj-lt"/>
            </a:endParaRPr>
          </a:p>
        </p:txBody>
      </p:sp>
      <p:sp>
        <p:nvSpPr>
          <p:cNvPr id="5" name="Slide Number Placeholder 4"/>
          <p:cNvSpPr>
            <a:spLocks noGrp="1"/>
          </p:cNvSpPr>
          <p:nvPr>
            <p:ph type="sldNum" sz="quarter" idx="12"/>
          </p:nvPr>
        </p:nvSpPr>
        <p:spPr/>
        <p:txBody>
          <a:bodyPr/>
          <a:lstStyle/>
          <a:p>
            <a:fld id="{808BB5FF-EBF3-45D0-9993-B1F87E1A586F}" type="slidenum">
              <a:rPr lang="en-US" b="1" smtClean="0">
                <a:solidFill>
                  <a:schemeClr val="tx1"/>
                </a:solidFill>
              </a:rPr>
              <a:t>13</a:t>
            </a:fld>
            <a:endParaRPr lang="en-US" b="1" dirty="0">
              <a:solidFill>
                <a:schemeClr val="tx1"/>
              </a:solidFill>
            </a:endParaRPr>
          </a:p>
        </p:txBody>
      </p:sp>
      <p:sp>
        <p:nvSpPr>
          <p:cNvPr id="7" name="Content Placeholder 2"/>
          <p:cNvSpPr txBox="1">
            <a:spLocks/>
          </p:cNvSpPr>
          <p:nvPr/>
        </p:nvSpPr>
        <p:spPr>
          <a:xfrm>
            <a:off x="233433" y="6807346"/>
            <a:ext cx="7317152" cy="2252199"/>
          </a:xfrm>
          <a:prstGeom prst="rect">
            <a:avLst/>
          </a:prstGeom>
        </p:spPr>
        <p:txBody>
          <a:bodyPr vert="horz" lIns="91440" tIns="45720" rIns="91440" bIns="45720" rtlCol="0">
            <a:norm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mj-lt"/>
            </a:endParaRPr>
          </a:p>
        </p:txBody>
      </p:sp>
      <p:sp>
        <p:nvSpPr>
          <p:cNvPr id="8" name="Content Placeholder 2"/>
          <p:cNvSpPr txBox="1">
            <a:spLocks/>
          </p:cNvSpPr>
          <p:nvPr/>
        </p:nvSpPr>
        <p:spPr>
          <a:xfrm>
            <a:off x="233432" y="6807345"/>
            <a:ext cx="7299157" cy="2252200"/>
          </a:xfrm>
          <a:prstGeom prst="rect">
            <a:avLst/>
          </a:prstGeom>
        </p:spPr>
        <p:txBody>
          <a:bodyPr vert="horz" lIns="91440" tIns="45720" rIns="91440" bIns="45720" rtlCol="0">
            <a:norm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latin typeface="+mj-lt"/>
              </a:rPr>
              <a:t>The My Dashboard allows users to see your specific EDDMapS records and statistics. Find, your </a:t>
            </a:r>
            <a:r>
              <a:rPr lang="en-US" sz="1800" b="1" dirty="0" smtClean="0">
                <a:solidFill>
                  <a:schemeClr val="accent6"/>
                </a:solidFill>
                <a:latin typeface="+mj-lt"/>
              </a:rPr>
              <a:t>Top Subjects Reported</a:t>
            </a:r>
            <a:r>
              <a:rPr lang="en-US" sz="1800" dirty="0" smtClean="0">
                <a:latin typeface="+mj-lt"/>
              </a:rPr>
              <a:t>, a </a:t>
            </a:r>
            <a:r>
              <a:rPr lang="en-US" sz="1800" b="1" dirty="0" smtClean="0">
                <a:latin typeface="+mj-lt"/>
              </a:rPr>
              <a:t>Map</a:t>
            </a:r>
            <a:r>
              <a:rPr lang="en-US" sz="1800" dirty="0" smtClean="0">
                <a:latin typeface="+mj-lt"/>
              </a:rPr>
              <a:t> of your record locations, a pie chart of </a:t>
            </a:r>
            <a:r>
              <a:rPr lang="en-US" sz="1800" b="1" dirty="0" smtClean="0">
                <a:solidFill>
                  <a:schemeClr val="accent5"/>
                </a:solidFill>
                <a:latin typeface="+mj-lt"/>
              </a:rPr>
              <a:t>Taxa Reported</a:t>
            </a:r>
            <a:r>
              <a:rPr lang="en-US" sz="1800" dirty="0" smtClean="0">
                <a:latin typeface="+mj-lt"/>
              </a:rPr>
              <a:t>, and your number of </a:t>
            </a:r>
            <a:r>
              <a:rPr lang="en-US" sz="1800" b="1" dirty="0" smtClean="0">
                <a:solidFill>
                  <a:schemeClr val="accent2"/>
                </a:solidFill>
                <a:latin typeface="+mj-lt"/>
              </a:rPr>
              <a:t>Records</a:t>
            </a:r>
            <a:r>
              <a:rPr lang="en-US" sz="1800" dirty="0" smtClean="0">
                <a:latin typeface="+mj-lt"/>
              </a:rPr>
              <a:t> and </a:t>
            </a:r>
            <a:r>
              <a:rPr lang="en-US" sz="1800" b="1" dirty="0" smtClean="0">
                <a:solidFill>
                  <a:schemeClr val="accent2"/>
                </a:solidFill>
                <a:latin typeface="+mj-lt"/>
              </a:rPr>
              <a:t>Subjects</a:t>
            </a:r>
            <a:r>
              <a:rPr lang="en-US" sz="1800" dirty="0" smtClean="0">
                <a:latin typeface="+mj-lt"/>
              </a:rPr>
              <a:t>. </a:t>
            </a:r>
          </a:p>
          <a:p>
            <a:pPr marL="0" indent="0">
              <a:buFont typeface="Arial" panose="020B0604020202020204" pitchFamily="34" charset="0"/>
              <a:buNone/>
            </a:pPr>
            <a:endParaRPr lang="en-US" sz="1800" dirty="0">
              <a:latin typeface="+mj-lt"/>
            </a:endParaRPr>
          </a:p>
          <a:p>
            <a:pPr marL="0" indent="0">
              <a:buFont typeface="Arial" panose="020B0604020202020204" pitchFamily="34" charset="0"/>
              <a:buNone/>
            </a:pPr>
            <a:r>
              <a:rPr lang="en-US" sz="1800" dirty="0" smtClean="0">
                <a:latin typeface="+mj-lt"/>
              </a:rPr>
              <a:t>You can sort your records by </a:t>
            </a:r>
            <a:r>
              <a:rPr lang="en-US" sz="1800" b="1" dirty="0" smtClean="0">
                <a:solidFill>
                  <a:srgbClr val="C00000"/>
                </a:solidFill>
                <a:latin typeface="+mj-lt"/>
              </a:rPr>
              <a:t>State.</a:t>
            </a:r>
            <a:r>
              <a:rPr lang="en-US" sz="1800" dirty="0" smtClean="0">
                <a:latin typeface="+mj-lt"/>
              </a:rPr>
              <a:t> </a:t>
            </a:r>
            <a:endParaRPr lang="en-US" sz="1800" dirty="0">
              <a:latin typeface="+mj-lt"/>
            </a:endParaRPr>
          </a:p>
        </p:txBody>
      </p:sp>
      <p:sp>
        <p:nvSpPr>
          <p:cNvPr id="9" name="Rectangle 8"/>
          <p:cNvSpPr/>
          <p:nvPr/>
        </p:nvSpPr>
        <p:spPr>
          <a:xfrm>
            <a:off x="4423142" y="1818167"/>
            <a:ext cx="2511058" cy="140436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946563" y="3803074"/>
            <a:ext cx="2534123" cy="18288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539519" y="3800959"/>
            <a:ext cx="2311553" cy="1830915"/>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946563" y="1195012"/>
            <a:ext cx="2515716" cy="83816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712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62615"/>
            <a:ext cx="7772400" cy="646331"/>
          </a:xfrm>
          <a:prstGeom prst="rect">
            <a:avLst/>
          </a:prstGeom>
          <a:noFill/>
        </p:spPr>
        <p:txBody>
          <a:bodyPr wrap="square" rtlCol="0">
            <a:spAutoFit/>
          </a:bodyPr>
          <a:lstStyle/>
          <a:p>
            <a:pPr algn="ctr"/>
            <a:r>
              <a:rPr lang="en-US" sz="3600" b="1" dirty="0" smtClean="0">
                <a:latin typeface="+mj-lt"/>
              </a:rPr>
              <a:t>Dashboard </a:t>
            </a:r>
            <a:r>
              <a:rPr lang="en-US" sz="3600" b="1" dirty="0" smtClean="0">
                <a:latin typeface="Calibri" panose="020F0502020204030204" pitchFamily="34" charset="0"/>
                <a:cs typeface="Calibri" panose="020F0502020204030204" pitchFamily="34" charset="0"/>
              </a:rPr>
              <a:t>─ </a:t>
            </a:r>
            <a:r>
              <a:rPr lang="en-US" sz="3600" b="1" dirty="0" smtClean="0">
                <a:latin typeface="+mj-lt"/>
              </a:rPr>
              <a:t>EDDMapS Dashboard</a:t>
            </a:r>
            <a:endParaRPr lang="en-US" sz="3600" b="1" dirty="0">
              <a:latin typeface="+mj-lt"/>
            </a:endParaRPr>
          </a:p>
        </p:txBody>
      </p:sp>
      <p:sp>
        <p:nvSpPr>
          <p:cNvPr id="5" name="Slide Number Placeholder 4"/>
          <p:cNvSpPr>
            <a:spLocks noGrp="1"/>
          </p:cNvSpPr>
          <p:nvPr>
            <p:ph type="sldNum" sz="quarter" idx="12"/>
          </p:nvPr>
        </p:nvSpPr>
        <p:spPr/>
        <p:txBody>
          <a:bodyPr/>
          <a:lstStyle/>
          <a:p>
            <a:fld id="{808BB5FF-EBF3-45D0-9993-B1F87E1A586F}" type="slidenum">
              <a:rPr lang="en-US" b="1" smtClean="0">
                <a:solidFill>
                  <a:schemeClr val="tx1"/>
                </a:solidFill>
              </a:rPr>
              <a:t>14</a:t>
            </a:fld>
            <a:endParaRPr lang="en-US" b="1" dirty="0">
              <a:solidFill>
                <a:schemeClr val="tx1"/>
              </a:solidFill>
            </a:endParaRPr>
          </a:p>
        </p:txBody>
      </p:sp>
      <p:sp>
        <p:nvSpPr>
          <p:cNvPr id="7" name="Content Placeholder 2"/>
          <p:cNvSpPr txBox="1">
            <a:spLocks/>
          </p:cNvSpPr>
          <p:nvPr/>
        </p:nvSpPr>
        <p:spPr>
          <a:xfrm>
            <a:off x="240631" y="7852806"/>
            <a:ext cx="7299157" cy="1904821"/>
          </a:xfrm>
          <a:prstGeom prst="rect">
            <a:avLst/>
          </a:prstGeom>
        </p:spPr>
        <p:txBody>
          <a:bodyPr vert="horz" lIns="91440" tIns="45720" rIns="91440" bIns="45720" rtlCol="0">
            <a:normAutofit lnSpcReduction="10000"/>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latin typeface="+mj-lt"/>
              </a:rPr>
              <a:t>The </a:t>
            </a:r>
            <a:r>
              <a:rPr lang="en-US" sz="1800" b="1" dirty="0" smtClean="0">
                <a:latin typeface="+mj-lt"/>
              </a:rPr>
              <a:t>EDDMapS Dashboard </a:t>
            </a:r>
            <a:r>
              <a:rPr lang="en-US" sz="1800" dirty="0" smtClean="0">
                <a:latin typeface="+mj-lt"/>
              </a:rPr>
              <a:t>is similar to My Dashboard however it allows users to see all EDDMapS records and statistics.  </a:t>
            </a:r>
          </a:p>
          <a:p>
            <a:pPr marL="0" indent="0">
              <a:buFont typeface="Arial" panose="020B0604020202020204" pitchFamily="34" charset="0"/>
              <a:buNone/>
            </a:pPr>
            <a:r>
              <a:rPr lang="en-US" sz="1800" dirty="0" smtClean="0">
                <a:latin typeface="+mj-lt"/>
              </a:rPr>
              <a:t>View a Map of recent reports; bar charts showing: top reporters, most reported subjects, source of data by project, and overall source (i.e., web report, iOS, Android, etc.). View a pie chart of all reports based on source type as well as statistics such as average records per day. </a:t>
            </a:r>
          </a:p>
          <a:p>
            <a:pPr marL="0" indent="0">
              <a:buFont typeface="Arial" panose="020B0604020202020204" pitchFamily="34" charset="0"/>
              <a:buNone/>
            </a:pPr>
            <a:r>
              <a:rPr lang="en-US" sz="1800" dirty="0" smtClean="0">
                <a:latin typeface="+mj-lt"/>
              </a:rPr>
              <a:t>Records can be sorted by State. </a:t>
            </a:r>
          </a:p>
          <a:p>
            <a:pPr marL="0" indent="0">
              <a:buFont typeface="Arial" panose="020B0604020202020204" pitchFamily="34" charset="0"/>
              <a:buNone/>
            </a:pPr>
            <a:endParaRPr lang="en-US" sz="18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847" y="247316"/>
            <a:ext cx="4209947" cy="6918553"/>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6265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34754" y="1844627"/>
            <a:ext cx="7302892" cy="3397395"/>
          </a:xfrm>
          <a:prstGeom prst="rect">
            <a:avLst/>
          </a:prstGeom>
          <a:ln>
            <a:noFill/>
          </a:ln>
          <a:effectLst>
            <a:outerShdw blurRad="63500" sx="102000" sy="102000" algn="ctr" rotWithShape="0">
              <a:prstClr val="black">
                <a:alpha val="40000"/>
              </a:prstClr>
            </a:outerShdw>
          </a:effectLst>
        </p:spPr>
      </p:pic>
      <p:sp>
        <p:nvSpPr>
          <p:cNvPr id="2" name="Title 1"/>
          <p:cNvSpPr>
            <a:spLocks noGrp="1"/>
          </p:cNvSpPr>
          <p:nvPr>
            <p:ph type="title"/>
          </p:nvPr>
        </p:nvSpPr>
        <p:spPr>
          <a:xfrm>
            <a:off x="1" y="467280"/>
            <a:ext cx="7772399" cy="911144"/>
          </a:xfrm>
        </p:spPr>
        <p:txBody>
          <a:bodyPr>
            <a:normAutofit/>
          </a:bodyPr>
          <a:lstStyle/>
          <a:p>
            <a:pPr algn="ctr"/>
            <a:r>
              <a:rPr lang="en-US" sz="3600" b="1" dirty="0" smtClean="0"/>
              <a:t>Dashboard </a:t>
            </a:r>
            <a:r>
              <a:rPr lang="en-US" sz="3600" b="1" dirty="0">
                <a:latin typeface="Calibri" panose="020F0502020204030204" pitchFamily="34" charset="0"/>
                <a:cs typeface="Calibri" panose="020F0502020204030204" pitchFamily="34" charset="0"/>
              </a:rPr>
              <a:t>─ </a:t>
            </a:r>
            <a:r>
              <a:rPr lang="en-US" sz="3600" dirty="0" smtClean="0"/>
              <a:t>Report </a:t>
            </a:r>
            <a:r>
              <a:rPr lang="en-US" sz="3600" b="1" dirty="0" smtClean="0">
                <a:latin typeface="Calibri" panose="020F0502020204030204" pitchFamily="34" charset="0"/>
                <a:cs typeface="Calibri" panose="020F0502020204030204" pitchFamily="34" charset="0"/>
              </a:rPr>
              <a:t>─</a:t>
            </a:r>
            <a:r>
              <a:rPr lang="en-US" sz="3600" b="1" dirty="0" smtClean="0"/>
              <a:t> </a:t>
            </a:r>
            <a:r>
              <a:rPr lang="en-US" sz="3600" dirty="0" smtClean="0"/>
              <a:t>Manage reports</a:t>
            </a:r>
            <a:endParaRPr lang="en-US" sz="3600" dirty="0"/>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15</a:t>
            </a:fld>
            <a:endParaRPr lang="en-US" b="1" dirty="0">
              <a:solidFill>
                <a:schemeClr val="tx1"/>
              </a:solidFill>
            </a:endParaRPr>
          </a:p>
        </p:txBody>
      </p:sp>
      <p:sp>
        <p:nvSpPr>
          <p:cNvPr id="6" name="TextBox 5"/>
          <p:cNvSpPr txBox="1"/>
          <p:nvPr/>
        </p:nvSpPr>
        <p:spPr>
          <a:xfrm>
            <a:off x="501041" y="5937337"/>
            <a:ext cx="6737007" cy="2585323"/>
          </a:xfrm>
          <a:prstGeom prst="rect">
            <a:avLst/>
          </a:prstGeom>
          <a:noFill/>
        </p:spPr>
        <p:txBody>
          <a:bodyPr wrap="square" rtlCol="0">
            <a:spAutoFit/>
          </a:bodyPr>
          <a:lstStyle/>
          <a:p>
            <a:r>
              <a:rPr lang="en-US" dirty="0" smtClean="0"/>
              <a:t>Manage your records and reports within the </a:t>
            </a:r>
            <a:r>
              <a:rPr lang="en-US" b="1" dirty="0" smtClean="0"/>
              <a:t>Reports</a:t>
            </a:r>
            <a:r>
              <a:rPr lang="en-US" dirty="0" smtClean="0"/>
              <a:t> sections of your My EDDMapS. </a:t>
            </a:r>
          </a:p>
          <a:p>
            <a:endParaRPr lang="en-US" dirty="0"/>
          </a:p>
          <a:p>
            <a:r>
              <a:rPr lang="en-US" dirty="0" smtClean="0"/>
              <a:t>You can sort records by Record ID, Common Name, Scientific Name, Location, Date, or Review Status by selecting the        symbols. Search for reports within the Search bar. </a:t>
            </a:r>
          </a:p>
          <a:p>
            <a:endParaRPr lang="en-US" dirty="0"/>
          </a:p>
          <a:p>
            <a:r>
              <a:rPr lang="en-US" dirty="0" smtClean="0"/>
              <a:t>From this page, you can Manage your reports by selecting </a:t>
            </a:r>
            <a:r>
              <a:rPr lang="en-US" b="1" dirty="0" smtClean="0">
                <a:solidFill>
                  <a:schemeClr val="accent1"/>
                </a:solidFill>
              </a:rPr>
              <a:t>View</a:t>
            </a:r>
            <a:r>
              <a:rPr lang="en-US" dirty="0" smtClean="0"/>
              <a:t>, </a:t>
            </a:r>
            <a:r>
              <a:rPr lang="en-US" b="1" dirty="0" smtClean="0">
                <a:solidFill>
                  <a:schemeClr val="accent1"/>
                </a:solidFill>
              </a:rPr>
              <a:t>Edit</a:t>
            </a:r>
            <a:r>
              <a:rPr lang="en-US" dirty="0" smtClean="0"/>
              <a:t>, </a:t>
            </a:r>
            <a:r>
              <a:rPr lang="en-US" b="1" dirty="0" smtClean="0">
                <a:solidFill>
                  <a:schemeClr val="accent1"/>
                </a:solidFill>
              </a:rPr>
              <a:t>Revisit</a:t>
            </a:r>
            <a:r>
              <a:rPr lang="en-US" dirty="0" smtClean="0"/>
              <a:t> or </a:t>
            </a:r>
            <a:r>
              <a:rPr lang="en-US" b="1" dirty="0" smtClean="0">
                <a:solidFill>
                  <a:schemeClr val="accent1"/>
                </a:solidFill>
              </a:rPr>
              <a:t>Delete</a:t>
            </a:r>
            <a:r>
              <a:rPr lang="en-US" dirty="0" smtClean="0"/>
              <a:t>. </a:t>
            </a:r>
            <a:endParaRPr lang="en-US" dirty="0"/>
          </a:p>
        </p:txBody>
      </p:sp>
      <p:cxnSp>
        <p:nvCxnSpPr>
          <p:cNvPr id="8" name="Straight Arrow Connector 7"/>
          <p:cNvCxnSpPr/>
          <p:nvPr/>
        </p:nvCxnSpPr>
        <p:spPr>
          <a:xfrm>
            <a:off x="5235879" y="7114259"/>
            <a:ext cx="0" cy="2505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47336" y="7087119"/>
            <a:ext cx="0" cy="2776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363343" y="3002508"/>
            <a:ext cx="1098644" cy="23201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667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024"/>
            <a:ext cx="7772399" cy="873458"/>
          </a:xfrm>
        </p:spPr>
        <p:txBody>
          <a:bodyPr>
            <a:normAutofit/>
          </a:bodyPr>
          <a:lstStyle/>
          <a:p>
            <a:pPr algn="ctr"/>
            <a:r>
              <a:rPr lang="en-US" sz="3600" b="1" dirty="0" smtClean="0"/>
              <a:t>Bulk Uploads</a:t>
            </a:r>
            <a:endParaRPr lang="en-US" sz="3600" b="1" dirty="0"/>
          </a:p>
        </p:txBody>
      </p:sp>
      <p:sp>
        <p:nvSpPr>
          <p:cNvPr id="5" name="Rectangle 4"/>
          <p:cNvSpPr/>
          <p:nvPr/>
        </p:nvSpPr>
        <p:spPr>
          <a:xfrm>
            <a:off x="5876925" y="3838575"/>
            <a:ext cx="29527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421721" y="3809311"/>
            <a:ext cx="29527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16</a:t>
            </a:fld>
            <a:endParaRPr lang="en-US" b="1" dirty="0">
              <a:solidFill>
                <a:schemeClr val="tx1"/>
              </a:solidFill>
            </a:endParaRPr>
          </a:p>
        </p:txBody>
      </p:sp>
      <p:sp>
        <p:nvSpPr>
          <p:cNvPr id="7" name="TextBox 6"/>
          <p:cNvSpPr txBox="1"/>
          <p:nvPr/>
        </p:nvSpPr>
        <p:spPr>
          <a:xfrm>
            <a:off x="235423" y="8226137"/>
            <a:ext cx="7173643" cy="1477328"/>
          </a:xfrm>
          <a:prstGeom prst="rect">
            <a:avLst/>
          </a:prstGeom>
          <a:noFill/>
        </p:spPr>
        <p:txBody>
          <a:bodyPr wrap="square" rtlCol="0">
            <a:spAutoFit/>
          </a:bodyPr>
          <a:lstStyle/>
          <a:p>
            <a:pPr marL="285750" lvl="1" indent="-285750">
              <a:buFont typeface="Arial" panose="020B0604020202020204" pitchFamily="34" charset="0"/>
              <a:buChar char="•"/>
            </a:pPr>
            <a:r>
              <a:rPr lang="en-US" dirty="0" smtClean="0"/>
              <a:t>You will need to answer questions about Bulk Upload to help the Data Coordinator to format your data properly</a:t>
            </a:r>
          </a:p>
          <a:p>
            <a:pPr marL="285750" lvl="1" indent="-285750">
              <a:buFont typeface="Arial" panose="020B0604020202020204" pitchFamily="34" charset="0"/>
              <a:buChar char="•"/>
            </a:pPr>
            <a:r>
              <a:rPr lang="en-US" dirty="0" smtClean="0"/>
              <a:t>You may need to fix data prior to upload based on answers</a:t>
            </a:r>
          </a:p>
          <a:p>
            <a:pPr marL="285750" lvl="1" indent="-285750">
              <a:buFont typeface="Arial" panose="020B0604020202020204" pitchFamily="34" charset="0"/>
              <a:buChar char="•"/>
            </a:pPr>
            <a:r>
              <a:rPr lang="en-US" dirty="0" smtClean="0"/>
              <a:t>Once submitted, your files will enter the queue for formatting and upload into the EDDMapS Database</a:t>
            </a:r>
            <a:endParaRPr lang="en-US" dirty="0"/>
          </a:p>
        </p:txBody>
      </p:sp>
      <p:sp>
        <p:nvSpPr>
          <p:cNvPr id="8" name="Rectangle 7"/>
          <p:cNvSpPr/>
          <p:nvPr/>
        </p:nvSpPr>
        <p:spPr>
          <a:xfrm>
            <a:off x="5876925" y="3231895"/>
            <a:ext cx="29527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35423" y="3870486"/>
            <a:ext cx="7301552" cy="923330"/>
          </a:xfrm>
          <a:prstGeom prst="rect">
            <a:avLst/>
          </a:prstGeom>
          <a:noFill/>
        </p:spPr>
        <p:txBody>
          <a:bodyPr wrap="square" rtlCol="0">
            <a:spAutoFit/>
          </a:bodyPr>
          <a:lstStyle/>
          <a:p>
            <a:r>
              <a:rPr lang="en-US" dirty="0" smtClean="0"/>
              <a:t>Helpful Resources provide additional information on </a:t>
            </a:r>
            <a:r>
              <a:rPr lang="en-US" b="1" dirty="0" smtClean="0"/>
              <a:t>Bulk Data Entry Instructions</a:t>
            </a:r>
            <a:r>
              <a:rPr lang="en-US" dirty="0" smtClean="0"/>
              <a:t> and </a:t>
            </a:r>
            <a:r>
              <a:rPr lang="en-US" b="1" dirty="0" smtClean="0"/>
              <a:t>Upload Procedures</a:t>
            </a:r>
            <a:r>
              <a:rPr lang="en-US" dirty="0" smtClean="0"/>
              <a:t>.  Click </a:t>
            </a:r>
            <a:r>
              <a:rPr lang="en-US" b="1" dirty="0" smtClean="0"/>
              <a:t>Upload Data</a:t>
            </a:r>
            <a:r>
              <a:rPr lang="en-US" dirty="0" smtClean="0"/>
              <a:t> to submit files. Click </a:t>
            </a:r>
            <a:r>
              <a:rPr lang="en-US" b="1" dirty="0" smtClean="0"/>
              <a:t>View Uploads</a:t>
            </a:r>
            <a:r>
              <a:rPr lang="en-US" dirty="0" smtClean="0"/>
              <a:t> to see status of previous upload batches.</a:t>
            </a:r>
            <a:endParaRPr lang="en-US" b="1" dirty="0" smtClean="0"/>
          </a:p>
        </p:txBody>
      </p:sp>
      <p:pic>
        <p:nvPicPr>
          <p:cNvPr id="12" name="Picture 11"/>
          <p:cNvPicPr>
            <a:picLocks noChangeAspect="1"/>
          </p:cNvPicPr>
          <p:nvPr/>
        </p:nvPicPr>
        <p:blipFill>
          <a:blip r:embed="rId3"/>
          <a:stretch>
            <a:fillRect/>
          </a:stretch>
        </p:blipFill>
        <p:spPr>
          <a:xfrm>
            <a:off x="363332" y="1146273"/>
            <a:ext cx="7045734" cy="2582015"/>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4"/>
          <a:stretch>
            <a:fillRect/>
          </a:stretch>
        </p:blipFill>
        <p:spPr>
          <a:xfrm>
            <a:off x="199990" y="4940248"/>
            <a:ext cx="5369368" cy="3189359"/>
          </a:xfrm>
          <a:prstGeom prst="rect">
            <a:avLst/>
          </a:prstGeom>
          <a:ln>
            <a:noFill/>
          </a:ln>
          <a:effectLst>
            <a:outerShdw blurRad="63500" sx="102000" sy="102000" algn="ctr" rotWithShape="0">
              <a:prstClr val="black">
                <a:alpha val="40000"/>
              </a:prstClr>
            </a:outerShdw>
          </a:effectLst>
        </p:spPr>
      </p:pic>
      <p:sp>
        <p:nvSpPr>
          <p:cNvPr id="14" name="TextBox 13"/>
          <p:cNvSpPr txBox="1"/>
          <p:nvPr/>
        </p:nvSpPr>
        <p:spPr>
          <a:xfrm>
            <a:off x="5680190" y="4970765"/>
            <a:ext cx="1967617" cy="2862322"/>
          </a:xfrm>
          <a:prstGeom prst="rect">
            <a:avLst/>
          </a:prstGeom>
          <a:noFill/>
        </p:spPr>
        <p:txBody>
          <a:bodyPr wrap="square" rtlCol="0">
            <a:spAutoFit/>
          </a:bodyPr>
          <a:lstStyle/>
          <a:p>
            <a:r>
              <a:rPr lang="en-US" dirty="0"/>
              <a:t>All users can </a:t>
            </a:r>
            <a:r>
              <a:rPr lang="en-US" dirty="0" smtClean="0"/>
              <a:t>submit:</a:t>
            </a:r>
            <a:endParaRPr lang="en-US" dirty="0"/>
          </a:p>
          <a:p>
            <a:pPr marL="285750" lvl="1" indent="-285750">
              <a:buFont typeface="Arial" panose="020B0604020202020204" pitchFamily="34" charset="0"/>
              <a:buChar char="•"/>
            </a:pPr>
            <a:r>
              <a:rPr lang="en-US" dirty="0"/>
              <a:t>Enter </a:t>
            </a:r>
            <a:r>
              <a:rPr lang="en-US" i="1" dirty="0"/>
              <a:t>Batch Name</a:t>
            </a:r>
          </a:p>
          <a:p>
            <a:pPr marL="285750" lvl="1" indent="-285750">
              <a:buFont typeface="Arial" panose="020B0604020202020204" pitchFamily="34" charset="0"/>
              <a:buChar char="•"/>
            </a:pPr>
            <a:r>
              <a:rPr lang="en-US" dirty="0"/>
              <a:t>Add data files (xls, xlsx, geodatabases, shapefiles, etc.)</a:t>
            </a:r>
          </a:p>
          <a:p>
            <a:pPr marL="285750" lvl="1" indent="-285750">
              <a:buFont typeface="Arial" panose="020B0604020202020204" pitchFamily="34" charset="0"/>
              <a:buChar char="•"/>
            </a:pPr>
            <a:r>
              <a:rPr lang="en-US" dirty="0"/>
              <a:t>Click </a:t>
            </a:r>
            <a:r>
              <a:rPr lang="en-US" i="1" dirty="0"/>
              <a:t>Upload</a:t>
            </a:r>
          </a:p>
          <a:p>
            <a:endParaRPr lang="en-US" dirty="0"/>
          </a:p>
        </p:txBody>
      </p:sp>
    </p:spTree>
    <p:extLst>
      <p:ext uri="{BB962C8B-B14F-4D97-AF65-F5344CB8AC3E}">
        <p14:creationId xmlns:p14="http://schemas.microsoft.com/office/powerpoint/2010/main" val="341758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829257"/>
          </a:xfrm>
        </p:spPr>
        <p:txBody>
          <a:bodyPr>
            <a:normAutofit/>
          </a:bodyPr>
          <a:lstStyle/>
          <a:p>
            <a:pPr algn="ctr"/>
            <a:r>
              <a:rPr lang="en-US" sz="3600" b="1" dirty="0" smtClean="0"/>
              <a:t>Downloads</a:t>
            </a:r>
            <a:endParaRPr lang="en-US" sz="3600" b="1"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811" r="13839" b="15382"/>
          <a:stretch/>
        </p:blipFill>
        <p:spPr>
          <a:xfrm>
            <a:off x="1018137" y="1364776"/>
            <a:ext cx="5736126" cy="6007496"/>
          </a:xfrm>
          <a:effectLst>
            <a:outerShdw blurRad="63500" sx="102000" sy="102000" algn="ctr" rotWithShape="0">
              <a:prstClr val="black">
                <a:alpha val="40000"/>
              </a:prstClr>
            </a:outerShdw>
          </a:effectLst>
        </p:spPr>
      </p:pic>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17</a:t>
            </a:fld>
            <a:endParaRPr lang="en-US" b="1" dirty="0">
              <a:solidFill>
                <a:schemeClr val="tx1"/>
              </a:solidFill>
            </a:endParaRPr>
          </a:p>
        </p:txBody>
      </p:sp>
      <p:sp>
        <p:nvSpPr>
          <p:cNvPr id="6" name="TextBox 5"/>
          <p:cNvSpPr txBox="1"/>
          <p:nvPr/>
        </p:nvSpPr>
        <p:spPr>
          <a:xfrm>
            <a:off x="534353" y="7935541"/>
            <a:ext cx="6703695" cy="1200329"/>
          </a:xfrm>
          <a:prstGeom prst="rect">
            <a:avLst/>
          </a:prstGeom>
          <a:noFill/>
        </p:spPr>
        <p:txBody>
          <a:bodyPr wrap="square" rtlCol="0">
            <a:spAutoFit/>
          </a:bodyPr>
          <a:lstStyle/>
          <a:p>
            <a:r>
              <a:rPr lang="en-US" dirty="0" smtClean="0"/>
              <a:t>Request to </a:t>
            </a:r>
            <a:r>
              <a:rPr lang="en-US" b="1" dirty="0" smtClean="0"/>
              <a:t>Download</a:t>
            </a:r>
            <a:r>
              <a:rPr lang="en-US" dirty="0" smtClean="0"/>
              <a:t> data from a project that you have contributed to or your own data.  View your </a:t>
            </a:r>
            <a:r>
              <a:rPr lang="en-US" b="1" dirty="0" smtClean="0"/>
              <a:t>Downloads</a:t>
            </a:r>
            <a:r>
              <a:rPr lang="en-US" dirty="0" smtClean="0"/>
              <a:t> of EDDMapS data. </a:t>
            </a:r>
            <a:r>
              <a:rPr lang="en-US" b="1" dirty="0" smtClean="0">
                <a:solidFill>
                  <a:schemeClr val="accent4"/>
                </a:solidFill>
              </a:rPr>
              <a:t>Search</a:t>
            </a:r>
            <a:r>
              <a:rPr lang="en-US" dirty="0" smtClean="0"/>
              <a:t> your requests by Request Number, Date, File Type, or any Key Word from the Parameters section.  </a:t>
            </a:r>
            <a:endParaRPr lang="en-US" dirty="0"/>
          </a:p>
        </p:txBody>
      </p:sp>
      <p:sp>
        <p:nvSpPr>
          <p:cNvPr id="7" name="Rectangle 6"/>
          <p:cNvSpPr/>
          <p:nvPr/>
        </p:nvSpPr>
        <p:spPr>
          <a:xfrm>
            <a:off x="5489258" y="3996384"/>
            <a:ext cx="1209506" cy="37214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897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6592"/>
            <a:ext cx="7772399" cy="788314"/>
          </a:xfrm>
        </p:spPr>
        <p:txBody>
          <a:bodyPr>
            <a:normAutofit/>
          </a:bodyPr>
          <a:lstStyle/>
          <a:p>
            <a:pPr algn="ctr"/>
            <a:r>
              <a:rPr lang="en-US" sz="3600" b="1" dirty="0" smtClean="0"/>
              <a:t>My Species List</a:t>
            </a:r>
            <a:endParaRPr lang="en-US" sz="3600" b="1" dirty="0"/>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18</a:t>
            </a:fld>
            <a:endParaRPr lang="en-US" b="1" dirty="0">
              <a:solidFill>
                <a:schemeClr val="tx1"/>
              </a:solidFill>
            </a:endParaRPr>
          </a:p>
        </p:txBody>
      </p:sp>
      <p:sp>
        <p:nvSpPr>
          <p:cNvPr id="6" name="TextBox 5"/>
          <p:cNvSpPr txBox="1"/>
          <p:nvPr/>
        </p:nvSpPr>
        <p:spPr>
          <a:xfrm>
            <a:off x="231510" y="6186144"/>
            <a:ext cx="7315200" cy="1200329"/>
          </a:xfrm>
          <a:prstGeom prst="rect">
            <a:avLst/>
          </a:prstGeom>
          <a:noFill/>
        </p:spPr>
        <p:txBody>
          <a:bodyPr wrap="square" rtlCol="0">
            <a:spAutoFit/>
          </a:bodyPr>
          <a:lstStyle/>
          <a:p>
            <a:r>
              <a:rPr lang="en-US" dirty="0" smtClean="0"/>
              <a:t>EDDMapS Users can create </a:t>
            </a:r>
            <a:r>
              <a:rPr lang="en-US" b="1" dirty="0" smtClean="0"/>
              <a:t>My Species </a:t>
            </a:r>
            <a:r>
              <a:rPr lang="en-US" dirty="0" smtClean="0"/>
              <a:t>Lists to create personalized invasive species lists within their account. This allows for easily accessible lists with only species you are interested in or can personally identify. </a:t>
            </a:r>
            <a:r>
              <a:rPr lang="en-US" b="1" dirty="0" smtClean="0"/>
              <a:t>Add Species List</a:t>
            </a:r>
            <a:r>
              <a:rPr lang="en-US" dirty="0" smtClean="0"/>
              <a:t> allows users to add species from existing state lists.</a:t>
            </a:r>
          </a:p>
        </p:txBody>
      </p:sp>
      <p:pic>
        <p:nvPicPr>
          <p:cNvPr id="9" name="Picture 8"/>
          <p:cNvPicPr>
            <a:picLocks noChangeAspect="1"/>
          </p:cNvPicPr>
          <p:nvPr/>
        </p:nvPicPr>
        <p:blipFill>
          <a:blip r:embed="rId3"/>
          <a:stretch>
            <a:fillRect/>
          </a:stretch>
        </p:blipFill>
        <p:spPr>
          <a:xfrm>
            <a:off x="231510" y="2222950"/>
            <a:ext cx="7312289" cy="3733368"/>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925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520"/>
            <a:ext cx="7772399" cy="801962"/>
          </a:xfrm>
        </p:spPr>
        <p:txBody>
          <a:bodyPr>
            <a:normAutofit/>
          </a:bodyPr>
          <a:lstStyle/>
          <a:p>
            <a:pPr algn="ctr"/>
            <a:r>
              <a:rPr lang="en-US" sz="3600" b="1" dirty="0" smtClean="0"/>
              <a:t>Projects</a:t>
            </a:r>
            <a:endParaRPr lang="en-US" sz="3600" b="1" dirty="0"/>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19</a:t>
            </a:fld>
            <a:endParaRPr lang="en-US" b="1" dirty="0">
              <a:solidFill>
                <a:schemeClr val="tx1"/>
              </a:solidFill>
            </a:endParaRPr>
          </a:p>
        </p:txBody>
      </p:sp>
      <p:sp>
        <p:nvSpPr>
          <p:cNvPr id="6" name="TextBox 5"/>
          <p:cNvSpPr txBox="1"/>
          <p:nvPr/>
        </p:nvSpPr>
        <p:spPr>
          <a:xfrm>
            <a:off x="555769" y="5925750"/>
            <a:ext cx="6702425" cy="1938992"/>
          </a:xfrm>
          <a:prstGeom prst="rect">
            <a:avLst/>
          </a:prstGeom>
          <a:noFill/>
        </p:spPr>
        <p:txBody>
          <a:bodyPr wrap="square" rtlCol="0">
            <a:spAutoFit/>
          </a:bodyPr>
          <a:lstStyle/>
          <a:p>
            <a:r>
              <a:rPr lang="en-US" sz="2000" dirty="0" smtClean="0"/>
              <a:t>View individual projects that you are participating in. For each project you can: </a:t>
            </a:r>
          </a:p>
          <a:p>
            <a:pPr marL="742950" lvl="1" indent="-285750">
              <a:buFont typeface="Arial" panose="020B0604020202020204" pitchFamily="34" charset="0"/>
              <a:buChar char="•"/>
            </a:pPr>
            <a:r>
              <a:rPr lang="en-US" sz="2000" dirty="0" smtClean="0"/>
              <a:t>Manage Users</a:t>
            </a:r>
          </a:p>
          <a:p>
            <a:pPr marL="742950" lvl="1" indent="-285750">
              <a:buFont typeface="Arial" panose="020B0604020202020204" pitchFamily="34" charset="0"/>
              <a:buChar char="•"/>
            </a:pPr>
            <a:r>
              <a:rPr lang="en-US" sz="2000" dirty="0" smtClean="0"/>
              <a:t>Manage Records</a:t>
            </a:r>
          </a:p>
          <a:p>
            <a:pPr marL="742950" lvl="1" indent="-285750">
              <a:buFont typeface="Arial" panose="020B0604020202020204" pitchFamily="34" charset="0"/>
              <a:buChar char="•"/>
            </a:pPr>
            <a:r>
              <a:rPr lang="en-US" sz="2000" dirty="0" smtClean="0"/>
              <a:t>Manage Sites </a:t>
            </a:r>
          </a:p>
          <a:p>
            <a:pPr marL="0" lvl="1"/>
            <a:r>
              <a:rPr lang="en-US" sz="2000" dirty="0" smtClean="0"/>
              <a:t>Most users will not be part of a project</a:t>
            </a:r>
            <a:endParaRPr lang="en-US" sz="2000" dirty="0"/>
          </a:p>
        </p:txBody>
      </p:sp>
      <p:pic>
        <p:nvPicPr>
          <p:cNvPr id="8" name="Picture 7"/>
          <p:cNvPicPr>
            <a:picLocks noChangeAspect="1"/>
          </p:cNvPicPr>
          <p:nvPr/>
        </p:nvPicPr>
        <p:blipFill>
          <a:blip r:embed="rId3"/>
          <a:stretch>
            <a:fillRect/>
          </a:stretch>
        </p:blipFill>
        <p:spPr>
          <a:xfrm>
            <a:off x="249382" y="1532179"/>
            <a:ext cx="7315200" cy="4159624"/>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339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3" y="218361"/>
            <a:ext cx="6703695" cy="914400"/>
          </a:xfrm>
        </p:spPr>
        <p:txBody>
          <a:bodyPr/>
          <a:lstStyle/>
          <a:p>
            <a:pPr algn="ctr"/>
            <a:r>
              <a:rPr lang="en-US" dirty="0" smtClean="0"/>
              <a:t>Table of Contents</a:t>
            </a:r>
            <a:endParaRPr lang="en-US" dirty="0"/>
          </a:p>
        </p:txBody>
      </p:sp>
      <p:sp>
        <p:nvSpPr>
          <p:cNvPr id="3" name="Content Placeholder 2"/>
          <p:cNvSpPr>
            <a:spLocks noGrp="1"/>
          </p:cNvSpPr>
          <p:nvPr>
            <p:ph sz="half" idx="1"/>
          </p:nvPr>
        </p:nvSpPr>
        <p:spPr>
          <a:xfrm>
            <a:off x="534352" y="1132761"/>
            <a:ext cx="6703696" cy="8479741"/>
          </a:xfrm>
        </p:spPr>
        <p:txBody>
          <a:bodyPr>
            <a:normAutofit lnSpcReduction="10000"/>
          </a:bodyPr>
          <a:lstStyle/>
          <a:p>
            <a:pPr marL="0" indent="0">
              <a:buNone/>
            </a:pPr>
            <a:r>
              <a:rPr lang="en-US" b="1" dirty="0" smtClean="0">
                <a:latin typeface="+mj-lt"/>
              </a:rPr>
              <a:t>Navigation on Front Page </a:t>
            </a:r>
            <a:r>
              <a:rPr lang="en-US" dirty="0" smtClean="0">
                <a:latin typeface="+mj-lt"/>
                <a:cs typeface="Calibri" panose="020F0502020204030204" pitchFamily="34" charset="0"/>
              </a:rPr>
              <a:t>─ Page 3</a:t>
            </a:r>
            <a:endParaRPr lang="en-US" dirty="0" smtClean="0">
              <a:latin typeface="+mj-lt"/>
            </a:endParaRPr>
          </a:p>
          <a:p>
            <a:pPr marL="0" indent="0">
              <a:buNone/>
            </a:pPr>
            <a:r>
              <a:rPr lang="en-US" b="1" dirty="0" smtClean="0">
                <a:latin typeface="+mj-lt"/>
              </a:rPr>
              <a:t>Reporting Sightings </a:t>
            </a:r>
            <a:r>
              <a:rPr lang="en-US" dirty="0" smtClean="0">
                <a:latin typeface="+mj-lt"/>
                <a:cs typeface="Calibri" panose="020F0502020204030204" pitchFamily="34" charset="0"/>
              </a:rPr>
              <a:t>─ Page 4</a:t>
            </a:r>
          </a:p>
          <a:p>
            <a:pPr marL="0" indent="0">
              <a:buNone/>
            </a:pPr>
            <a:r>
              <a:rPr lang="en-US" dirty="0">
                <a:latin typeface="+mj-lt"/>
                <a:cs typeface="Calibri" panose="020F0502020204030204" pitchFamily="34" charset="0"/>
              </a:rPr>
              <a:t>	</a:t>
            </a:r>
            <a:r>
              <a:rPr lang="en-US" b="1" dirty="0">
                <a:latin typeface="+mj-lt"/>
                <a:cs typeface="Calibri" panose="020F0502020204030204" pitchFamily="34" charset="0"/>
              </a:rPr>
              <a:t>Report Form </a:t>
            </a:r>
            <a:r>
              <a:rPr lang="en-US" dirty="0" smtClean="0">
                <a:latin typeface="+mj-lt"/>
                <a:cs typeface="Calibri" panose="020F0502020204030204" pitchFamily="34" charset="0"/>
              </a:rPr>
              <a:t>─ Page 5</a:t>
            </a:r>
            <a:endParaRPr lang="en-US" dirty="0" smtClean="0">
              <a:latin typeface="+mj-lt"/>
            </a:endParaRPr>
          </a:p>
          <a:p>
            <a:pPr marL="0" indent="0">
              <a:buNone/>
            </a:pPr>
            <a:r>
              <a:rPr lang="en-US" b="1" dirty="0" smtClean="0">
                <a:latin typeface="+mj-lt"/>
              </a:rPr>
              <a:t>Distribution Maps </a:t>
            </a:r>
            <a:r>
              <a:rPr lang="en-US" dirty="0" smtClean="0">
                <a:latin typeface="+mj-lt"/>
                <a:cs typeface="Calibri" panose="020F0502020204030204" pitchFamily="34" charset="0"/>
              </a:rPr>
              <a:t>─ Page 7</a:t>
            </a:r>
          </a:p>
          <a:p>
            <a:pPr marL="0" indent="0">
              <a:buNone/>
            </a:pPr>
            <a:r>
              <a:rPr lang="en-US" dirty="0">
                <a:latin typeface="+mj-lt"/>
                <a:cs typeface="Calibri" panose="020F0502020204030204" pitchFamily="34" charset="0"/>
              </a:rPr>
              <a:t>	</a:t>
            </a:r>
            <a:r>
              <a:rPr lang="en-US" b="1" dirty="0">
                <a:latin typeface="+mj-lt"/>
                <a:cs typeface="Calibri" panose="020F0502020204030204" pitchFamily="34" charset="0"/>
              </a:rPr>
              <a:t>Point</a:t>
            </a:r>
            <a:r>
              <a:rPr lang="en-US" dirty="0">
                <a:latin typeface="+mj-lt"/>
                <a:cs typeface="Calibri" panose="020F0502020204030204" pitchFamily="34" charset="0"/>
              </a:rPr>
              <a:t> ─ </a:t>
            </a:r>
            <a:r>
              <a:rPr lang="en-US" dirty="0" smtClean="0">
                <a:latin typeface="+mj-lt"/>
                <a:cs typeface="Calibri" panose="020F0502020204030204" pitchFamily="34" charset="0"/>
              </a:rPr>
              <a:t>Page 8</a:t>
            </a:r>
            <a:endParaRPr lang="en-US" dirty="0">
              <a:latin typeface="+mj-lt"/>
              <a:cs typeface="Calibri" panose="020F0502020204030204" pitchFamily="34" charset="0"/>
            </a:endParaRPr>
          </a:p>
          <a:p>
            <a:pPr marL="0" indent="0">
              <a:buNone/>
            </a:pPr>
            <a:r>
              <a:rPr lang="en-US" b="1" dirty="0" smtClean="0">
                <a:latin typeface="+mj-lt"/>
                <a:cs typeface="Calibri" panose="020F0502020204030204" pitchFamily="34" charset="0"/>
              </a:rPr>
              <a:t>	County</a:t>
            </a:r>
            <a:r>
              <a:rPr lang="en-US" dirty="0" smtClean="0">
                <a:latin typeface="+mj-lt"/>
                <a:cs typeface="Calibri" panose="020F0502020204030204" pitchFamily="34" charset="0"/>
              </a:rPr>
              <a:t> ─ Page 9</a:t>
            </a:r>
          </a:p>
          <a:p>
            <a:pPr marL="0" indent="0">
              <a:buNone/>
            </a:pPr>
            <a:r>
              <a:rPr lang="en-US" dirty="0">
                <a:latin typeface="+mj-lt"/>
                <a:cs typeface="Calibri" panose="020F0502020204030204" pitchFamily="34" charset="0"/>
              </a:rPr>
              <a:t>	</a:t>
            </a:r>
            <a:r>
              <a:rPr lang="en-US" b="1" dirty="0" smtClean="0">
                <a:latin typeface="+mj-lt"/>
                <a:cs typeface="Calibri" panose="020F0502020204030204" pitchFamily="34" charset="0"/>
              </a:rPr>
              <a:t>Future Range and Certainty </a:t>
            </a:r>
            <a:r>
              <a:rPr lang="en-US" dirty="0">
                <a:latin typeface="+mj-lt"/>
                <a:cs typeface="Calibri" panose="020F0502020204030204" pitchFamily="34" charset="0"/>
              </a:rPr>
              <a:t>─ </a:t>
            </a:r>
            <a:r>
              <a:rPr lang="en-US" dirty="0" smtClean="0">
                <a:latin typeface="+mj-lt"/>
                <a:cs typeface="Calibri" panose="020F0502020204030204" pitchFamily="34" charset="0"/>
              </a:rPr>
              <a:t>Page 10</a:t>
            </a:r>
          </a:p>
          <a:p>
            <a:pPr marL="0" indent="0">
              <a:buNone/>
            </a:pPr>
            <a:r>
              <a:rPr lang="en-US" b="1" dirty="0" smtClean="0">
                <a:latin typeface="+mj-lt"/>
                <a:cs typeface="Calibri" panose="020F0502020204030204" pitchFamily="34" charset="0"/>
              </a:rPr>
              <a:t>	</a:t>
            </a:r>
            <a:r>
              <a:rPr lang="en-US" b="1" dirty="0" smtClean="0">
                <a:latin typeface="+mj-lt"/>
              </a:rPr>
              <a:t>Species Information </a:t>
            </a:r>
            <a:r>
              <a:rPr lang="en-US" dirty="0" smtClean="0">
                <a:latin typeface="+mj-lt"/>
                <a:cs typeface="Calibri" panose="020F0502020204030204" pitchFamily="34" charset="0"/>
              </a:rPr>
              <a:t>─ Page 11</a:t>
            </a:r>
            <a:endParaRPr lang="en-US" dirty="0" smtClean="0">
              <a:latin typeface="+mj-lt"/>
            </a:endParaRPr>
          </a:p>
          <a:p>
            <a:pPr marL="0" indent="0">
              <a:buNone/>
            </a:pPr>
            <a:r>
              <a:rPr lang="en-US" b="1" dirty="0" smtClean="0">
                <a:latin typeface="+mj-lt"/>
              </a:rPr>
              <a:t>Tools &amp; Training </a:t>
            </a:r>
            <a:r>
              <a:rPr lang="en-US" dirty="0" smtClean="0">
                <a:latin typeface="+mj-lt"/>
                <a:cs typeface="Calibri" panose="020F0502020204030204" pitchFamily="34" charset="0"/>
              </a:rPr>
              <a:t>─ Page 12</a:t>
            </a:r>
            <a:endParaRPr lang="en-US" dirty="0" smtClean="0">
              <a:latin typeface="+mj-lt"/>
            </a:endParaRPr>
          </a:p>
          <a:p>
            <a:pPr marL="0" indent="0">
              <a:buNone/>
            </a:pPr>
            <a:r>
              <a:rPr lang="en-US" b="1" dirty="0" smtClean="0">
                <a:latin typeface="+mj-lt"/>
              </a:rPr>
              <a:t>My EDDMapS </a:t>
            </a:r>
            <a:endParaRPr lang="en-US" dirty="0" smtClean="0">
              <a:latin typeface="+mj-lt"/>
              <a:cs typeface="Calibri" panose="020F0502020204030204" pitchFamily="34" charset="0"/>
            </a:endParaRPr>
          </a:p>
          <a:p>
            <a:pPr marL="0" indent="0">
              <a:buNone/>
            </a:pPr>
            <a:r>
              <a:rPr lang="en-US" dirty="0" smtClean="0">
                <a:latin typeface="+mj-lt"/>
                <a:cs typeface="Calibri" panose="020F0502020204030204" pitchFamily="34" charset="0"/>
              </a:rPr>
              <a:t>	</a:t>
            </a:r>
            <a:r>
              <a:rPr lang="en-US" b="1" dirty="0" smtClean="0">
                <a:latin typeface="+mj-lt"/>
                <a:cs typeface="Calibri" panose="020F0502020204030204" pitchFamily="34" charset="0"/>
              </a:rPr>
              <a:t>Dashboard</a:t>
            </a:r>
            <a:r>
              <a:rPr lang="en-US" dirty="0" smtClean="0">
                <a:latin typeface="+mj-lt"/>
                <a:cs typeface="Calibri" panose="020F0502020204030204" pitchFamily="34" charset="0"/>
              </a:rPr>
              <a:t> ─ Page 13</a:t>
            </a:r>
          </a:p>
          <a:p>
            <a:pPr marL="0" indent="0">
              <a:buNone/>
            </a:pPr>
            <a:r>
              <a:rPr lang="en-US" dirty="0">
                <a:latin typeface="+mj-lt"/>
                <a:cs typeface="Calibri" panose="020F0502020204030204" pitchFamily="34" charset="0"/>
              </a:rPr>
              <a:t>	</a:t>
            </a:r>
            <a:r>
              <a:rPr lang="en-US" b="1" dirty="0">
                <a:latin typeface="+mj-lt"/>
                <a:cs typeface="Calibri" panose="020F0502020204030204" pitchFamily="34" charset="0"/>
              </a:rPr>
              <a:t>Reports</a:t>
            </a:r>
            <a:r>
              <a:rPr lang="en-US" dirty="0">
                <a:latin typeface="+mj-lt"/>
                <a:cs typeface="Calibri" panose="020F0502020204030204" pitchFamily="34" charset="0"/>
              </a:rPr>
              <a:t> </a:t>
            </a:r>
            <a:r>
              <a:rPr lang="en-US" dirty="0" smtClean="0">
                <a:latin typeface="+mj-lt"/>
                <a:cs typeface="Calibri" panose="020F0502020204030204" pitchFamily="34" charset="0"/>
              </a:rPr>
              <a:t>─ Page 15</a:t>
            </a:r>
          </a:p>
          <a:p>
            <a:pPr marL="0" indent="0">
              <a:buNone/>
            </a:pPr>
            <a:r>
              <a:rPr lang="en-US" dirty="0" smtClean="0">
                <a:latin typeface="+mj-lt"/>
                <a:cs typeface="Calibri" panose="020F0502020204030204" pitchFamily="34" charset="0"/>
              </a:rPr>
              <a:t>	</a:t>
            </a:r>
            <a:r>
              <a:rPr lang="en-US" b="1" dirty="0" smtClean="0">
                <a:latin typeface="+mj-lt"/>
                <a:cs typeface="Calibri" panose="020F0502020204030204" pitchFamily="34" charset="0"/>
              </a:rPr>
              <a:t>Bulk Uploads </a:t>
            </a:r>
            <a:r>
              <a:rPr lang="en-US" dirty="0" smtClean="0">
                <a:latin typeface="+mj-lt"/>
                <a:cs typeface="Calibri" panose="020F0502020204030204" pitchFamily="34" charset="0"/>
              </a:rPr>
              <a:t>─ Page 16</a:t>
            </a:r>
          </a:p>
          <a:p>
            <a:pPr marL="0" indent="0">
              <a:buNone/>
            </a:pPr>
            <a:r>
              <a:rPr lang="en-US" dirty="0">
                <a:latin typeface="+mj-lt"/>
                <a:cs typeface="Calibri" panose="020F0502020204030204" pitchFamily="34" charset="0"/>
              </a:rPr>
              <a:t>	</a:t>
            </a:r>
            <a:r>
              <a:rPr lang="en-US" b="1" dirty="0">
                <a:latin typeface="+mj-lt"/>
                <a:cs typeface="Calibri" panose="020F0502020204030204" pitchFamily="34" charset="0"/>
              </a:rPr>
              <a:t>Downloads</a:t>
            </a:r>
            <a:r>
              <a:rPr lang="en-US" dirty="0">
                <a:latin typeface="+mj-lt"/>
                <a:cs typeface="Calibri" panose="020F0502020204030204" pitchFamily="34" charset="0"/>
              </a:rPr>
              <a:t> </a:t>
            </a:r>
            <a:r>
              <a:rPr lang="en-US" dirty="0" smtClean="0">
                <a:latin typeface="+mj-lt"/>
                <a:cs typeface="Calibri" panose="020F0502020204030204" pitchFamily="34" charset="0"/>
              </a:rPr>
              <a:t>─ Page 17</a:t>
            </a:r>
          </a:p>
          <a:p>
            <a:pPr marL="0" indent="0">
              <a:buNone/>
            </a:pPr>
            <a:r>
              <a:rPr lang="en-US" dirty="0">
                <a:latin typeface="+mj-lt"/>
                <a:cs typeface="Calibri" panose="020F0502020204030204" pitchFamily="34" charset="0"/>
              </a:rPr>
              <a:t>	</a:t>
            </a:r>
            <a:r>
              <a:rPr lang="en-US" b="1" dirty="0">
                <a:latin typeface="+mj-lt"/>
                <a:cs typeface="Calibri" panose="020F0502020204030204" pitchFamily="34" charset="0"/>
              </a:rPr>
              <a:t>My Species List </a:t>
            </a:r>
            <a:r>
              <a:rPr lang="en-US" dirty="0" smtClean="0">
                <a:latin typeface="+mj-lt"/>
                <a:cs typeface="Calibri" panose="020F0502020204030204" pitchFamily="34" charset="0"/>
              </a:rPr>
              <a:t>─ Page 18</a:t>
            </a:r>
          </a:p>
          <a:p>
            <a:pPr marL="0" indent="0">
              <a:buNone/>
            </a:pPr>
            <a:r>
              <a:rPr lang="en-US" dirty="0">
                <a:latin typeface="+mj-lt"/>
                <a:cs typeface="Calibri" panose="020F0502020204030204" pitchFamily="34" charset="0"/>
              </a:rPr>
              <a:t>	</a:t>
            </a:r>
            <a:r>
              <a:rPr lang="en-US" b="1" dirty="0">
                <a:latin typeface="+mj-lt"/>
                <a:cs typeface="Calibri" panose="020F0502020204030204" pitchFamily="34" charset="0"/>
              </a:rPr>
              <a:t>Projects</a:t>
            </a:r>
            <a:r>
              <a:rPr lang="en-US" dirty="0">
                <a:latin typeface="+mj-lt"/>
                <a:cs typeface="Calibri" panose="020F0502020204030204" pitchFamily="34" charset="0"/>
              </a:rPr>
              <a:t> </a:t>
            </a:r>
            <a:r>
              <a:rPr lang="en-US" dirty="0" smtClean="0">
                <a:latin typeface="+mj-lt"/>
                <a:cs typeface="Calibri" panose="020F0502020204030204" pitchFamily="34" charset="0"/>
              </a:rPr>
              <a:t>─ Page 19</a:t>
            </a:r>
          </a:p>
          <a:p>
            <a:pPr marL="0" indent="0">
              <a:buNone/>
            </a:pPr>
            <a:r>
              <a:rPr lang="en-US" dirty="0">
                <a:latin typeface="+mj-lt"/>
                <a:cs typeface="Calibri" panose="020F0502020204030204" pitchFamily="34" charset="0"/>
              </a:rPr>
              <a:t>	</a:t>
            </a:r>
            <a:r>
              <a:rPr lang="en-US" b="1" dirty="0">
                <a:latin typeface="+mj-lt"/>
                <a:cs typeface="Calibri" panose="020F0502020204030204" pitchFamily="34" charset="0"/>
              </a:rPr>
              <a:t>Alerts</a:t>
            </a:r>
            <a:r>
              <a:rPr lang="en-US" dirty="0">
                <a:latin typeface="+mj-lt"/>
                <a:cs typeface="Calibri" panose="020F0502020204030204" pitchFamily="34" charset="0"/>
              </a:rPr>
              <a:t> </a:t>
            </a:r>
            <a:r>
              <a:rPr lang="en-US" dirty="0" smtClean="0">
                <a:latin typeface="+mj-lt"/>
                <a:cs typeface="Calibri" panose="020F0502020204030204" pitchFamily="34" charset="0"/>
              </a:rPr>
              <a:t>─ Page 20</a:t>
            </a:r>
          </a:p>
          <a:p>
            <a:pPr marL="0" indent="0">
              <a:buNone/>
            </a:pPr>
            <a:r>
              <a:rPr lang="en-US" dirty="0">
                <a:latin typeface="+mj-lt"/>
                <a:cs typeface="Calibri" panose="020F0502020204030204" pitchFamily="34" charset="0"/>
              </a:rPr>
              <a:t>	</a:t>
            </a:r>
            <a:r>
              <a:rPr lang="en-US" b="1" dirty="0">
                <a:latin typeface="+mj-lt"/>
                <a:cs typeface="Calibri" panose="020F0502020204030204" pitchFamily="34" charset="0"/>
              </a:rPr>
              <a:t>Admin Tools </a:t>
            </a:r>
            <a:r>
              <a:rPr lang="en-US" dirty="0" smtClean="0">
                <a:latin typeface="+mj-lt"/>
                <a:cs typeface="Calibri" panose="020F0502020204030204" pitchFamily="34" charset="0"/>
              </a:rPr>
              <a:t>─ Page 21</a:t>
            </a:r>
          </a:p>
          <a:p>
            <a:pPr marL="0" indent="0">
              <a:buNone/>
            </a:pPr>
            <a:r>
              <a:rPr lang="en-US" dirty="0">
                <a:latin typeface="+mj-lt"/>
                <a:cs typeface="Calibri" panose="020F0502020204030204" pitchFamily="34" charset="0"/>
              </a:rPr>
              <a:t>	</a:t>
            </a:r>
            <a:r>
              <a:rPr lang="en-US" b="1" dirty="0" smtClean="0">
                <a:latin typeface="+mj-lt"/>
                <a:cs typeface="Calibri" panose="020F0502020204030204" pitchFamily="34" charset="0"/>
              </a:rPr>
              <a:t>EDDMapS</a:t>
            </a:r>
            <a:r>
              <a:rPr lang="en-US" b="1" dirty="0">
                <a:latin typeface="+mj-lt"/>
                <a:cs typeface="Calibri" panose="020F0502020204030204" pitchFamily="34" charset="0"/>
              </a:rPr>
              <a:t> Pro Tools </a:t>
            </a:r>
            <a:r>
              <a:rPr lang="en-US" dirty="0" smtClean="0">
                <a:latin typeface="+mj-lt"/>
                <a:cs typeface="Calibri" panose="020F0502020204030204" pitchFamily="34" charset="0"/>
              </a:rPr>
              <a:t>─ Page 22</a:t>
            </a:r>
            <a:endParaRPr lang="en-US" dirty="0" smtClean="0">
              <a:latin typeface="+mj-lt"/>
            </a:endParaRPr>
          </a:p>
          <a:p>
            <a:pPr marL="0" indent="0">
              <a:buNone/>
            </a:pPr>
            <a:r>
              <a:rPr lang="en-US" b="1" dirty="0" smtClean="0">
                <a:latin typeface="+mj-lt"/>
              </a:rPr>
              <a:t>About </a:t>
            </a:r>
            <a:r>
              <a:rPr lang="en-US" dirty="0" smtClean="0">
                <a:latin typeface="+mj-lt"/>
                <a:cs typeface="Calibri" panose="020F0502020204030204" pitchFamily="34" charset="0"/>
              </a:rPr>
              <a:t>─ Page 23</a:t>
            </a:r>
          </a:p>
          <a:p>
            <a:pPr marL="0" indent="0">
              <a:buNone/>
            </a:pPr>
            <a:r>
              <a:rPr lang="en-US" b="1" dirty="0" smtClean="0">
                <a:latin typeface="+mj-lt"/>
                <a:cs typeface="Calibri" panose="020F0502020204030204" pitchFamily="34" charset="0"/>
              </a:rPr>
              <a:t>User Icon </a:t>
            </a:r>
            <a:r>
              <a:rPr lang="en-US" dirty="0">
                <a:latin typeface="+mj-lt"/>
                <a:cs typeface="Calibri" panose="020F0502020204030204" pitchFamily="34" charset="0"/>
              </a:rPr>
              <a:t>─ </a:t>
            </a:r>
            <a:r>
              <a:rPr lang="en-US" dirty="0" smtClean="0">
                <a:latin typeface="+mj-lt"/>
                <a:cs typeface="Calibri" panose="020F0502020204030204" pitchFamily="34" charset="0"/>
              </a:rPr>
              <a:t>Page 24</a:t>
            </a:r>
            <a:endParaRPr lang="en-US" dirty="0" smtClean="0">
              <a:latin typeface="+mj-lt"/>
            </a:endParaRPr>
          </a:p>
        </p:txBody>
      </p:sp>
      <p:sp>
        <p:nvSpPr>
          <p:cNvPr id="4" name="Slide Number Placeholder 3"/>
          <p:cNvSpPr>
            <a:spLocks noGrp="1"/>
          </p:cNvSpPr>
          <p:nvPr>
            <p:ph type="sldNum" sz="quarter" idx="12"/>
          </p:nvPr>
        </p:nvSpPr>
        <p:spPr/>
        <p:txBody>
          <a:bodyPr/>
          <a:lstStyle/>
          <a:p>
            <a:fld id="{808BB5FF-EBF3-45D0-9993-B1F87E1A586F}" type="slidenum">
              <a:rPr lang="en-US" b="1" smtClean="0">
                <a:solidFill>
                  <a:sysClr val="windowText" lastClr="000000"/>
                </a:solidFill>
              </a:rPr>
              <a:t>2</a:t>
            </a:fld>
            <a:endParaRPr lang="en-US" b="1" dirty="0">
              <a:solidFill>
                <a:sysClr val="windowText" lastClr="000000"/>
              </a:solidFill>
            </a:endParaRPr>
          </a:p>
        </p:txBody>
      </p:sp>
    </p:spTree>
    <p:extLst>
      <p:ext uri="{BB962C8B-B14F-4D97-AF65-F5344CB8AC3E}">
        <p14:creationId xmlns:p14="http://schemas.microsoft.com/office/powerpoint/2010/main" val="235063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520"/>
            <a:ext cx="7772399" cy="801962"/>
          </a:xfrm>
        </p:spPr>
        <p:txBody>
          <a:bodyPr>
            <a:normAutofit/>
          </a:bodyPr>
          <a:lstStyle/>
          <a:p>
            <a:pPr algn="ctr"/>
            <a:r>
              <a:rPr lang="en-US" sz="3600" b="1" dirty="0" smtClean="0"/>
              <a:t>Alerts</a:t>
            </a:r>
            <a:endParaRPr lang="en-US" sz="3600" b="1" dirty="0"/>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20</a:t>
            </a:fld>
            <a:endParaRPr lang="en-US" b="1" dirty="0">
              <a:solidFill>
                <a:schemeClr val="tx1"/>
              </a:solidFill>
            </a:endParaRPr>
          </a:p>
        </p:txBody>
      </p:sp>
      <p:sp>
        <p:nvSpPr>
          <p:cNvPr id="6" name="TextBox 5"/>
          <p:cNvSpPr txBox="1"/>
          <p:nvPr/>
        </p:nvSpPr>
        <p:spPr>
          <a:xfrm>
            <a:off x="228600" y="5469964"/>
            <a:ext cx="7315200" cy="2862322"/>
          </a:xfrm>
          <a:prstGeom prst="rect">
            <a:avLst/>
          </a:prstGeom>
          <a:noFill/>
        </p:spPr>
        <p:txBody>
          <a:bodyPr wrap="square" rtlCol="0">
            <a:spAutoFit/>
          </a:bodyPr>
          <a:lstStyle/>
          <a:p>
            <a:r>
              <a:rPr lang="en-US" b="1" dirty="0" smtClean="0"/>
              <a:t>Alerts</a:t>
            </a:r>
            <a:r>
              <a:rPr lang="en-US" dirty="0" smtClean="0"/>
              <a:t> </a:t>
            </a:r>
            <a:r>
              <a:rPr lang="en-US" dirty="0" smtClean="0">
                <a:latin typeface="Calibri" panose="020F0502020204030204" pitchFamily="34" charset="0"/>
                <a:cs typeface="Calibri" panose="020F0502020204030204" pitchFamily="34" charset="0"/>
              </a:rPr>
              <a:t>─ Be notified when verified records of species are made publicly available. </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Select </a:t>
            </a:r>
            <a:r>
              <a:rPr lang="en-US" b="1" dirty="0" smtClean="0">
                <a:latin typeface="Calibri" panose="020F0502020204030204" pitchFamily="34" charset="0"/>
                <a:cs typeface="Calibri" panose="020F0502020204030204" pitchFamily="34" charset="0"/>
              </a:rPr>
              <a:t>State</a:t>
            </a:r>
            <a:r>
              <a:rPr lang="en-US" dirty="0" smtClean="0">
                <a:latin typeface="Calibri" panose="020F0502020204030204" pitchFamily="34" charset="0"/>
                <a:cs typeface="Calibri" panose="020F0502020204030204" pitchFamily="34" charset="0"/>
              </a:rPr>
              <a:t> (required)</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Select </a:t>
            </a:r>
            <a:r>
              <a:rPr lang="en-US" b="1" dirty="0" smtClean="0">
                <a:latin typeface="Calibri" panose="020F0502020204030204" pitchFamily="34" charset="0"/>
                <a:cs typeface="Calibri" panose="020F0502020204030204" pitchFamily="34" charset="0"/>
              </a:rPr>
              <a:t>County</a:t>
            </a:r>
            <a:r>
              <a:rPr lang="en-US" dirty="0" smtClean="0">
                <a:latin typeface="Calibri" panose="020F0502020204030204" pitchFamily="34" charset="0"/>
                <a:cs typeface="Calibri" panose="020F0502020204030204" pitchFamily="34" charset="0"/>
              </a:rPr>
              <a:t> (optional)</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Must select one of the following</a:t>
            </a:r>
          </a:p>
          <a:p>
            <a:pPr marL="742950" lvl="1" indent="-2857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Division</a:t>
            </a:r>
            <a:r>
              <a:rPr lang="en-US" dirty="0" smtClean="0">
                <a:latin typeface="Calibri" panose="020F0502020204030204" pitchFamily="34" charset="0"/>
                <a:cs typeface="Calibri" panose="020F0502020204030204" pitchFamily="34" charset="0"/>
              </a:rPr>
              <a:t> (i.e., Diseases, Insects, Plants, Wildlife), </a:t>
            </a:r>
          </a:p>
          <a:p>
            <a:pPr marL="742950" lvl="1" indent="-2857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Category</a:t>
            </a:r>
            <a:r>
              <a:rPr lang="en-US" dirty="0" smtClean="0">
                <a:latin typeface="Calibri" panose="020F0502020204030204" pitchFamily="34" charset="0"/>
                <a:cs typeface="Calibri" panose="020F0502020204030204" pitchFamily="34" charset="0"/>
              </a:rPr>
              <a:t> (e.g., Nuisance Insects, Aquatic Plants), OR</a:t>
            </a:r>
          </a:p>
          <a:p>
            <a:pPr marL="742950" lvl="1" indent="-2857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Subject</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Check</a:t>
            </a:r>
            <a:r>
              <a:rPr lang="en-US" b="1" dirty="0" smtClean="0">
                <a:latin typeface="Calibri" panose="020F0502020204030204" pitchFamily="34" charset="0"/>
                <a:cs typeface="Calibri" panose="020F0502020204030204" pitchFamily="34" charset="0"/>
              </a:rPr>
              <a:t> New Only </a:t>
            </a:r>
            <a:r>
              <a:rPr lang="en-US" dirty="0" smtClean="0">
                <a:latin typeface="Calibri" panose="020F0502020204030204" pitchFamily="34" charset="0"/>
                <a:cs typeface="Calibri" panose="020F0502020204030204" pitchFamily="34" charset="0"/>
              </a:rPr>
              <a:t>if you want alerts for the first occurrence only</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Click </a:t>
            </a:r>
            <a:r>
              <a:rPr lang="en-US" b="1" dirty="0" smtClean="0">
                <a:latin typeface="Calibri" panose="020F0502020204030204" pitchFamily="34" charset="0"/>
                <a:cs typeface="Calibri" panose="020F0502020204030204" pitchFamily="34" charset="0"/>
              </a:rPr>
              <a:t>Create Alert </a:t>
            </a:r>
            <a:r>
              <a:rPr lang="en-US" dirty="0" smtClean="0">
                <a:latin typeface="Calibri" panose="020F0502020204030204" pitchFamily="34" charset="0"/>
                <a:cs typeface="Calibri" panose="020F0502020204030204" pitchFamily="34" charset="0"/>
              </a:rPr>
              <a:t>to submit or </a:t>
            </a:r>
            <a:r>
              <a:rPr lang="en-US" b="1" dirty="0" smtClean="0">
                <a:latin typeface="Calibri" panose="020F0502020204030204" pitchFamily="34" charset="0"/>
                <a:cs typeface="Calibri" panose="020F0502020204030204" pitchFamily="34" charset="0"/>
              </a:rPr>
              <a:t>Clear</a:t>
            </a:r>
            <a:r>
              <a:rPr lang="en-US" dirty="0" smtClean="0">
                <a:latin typeface="Calibri" panose="020F0502020204030204" pitchFamily="34" charset="0"/>
                <a:cs typeface="Calibri" panose="020F0502020204030204" pitchFamily="34" charset="0"/>
              </a:rPr>
              <a:t> to restart</a:t>
            </a:r>
            <a:endParaRPr lang="en-US" dirty="0"/>
          </a:p>
        </p:txBody>
      </p:sp>
      <p:sp>
        <p:nvSpPr>
          <p:cNvPr id="7" name="TextBox 6"/>
          <p:cNvSpPr txBox="1"/>
          <p:nvPr/>
        </p:nvSpPr>
        <p:spPr>
          <a:xfrm>
            <a:off x="228600" y="8504302"/>
            <a:ext cx="7315200" cy="646331"/>
          </a:xfrm>
          <a:prstGeom prst="rect">
            <a:avLst/>
          </a:prstGeom>
          <a:noFill/>
        </p:spPr>
        <p:txBody>
          <a:bodyPr wrap="square" rtlCol="0">
            <a:spAutoFit/>
          </a:bodyPr>
          <a:lstStyle/>
          <a:p>
            <a:r>
              <a:rPr lang="en-US" b="1" dirty="0" smtClean="0"/>
              <a:t>Manage Alerts </a:t>
            </a:r>
            <a:r>
              <a:rPr lang="en-US" dirty="0" smtClean="0">
                <a:latin typeface="Calibri" panose="020F0502020204030204" pitchFamily="34" charset="0"/>
                <a:cs typeface="Calibri" panose="020F0502020204030204" pitchFamily="34" charset="0"/>
              </a:rPr>
              <a:t>─ View and/or delete existing alerts to stop receiving notifications of verified records</a:t>
            </a:r>
            <a:r>
              <a:rPr lang="en-US" dirty="0" smtClean="0"/>
              <a:t> </a:t>
            </a:r>
            <a:endParaRPr lang="en-US" dirty="0"/>
          </a:p>
        </p:txBody>
      </p:sp>
      <p:pic>
        <p:nvPicPr>
          <p:cNvPr id="9" name="Picture 8"/>
          <p:cNvPicPr>
            <a:picLocks noChangeAspect="1"/>
          </p:cNvPicPr>
          <p:nvPr/>
        </p:nvPicPr>
        <p:blipFill>
          <a:blip r:embed="rId3"/>
          <a:stretch>
            <a:fillRect/>
          </a:stretch>
        </p:blipFill>
        <p:spPr>
          <a:xfrm>
            <a:off x="228600" y="1421012"/>
            <a:ext cx="7315200" cy="3897181"/>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1426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520"/>
            <a:ext cx="7772399" cy="774666"/>
          </a:xfrm>
        </p:spPr>
        <p:txBody>
          <a:bodyPr>
            <a:normAutofit/>
          </a:bodyPr>
          <a:lstStyle/>
          <a:p>
            <a:pPr algn="ctr"/>
            <a:r>
              <a:rPr lang="en-US" sz="3600" b="1" dirty="0" smtClean="0"/>
              <a:t>Admin Tools ─ </a:t>
            </a:r>
            <a:r>
              <a:rPr lang="en-US" sz="3600" b="1" dirty="0"/>
              <a:t>Review Records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623" y="2335438"/>
            <a:ext cx="6702425" cy="4907228"/>
          </a:xfrm>
          <a:effectLst>
            <a:outerShdw blurRad="63500" sx="102000" sy="102000" algn="ctr" rotWithShape="0">
              <a:prstClr val="black">
                <a:alpha val="40000"/>
              </a:prstClr>
            </a:outerShdw>
          </a:effectLst>
        </p:spPr>
      </p:pic>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21</a:t>
            </a:fld>
            <a:endParaRPr lang="en-US" b="1" dirty="0">
              <a:solidFill>
                <a:schemeClr val="tx1"/>
              </a:solidFill>
            </a:endParaRPr>
          </a:p>
        </p:txBody>
      </p:sp>
      <p:sp>
        <p:nvSpPr>
          <p:cNvPr id="5" name="TextBox 4"/>
          <p:cNvSpPr txBox="1"/>
          <p:nvPr/>
        </p:nvSpPr>
        <p:spPr>
          <a:xfrm>
            <a:off x="535623" y="1310186"/>
            <a:ext cx="7315200" cy="923330"/>
          </a:xfrm>
          <a:prstGeom prst="rect">
            <a:avLst/>
          </a:prstGeom>
          <a:noFill/>
        </p:spPr>
        <p:txBody>
          <a:bodyPr wrap="square" rtlCol="0">
            <a:spAutoFit/>
          </a:bodyPr>
          <a:lstStyle/>
          <a:p>
            <a:r>
              <a:rPr lang="en-US" dirty="0" smtClean="0">
                <a:latin typeface="+mj-lt"/>
              </a:rPr>
              <a:t>If you are set up to be a record verifier, you will have access within Admin Tools to Review Records. Verifiers are experts who are willing to identify species they are familiar with and near their geographic location. </a:t>
            </a:r>
            <a:endParaRPr lang="en-US" dirty="0">
              <a:latin typeface="+mj-lt"/>
            </a:endParaRPr>
          </a:p>
        </p:txBody>
      </p:sp>
      <p:sp>
        <p:nvSpPr>
          <p:cNvPr id="6" name="TextBox 5"/>
          <p:cNvSpPr txBox="1"/>
          <p:nvPr/>
        </p:nvSpPr>
        <p:spPr>
          <a:xfrm>
            <a:off x="228599" y="7408916"/>
            <a:ext cx="7315200" cy="2031325"/>
          </a:xfrm>
          <a:prstGeom prst="rect">
            <a:avLst/>
          </a:prstGeom>
          <a:noFill/>
        </p:spPr>
        <p:txBody>
          <a:bodyPr wrap="square" rtlCol="0">
            <a:spAutoFit/>
          </a:bodyPr>
          <a:lstStyle/>
          <a:p>
            <a:r>
              <a:rPr lang="en-US" dirty="0" smtClean="0">
                <a:latin typeface="+mj-lt"/>
              </a:rPr>
              <a:t>On the Review Records page, verifiers can use </a:t>
            </a:r>
            <a:r>
              <a:rPr lang="en-US" b="1" dirty="0" smtClean="0">
                <a:solidFill>
                  <a:schemeClr val="accent4"/>
                </a:solidFill>
                <a:latin typeface="+mj-lt"/>
              </a:rPr>
              <a:t>Search filter </a:t>
            </a:r>
            <a:r>
              <a:rPr lang="en-US" dirty="0" smtClean="0">
                <a:latin typeface="+mj-lt"/>
              </a:rPr>
              <a:t>to limit records by species, location, date entered, or reporter. </a:t>
            </a:r>
            <a:r>
              <a:rPr lang="en-US" b="1" dirty="0" smtClean="0">
                <a:solidFill>
                  <a:schemeClr val="accent6"/>
                </a:solidFill>
                <a:latin typeface="+mj-lt"/>
              </a:rPr>
              <a:t>Review Status </a:t>
            </a:r>
            <a:r>
              <a:rPr lang="en-US" dirty="0" smtClean="0">
                <a:latin typeface="+mj-lt"/>
              </a:rPr>
              <a:t>lets you and other verifiers know the last status update on the record based on verifier or reporter actions. </a:t>
            </a:r>
            <a:r>
              <a:rPr lang="en-US" b="1" dirty="0" smtClean="0">
                <a:latin typeface="+mj-lt"/>
              </a:rPr>
              <a:t>Filter by </a:t>
            </a:r>
            <a:r>
              <a:rPr lang="en-US" dirty="0" smtClean="0">
                <a:latin typeface="+mj-lt"/>
              </a:rPr>
              <a:t>Species Type, first report in county, first report by user, or reports with images. Click on an </a:t>
            </a:r>
            <a:r>
              <a:rPr lang="en-US" b="1" dirty="0" smtClean="0">
                <a:solidFill>
                  <a:schemeClr val="accent1"/>
                </a:solidFill>
                <a:latin typeface="+mj-lt"/>
              </a:rPr>
              <a:t>ID number </a:t>
            </a:r>
            <a:r>
              <a:rPr lang="en-US" dirty="0" smtClean="0">
                <a:latin typeface="+mj-lt"/>
              </a:rPr>
              <a:t>to assess individual records for review. For more instruction, visit our How to Verify an EDDMapS Record presentation on the Tools &amp; Training page.</a:t>
            </a:r>
            <a:endParaRPr lang="en-US" dirty="0">
              <a:latin typeface="+mj-lt"/>
            </a:endParaRPr>
          </a:p>
        </p:txBody>
      </p:sp>
      <p:sp>
        <p:nvSpPr>
          <p:cNvPr id="7" name="Rectangle 6"/>
          <p:cNvSpPr/>
          <p:nvPr/>
        </p:nvSpPr>
        <p:spPr>
          <a:xfrm>
            <a:off x="5899759" y="5352723"/>
            <a:ext cx="1440493" cy="385336"/>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6475" y="4698399"/>
            <a:ext cx="5032783" cy="501041"/>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410331" y="5738059"/>
            <a:ext cx="929922" cy="1592171"/>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74874" y="5692528"/>
            <a:ext cx="929922" cy="1592171"/>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33417" y="3775069"/>
            <a:ext cx="2936083" cy="614678"/>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7776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520"/>
            <a:ext cx="7772399" cy="761018"/>
          </a:xfrm>
        </p:spPr>
        <p:txBody>
          <a:bodyPr>
            <a:normAutofit/>
          </a:bodyPr>
          <a:lstStyle/>
          <a:p>
            <a:pPr algn="ctr"/>
            <a:r>
              <a:rPr lang="en-US" sz="3600" b="1" dirty="0" smtClean="0"/>
              <a:t>EDDMapS Pro Tools</a:t>
            </a:r>
            <a:endParaRPr lang="en-US" sz="3600" b="1" dirty="0"/>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22</a:t>
            </a:fld>
            <a:endParaRPr lang="en-US" b="1" dirty="0">
              <a:solidFill>
                <a:schemeClr val="tx1"/>
              </a:solidFill>
            </a:endParaRPr>
          </a:p>
        </p:txBody>
      </p:sp>
      <p:sp>
        <p:nvSpPr>
          <p:cNvPr id="6" name="TextBox 5"/>
          <p:cNvSpPr txBox="1"/>
          <p:nvPr/>
        </p:nvSpPr>
        <p:spPr>
          <a:xfrm>
            <a:off x="228599" y="6355728"/>
            <a:ext cx="7315200" cy="1200329"/>
          </a:xfrm>
          <a:prstGeom prst="rect">
            <a:avLst/>
          </a:prstGeom>
          <a:solidFill>
            <a:schemeClr val="bg1"/>
          </a:solidFill>
          <a:ln>
            <a:noFill/>
          </a:ln>
        </p:spPr>
        <p:txBody>
          <a:bodyPr wrap="square" rtlCol="0">
            <a:spAutoFit/>
          </a:bodyPr>
          <a:lstStyle/>
          <a:p>
            <a:r>
              <a:rPr lang="en-US" dirty="0" smtClean="0"/>
              <a:t>EDDMapS Pro tools are for users who submit records via the EDDMapS Pro app.  Selecting Counties in the </a:t>
            </a:r>
            <a:r>
              <a:rPr lang="en-US" b="1" dirty="0" smtClean="0"/>
              <a:t>My County List</a:t>
            </a:r>
            <a:r>
              <a:rPr lang="en-US" dirty="0" smtClean="0"/>
              <a:t> creates the list of Counties you can download data from in the app.  The </a:t>
            </a:r>
            <a:r>
              <a:rPr lang="en-US" b="1" dirty="0" smtClean="0"/>
              <a:t>Site Image Projects</a:t>
            </a:r>
            <a:r>
              <a:rPr lang="en-US" dirty="0" smtClean="0"/>
              <a:t> is specific to programs that document changes to sites with images.</a:t>
            </a:r>
          </a:p>
        </p:txBody>
      </p:sp>
      <p:pic>
        <p:nvPicPr>
          <p:cNvPr id="8" name="Picture 7"/>
          <p:cNvPicPr>
            <a:picLocks noChangeAspect="1"/>
          </p:cNvPicPr>
          <p:nvPr/>
        </p:nvPicPr>
        <p:blipFill>
          <a:blip r:embed="rId3"/>
          <a:stretch>
            <a:fillRect/>
          </a:stretch>
        </p:blipFill>
        <p:spPr>
          <a:xfrm>
            <a:off x="228599" y="1223963"/>
            <a:ext cx="7315200" cy="4253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689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052" y="8155735"/>
            <a:ext cx="3519814" cy="678517"/>
          </a:xfrm>
        </p:spPr>
        <p:txBody>
          <a:bodyPr>
            <a:normAutofit/>
          </a:bodyPr>
          <a:lstStyle/>
          <a:p>
            <a:pPr algn="ctr"/>
            <a:r>
              <a:rPr lang="en-US" sz="3600" b="1" dirty="0" smtClean="0"/>
              <a:t>About</a:t>
            </a:r>
            <a:endParaRPr lang="en-US" sz="3600" b="1" dirty="0"/>
          </a:p>
        </p:txBody>
      </p:sp>
      <p:sp>
        <p:nvSpPr>
          <p:cNvPr id="4" name="Slide Number Placeholder 3"/>
          <p:cNvSpPr>
            <a:spLocks noGrp="1"/>
          </p:cNvSpPr>
          <p:nvPr>
            <p:ph type="sldNum" sz="quarter" idx="12"/>
          </p:nvPr>
        </p:nvSpPr>
        <p:spPr/>
        <p:txBody>
          <a:bodyPr/>
          <a:lstStyle/>
          <a:p>
            <a:fld id="{808BB5FF-EBF3-45D0-9993-B1F87E1A586F}" type="slidenum">
              <a:rPr lang="en-US" b="1" smtClean="0">
                <a:solidFill>
                  <a:schemeClr val="tx1"/>
                </a:solidFill>
              </a:rPr>
              <a:t>23</a:t>
            </a:fld>
            <a:endParaRPr lang="en-US" b="1" dirty="0">
              <a:solidFill>
                <a:schemeClr val="tx1"/>
              </a:solidFill>
            </a:endParaRPr>
          </a:p>
        </p:txBody>
      </p:sp>
      <p:pic>
        <p:nvPicPr>
          <p:cNvPr id="9" name="Content Placeholder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09"/>
          <a:stretch/>
        </p:blipFill>
        <p:spPr>
          <a:xfrm>
            <a:off x="1470262" y="293334"/>
            <a:ext cx="4831875" cy="7679957"/>
          </a:xfrm>
          <a:effectLst>
            <a:outerShdw blurRad="63500" sx="102000" sy="102000" algn="ctr" rotWithShape="0">
              <a:prstClr val="black">
                <a:alpha val="40000"/>
              </a:prstClr>
            </a:outerShdw>
          </a:effectLst>
        </p:spPr>
      </p:pic>
      <p:sp>
        <p:nvSpPr>
          <p:cNvPr id="10" name="Title 4"/>
          <p:cNvSpPr txBox="1">
            <a:spLocks/>
          </p:cNvSpPr>
          <p:nvPr/>
        </p:nvSpPr>
        <p:spPr>
          <a:xfrm>
            <a:off x="1064712" y="8789529"/>
            <a:ext cx="6551113" cy="410759"/>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400" dirty="0" smtClean="0"/>
              <a:t>Find information about EDDMapS history and invasive species information.</a:t>
            </a:r>
            <a:endParaRPr lang="en-US" sz="2400" dirty="0"/>
          </a:p>
        </p:txBody>
      </p:sp>
    </p:spTree>
    <p:extLst>
      <p:ext uri="{BB962C8B-B14F-4D97-AF65-F5344CB8AC3E}">
        <p14:creationId xmlns:p14="http://schemas.microsoft.com/office/powerpoint/2010/main" val="423795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5520"/>
            <a:ext cx="7772399" cy="788314"/>
          </a:xfrm>
        </p:spPr>
        <p:txBody>
          <a:bodyPr>
            <a:normAutofit/>
          </a:bodyPr>
          <a:lstStyle/>
          <a:p>
            <a:pPr algn="ctr"/>
            <a:r>
              <a:rPr lang="en-US" sz="3600" b="1" dirty="0" smtClean="0"/>
              <a:t>User Icon </a:t>
            </a:r>
            <a:endParaRPr lang="en-US" sz="3600" b="1" dirty="0"/>
          </a:p>
        </p:txBody>
      </p:sp>
      <p:sp>
        <p:nvSpPr>
          <p:cNvPr id="2" name="Slide Number Placeholder 1"/>
          <p:cNvSpPr>
            <a:spLocks noGrp="1"/>
          </p:cNvSpPr>
          <p:nvPr>
            <p:ph type="sldNum" sz="quarter" idx="12"/>
          </p:nvPr>
        </p:nvSpPr>
        <p:spPr/>
        <p:txBody>
          <a:bodyPr/>
          <a:lstStyle/>
          <a:p>
            <a:fld id="{808BB5FF-EBF3-45D0-9993-B1F87E1A586F}" type="slidenum">
              <a:rPr lang="en-US" b="1" smtClean="0">
                <a:solidFill>
                  <a:schemeClr val="tx1"/>
                </a:solidFill>
              </a:rPr>
              <a:t>24</a:t>
            </a:fld>
            <a:endParaRPr lang="en-US" b="1" dirty="0">
              <a:solidFill>
                <a:schemeClr val="tx1"/>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986" y="1323834"/>
            <a:ext cx="6702425" cy="4504633"/>
          </a:xfrm>
          <a:effectLst>
            <a:outerShdw blurRad="63500" sx="102000" sy="102000" algn="ctr" rotWithShape="0">
              <a:prstClr val="black">
                <a:alpha val="40000"/>
              </a:prstClr>
            </a:outerShdw>
          </a:effectLst>
        </p:spPr>
      </p:pic>
      <p:sp>
        <p:nvSpPr>
          <p:cNvPr id="6" name="Rectangle 5"/>
          <p:cNvSpPr/>
          <p:nvPr/>
        </p:nvSpPr>
        <p:spPr>
          <a:xfrm>
            <a:off x="5326913" y="1233377"/>
            <a:ext cx="1846428" cy="11908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34986" y="6103088"/>
            <a:ext cx="6702425" cy="646331"/>
          </a:xfrm>
          <a:prstGeom prst="rect">
            <a:avLst/>
          </a:prstGeom>
          <a:noFill/>
        </p:spPr>
        <p:txBody>
          <a:bodyPr wrap="square" rtlCol="0">
            <a:spAutoFit/>
          </a:bodyPr>
          <a:lstStyle/>
          <a:p>
            <a:r>
              <a:rPr lang="en-US" dirty="0" smtClean="0"/>
              <a:t>Select the User Icon to Login to an existing EDDMapS account or Register/Sign Up for a new EDDMapS account. </a:t>
            </a:r>
            <a:endParaRPr lang="en-US" dirty="0"/>
          </a:p>
        </p:txBody>
      </p:sp>
    </p:spTree>
    <p:extLst>
      <p:ext uri="{BB962C8B-B14F-4D97-AF65-F5344CB8AC3E}">
        <p14:creationId xmlns:p14="http://schemas.microsoft.com/office/powerpoint/2010/main" val="937450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6994358"/>
            <a:ext cx="7293935" cy="849793"/>
          </a:xfrm>
        </p:spPr>
        <p:txBody>
          <a:bodyPr>
            <a:normAutofit/>
          </a:bodyPr>
          <a:lstStyle/>
          <a:p>
            <a:pPr algn="ctr"/>
            <a:r>
              <a:rPr lang="en-US" sz="3200" b="1" dirty="0" smtClean="0"/>
              <a:t>Have Questions or Want More Information?</a:t>
            </a:r>
            <a:endParaRPr lang="en-US" sz="32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854" y="2044222"/>
            <a:ext cx="6971323" cy="4647548"/>
          </a:xfr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808BB5FF-EBF3-45D0-9993-B1F87E1A586F}" type="slidenum">
              <a:rPr lang="en-US" smtClean="0"/>
              <a:t>25</a:t>
            </a:fld>
            <a:endParaRPr lang="en-US" dirty="0"/>
          </a:p>
        </p:txBody>
      </p:sp>
      <p:sp>
        <p:nvSpPr>
          <p:cNvPr id="5" name="TextBox 4"/>
          <p:cNvSpPr txBox="1"/>
          <p:nvPr/>
        </p:nvSpPr>
        <p:spPr>
          <a:xfrm>
            <a:off x="318977" y="7779983"/>
            <a:ext cx="6985591" cy="923330"/>
          </a:xfrm>
          <a:prstGeom prst="rect">
            <a:avLst/>
          </a:prstGeom>
          <a:noFill/>
        </p:spPr>
        <p:txBody>
          <a:bodyPr wrap="square" rtlCol="0">
            <a:spAutoFit/>
          </a:bodyPr>
          <a:lstStyle/>
          <a:p>
            <a:r>
              <a:rPr lang="en-US" dirty="0" smtClean="0">
                <a:latin typeface="+mj-lt"/>
              </a:rPr>
              <a:t>Rebekah Wallace</a:t>
            </a:r>
          </a:p>
          <a:p>
            <a:r>
              <a:rPr lang="en-US" dirty="0" smtClean="0">
                <a:latin typeface="+mj-lt"/>
              </a:rPr>
              <a:t>EDDMapS Coordinator</a:t>
            </a:r>
          </a:p>
          <a:p>
            <a:r>
              <a:rPr lang="en-US" dirty="0" smtClean="0">
                <a:latin typeface="+mj-lt"/>
              </a:rPr>
              <a:t>bekahwal@uga.edu</a:t>
            </a:r>
            <a:endParaRPr lang="en-US" dirty="0">
              <a:latin typeface="+mj-lt"/>
            </a:endParaRPr>
          </a:p>
        </p:txBody>
      </p:sp>
    </p:spTree>
    <p:extLst>
      <p:ext uri="{BB962C8B-B14F-4D97-AF65-F5344CB8AC3E}">
        <p14:creationId xmlns:p14="http://schemas.microsoft.com/office/powerpoint/2010/main" val="422278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6875" y="222543"/>
            <a:ext cx="7343710" cy="4592081"/>
          </a:xfrm>
          <a:prstGeom prst="rect">
            <a:avLst/>
          </a:prstGeom>
          <a:ln>
            <a:noFill/>
          </a:ln>
          <a:effectLst>
            <a:outerShdw blurRad="63500" sx="102000" sy="102000" algn="ctr" rotWithShape="0">
              <a:prstClr val="black">
                <a:alpha val="40000"/>
              </a:prstClr>
            </a:outerShdw>
          </a:effectLst>
        </p:spPr>
      </p:pic>
      <p:sp>
        <p:nvSpPr>
          <p:cNvPr id="6" name="TextBox 5"/>
          <p:cNvSpPr txBox="1"/>
          <p:nvPr/>
        </p:nvSpPr>
        <p:spPr>
          <a:xfrm>
            <a:off x="209366" y="5765450"/>
            <a:ext cx="7341219" cy="3840480"/>
          </a:xfrm>
          <a:prstGeom prst="rect">
            <a:avLst/>
          </a:prstGeom>
          <a:noFill/>
        </p:spPr>
        <p:txBody>
          <a:bodyPr wrap="square" numCol="2" spcCol="457200" rtlCol="0">
            <a:spAutoFit/>
          </a:bodyPr>
          <a:lstStyle/>
          <a:p>
            <a:r>
              <a:rPr lang="en-US" sz="1400" b="1" dirty="0">
                <a:latin typeface="Calibri" panose="020F0502020204030204" pitchFamily="34" charset="0"/>
                <a:cs typeface="Calibri" panose="020F0502020204030204" pitchFamily="34" charset="0"/>
              </a:rPr>
              <a:t>Home</a:t>
            </a:r>
            <a:r>
              <a:rPr lang="en-US" sz="1400" b="1" dirty="0" smtClean="0">
                <a:latin typeface="+mj-lt"/>
              </a:rPr>
              <a:t> </a:t>
            </a:r>
            <a:r>
              <a:rPr lang="en-US" sz="1400" dirty="0" smtClean="0">
                <a:latin typeface="+mj-lt"/>
                <a:cs typeface="Calibri" panose="020F0502020204030204" pitchFamily="34" charset="0"/>
              </a:rPr>
              <a:t>─ </a:t>
            </a:r>
            <a:r>
              <a:rPr lang="en-US" sz="1400" dirty="0">
                <a:latin typeface="Calibri" panose="020F0502020204030204" pitchFamily="34" charset="0"/>
                <a:cs typeface="Calibri" panose="020F0502020204030204" pitchFamily="34" charset="0"/>
              </a:rPr>
              <a:t>Takes you back to main page</a:t>
            </a:r>
          </a:p>
          <a:p>
            <a:r>
              <a:rPr lang="en-US" sz="1400" b="1" dirty="0">
                <a:latin typeface="Calibri" panose="020F0502020204030204" pitchFamily="34" charset="0"/>
                <a:cs typeface="Calibri" panose="020F0502020204030204" pitchFamily="34" charset="0"/>
              </a:rPr>
              <a:t>Report Sightings </a:t>
            </a:r>
            <a:r>
              <a:rPr lang="en-US" sz="1400" dirty="0" smtClean="0">
                <a:latin typeface="Calibri" panose="020F0502020204030204" pitchFamily="34" charset="0"/>
                <a:cs typeface="Calibri" panose="020F0502020204030204" pitchFamily="34" charset="0"/>
              </a:rPr>
              <a:t>─ Reporting forms for: 	Plants, Insects, Diseases, Wildlife across 	the US and Canada with options for 	Positive, Negative, Treated infestations</a:t>
            </a:r>
          </a:p>
          <a:p>
            <a:pPr marL="0" lvl="1"/>
            <a:r>
              <a:rPr lang="en-US" sz="1400" b="1" dirty="0" smtClean="0">
                <a:latin typeface="Calibri" panose="020F0502020204030204" pitchFamily="34" charset="0"/>
                <a:cs typeface="Calibri" panose="020F0502020204030204" pitchFamily="34" charset="0"/>
              </a:rPr>
              <a:t>Distribution Maps</a:t>
            </a:r>
            <a:r>
              <a:rPr lang="en-US" sz="1400" dirty="0" smtClean="0">
                <a:latin typeface="Calibri" panose="020F0502020204030204" pitchFamily="34" charset="0"/>
                <a:cs typeface="Calibri" panose="020F0502020204030204" pitchFamily="34" charset="0"/>
              </a:rPr>
              <a:t> ─ Current known 	distribution of species based on data in 	EDDMapS database</a:t>
            </a:r>
          </a:p>
          <a:p>
            <a:pPr lvl="1" indent="-457200"/>
            <a:r>
              <a:rPr lang="en-US" sz="1400" b="1" dirty="0" smtClean="0">
                <a:latin typeface="Calibri" panose="020F0502020204030204" pitchFamily="34" charset="0"/>
                <a:cs typeface="Calibri" panose="020F0502020204030204" pitchFamily="34" charset="0"/>
              </a:rPr>
              <a:t>Species </a:t>
            </a:r>
            <a:r>
              <a:rPr lang="en-US" sz="1400" b="1" dirty="0">
                <a:latin typeface="Calibri" panose="020F0502020204030204" pitchFamily="34" charset="0"/>
                <a:cs typeface="Calibri" panose="020F0502020204030204" pitchFamily="34" charset="0"/>
              </a:rPr>
              <a:t>Information</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 Overview of each species, Resource materials, Selected Images for identification, Maps, References and more</a:t>
            </a:r>
          </a:p>
          <a:p>
            <a:pPr lvl="1" indent="-457200"/>
            <a:r>
              <a:rPr lang="en-US" sz="1400" b="1" dirty="0" smtClean="0">
                <a:latin typeface="Calibri" panose="020F0502020204030204" pitchFamily="34" charset="0"/>
                <a:cs typeface="Calibri" panose="020F0502020204030204" pitchFamily="34" charset="0"/>
              </a:rPr>
              <a:t>Tools &amp; Training </a:t>
            </a:r>
            <a:r>
              <a:rPr lang="en-US" sz="1400" dirty="0" smtClean="0">
                <a:latin typeface="Calibri" panose="020F0502020204030204" pitchFamily="34" charset="0"/>
                <a:cs typeface="Calibri" panose="020F0502020204030204" pitchFamily="34" charset="0"/>
              </a:rPr>
              <a:t>─ Materials for understanding the EDDMapS database, Bulk Data Resources, Download data from EDDMapS, EDDMapS Statistics, and more. </a:t>
            </a:r>
          </a:p>
          <a:p>
            <a:pPr lvl="1" indent="-457200"/>
            <a:r>
              <a:rPr lang="en-US" sz="1400" b="1" dirty="0" smtClean="0">
                <a:latin typeface="Calibri" panose="020F0502020204030204" pitchFamily="34" charset="0"/>
                <a:cs typeface="Calibri" panose="020F0502020204030204" pitchFamily="34" charset="0"/>
              </a:rPr>
              <a:t>My EDDMapS </a:t>
            </a:r>
            <a:r>
              <a:rPr lang="en-US" sz="1400" dirty="0" smtClean="0">
                <a:latin typeface="Calibri" panose="020F0502020204030204" pitchFamily="34" charset="0"/>
                <a:cs typeface="Calibri" panose="020F0502020204030204" pitchFamily="34" charset="0"/>
              </a:rPr>
              <a:t>─ Edit your Profile, Access your Records, Upload Bulk Data, set Alerts, access/manage your Projects, Review Records, and EDDMapS Pro Tools</a:t>
            </a:r>
          </a:p>
          <a:p>
            <a:pPr marL="0" lvl="1"/>
            <a:r>
              <a:rPr lang="en-US" sz="1400" b="1" dirty="0" smtClean="0">
                <a:latin typeface="Calibri" panose="020F0502020204030204" pitchFamily="34" charset="0"/>
                <a:cs typeface="Calibri" panose="020F0502020204030204" pitchFamily="34" charset="0"/>
              </a:rPr>
              <a:t>About</a:t>
            </a:r>
            <a:r>
              <a:rPr lang="en-US" sz="1400" dirty="0" smtClean="0">
                <a:latin typeface="Calibri" panose="020F0502020204030204" pitchFamily="34" charset="0"/>
                <a:cs typeface="Calibri" panose="020F0502020204030204" pitchFamily="34" charset="0"/>
              </a:rPr>
              <a:t> ─ EDDMapS history and more</a:t>
            </a:r>
          </a:p>
          <a:p>
            <a:pPr marL="0" lvl="1"/>
            <a:r>
              <a:rPr lang="en-US" sz="1400" b="1" dirty="0" smtClean="0">
                <a:latin typeface="Calibri" panose="020F0502020204030204" pitchFamily="34" charset="0"/>
                <a:cs typeface="Calibri" panose="020F0502020204030204" pitchFamily="34" charset="0"/>
              </a:rPr>
              <a:t>About Us</a:t>
            </a:r>
            <a:r>
              <a:rPr lang="en-US" sz="1400" dirty="0" smtClean="0">
                <a:latin typeface="Calibri" panose="020F0502020204030204" pitchFamily="34" charset="0"/>
                <a:cs typeface="Calibri" panose="020F0502020204030204" pitchFamily="34" charset="0"/>
              </a:rPr>
              <a:t> ─ Information about Center for 	Invasive Species and Ecosystem Health 	and the Staff</a:t>
            </a:r>
            <a:endParaRPr lang="en-US" sz="1400" dirty="0">
              <a:latin typeface="Calibri" panose="020F0502020204030204" pitchFamily="34" charset="0"/>
              <a:cs typeface="Calibri" panose="020F0502020204030204" pitchFamily="34" charset="0"/>
            </a:endParaRPr>
          </a:p>
          <a:p>
            <a:pPr marL="0" lvl="1"/>
            <a:r>
              <a:rPr lang="en-US" sz="1400" b="1" dirty="0" smtClean="0">
                <a:latin typeface="Calibri" panose="020F0502020204030204" pitchFamily="34" charset="0"/>
                <a:cs typeface="Calibri" panose="020F0502020204030204" pitchFamily="34" charset="0"/>
              </a:rPr>
              <a:t>Contact Us</a:t>
            </a:r>
            <a:r>
              <a:rPr lang="en-US" sz="1400" dirty="0" smtClean="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Contact information for the 	Center for Invasive Species and 	Ecosystem Health to ask questions or 	comment</a:t>
            </a:r>
            <a:endParaRPr lang="en-US" sz="1400" dirty="0">
              <a:latin typeface="Calibri" panose="020F0502020204030204" pitchFamily="34" charset="0"/>
              <a:cs typeface="Calibri" panose="020F0502020204030204" pitchFamily="34" charset="0"/>
            </a:endParaRPr>
          </a:p>
          <a:p>
            <a:pPr marL="0" lvl="1"/>
            <a:r>
              <a:rPr lang="en-US" sz="1400" b="1" dirty="0" smtClean="0">
                <a:latin typeface="Calibri" panose="020F0502020204030204" pitchFamily="34" charset="0"/>
                <a:cs typeface="Calibri" panose="020F0502020204030204" pitchFamily="34" charset="0"/>
              </a:rPr>
              <a:t>User </a:t>
            </a:r>
            <a:r>
              <a:rPr lang="en-US" sz="1400" b="1" dirty="0">
                <a:latin typeface="Calibri" panose="020F0502020204030204" pitchFamily="34" charset="0"/>
                <a:cs typeface="Calibri" panose="020F0502020204030204" pitchFamily="34" charset="0"/>
              </a:rPr>
              <a:t>Icon </a:t>
            </a:r>
            <a:r>
              <a:rPr lang="en-US" sz="1400" dirty="0" smtClean="0">
                <a:latin typeface="Calibri" panose="020F0502020204030204" pitchFamily="34" charset="0"/>
                <a:cs typeface="Calibri" panose="020F0502020204030204" pitchFamily="34" charset="0"/>
              </a:rPr>
              <a:t>─</a:t>
            </a:r>
          </a:p>
          <a:p>
            <a:pPr lvl="1"/>
            <a:r>
              <a:rPr lang="en-US" sz="1400" dirty="0" smtClean="0">
                <a:latin typeface="Calibri" panose="020F0502020204030204" pitchFamily="34" charset="0"/>
                <a:cs typeface="Calibri" panose="020F0502020204030204" pitchFamily="34" charset="0"/>
              </a:rPr>
              <a:t>Register for Account</a:t>
            </a:r>
          </a:p>
          <a:p>
            <a:pPr lvl="1"/>
            <a:r>
              <a:rPr lang="en-US" sz="1400" dirty="0" smtClean="0">
                <a:latin typeface="Calibri" panose="020F0502020204030204" pitchFamily="34" charset="0"/>
                <a:cs typeface="Calibri" panose="020F0502020204030204" pitchFamily="34" charset="0"/>
              </a:rPr>
              <a:t>Log In to existing Account</a:t>
            </a:r>
          </a:p>
        </p:txBody>
      </p:sp>
      <p:sp>
        <p:nvSpPr>
          <p:cNvPr id="2" name="TextBox 1"/>
          <p:cNvSpPr txBox="1"/>
          <p:nvPr/>
        </p:nvSpPr>
        <p:spPr>
          <a:xfrm>
            <a:off x="0" y="5046640"/>
            <a:ext cx="7772400" cy="646331"/>
          </a:xfrm>
          <a:prstGeom prst="rect">
            <a:avLst/>
          </a:prstGeom>
          <a:noFill/>
        </p:spPr>
        <p:txBody>
          <a:bodyPr wrap="square" rtlCol="0">
            <a:spAutoFit/>
          </a:bodyPr>
          <a:lstStyle/>
          <a:p>
            <a:pPr algn="ctr"/>
            <a:r>
              <a:rPr lang="en-US" sz="3600" b="1" dirty="0">
                <a:latin typeface="+mj-lt"/>
              </a:rPr>
              <a:t>Top Bar </a:t>
            </a:r>
            <a:r>
              <a:rPr lang="en-US" sz="3600" b="1" dirty="0" smtClean="0">
                <a:latin typeface="+mj-lt"/>
              </a:rPr>
              <a:t>Options</a:t>
            </a:r>
            <a:endParaRPr lang="en-US" sz="3600" dirty="0">
              <a:latin typeface="+mj-lt"/>
            </a:endParaRPr>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3</a:t>
            </a:fld>
            <a:endParaRPr lang="en-US" b="1" dirty="0">
              <a:solidFill>
                <a:schemeClr val="tx1"/>
              </a:solidFill>
            </a:endParaRPr>
          </a:p>
        </p:txBody>
      </p:sp>
    </p:spTree>
    <p:extLst>
      <p:ext uri="{BB962C8B-B14F-4D97-AF65-F5344CB8AC3E}">
        <p14:creationId xmlns:p14="http://schemas.microsoft.com/office/powerpoint/2010/main" val="41264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533" y="457200"/>
            <a:ext cx="6922515" cy="4437002"/>
          </a:xfrm>
          <a:ln>
            <a:noFill/>
          </a:ln>
          <a:effectLst>
            <a:outerShdw blurRad="63500" sx="102000" sy="102000" algn="ctr" rotWithShape="0">
              <a:prstClr val="black">
                <a:alpha val="40000"/>
              </a:prstClr>
            </a:outerShdw>
          </a:effectLst>
        </p:spPr>
      </p:pic>
      <p:sp>
        <p:nvSpPr>
          <p:cNvPr id="6" name="TextBox 5"/>
          <p:cNvSpPr txBox="1"/>
          <p:nvPr/>
        </p:nvSpPr>
        <p:spPr>
          <a:xfrm>
            <a:off x="137895" y="5112692"/>
            <a:ext cx="2472491" cy="523220"/>
          </a:xfrm>
          <a:prstGeom prst="rect">
            <a:avLst/>
          </a:prstGeom>
          <a:noFill/>
        </p:spPr>
        <p:txBody>
          <a:bodyPr wrap="square" rtlCol="0">
            <a:spAutoFit/>
          </a:bodyPr>
          <a:lstStyle/>
          <a:p>
            <a:r>
              <a:rPr lang="en-US" sz="2800" b="1" dirty="0" smtClean="0">
                <a:latin typeface="+mj-lt"/>
              </a:rPr>
              <a:t>Report Sightings</a:t>
            </a:r>
            <a:endParaRPr lang="en-US" sz="2800" b="1" dirty="0">
              <a:latin typeface="+mj-lt"/>
            </a:endParaRPr>
          </a:p>
        </p:txBody>
      </p:sp>
      <p:sp>
        <p:nvSpPr>
          <p:cNvPr id="2" name="Slide Number Placeholder 1"/>
          <p:cNvSpPr>
            <a:spLocks noGrp="1"/>
          </p:cNvSpPr>
          <p:nvPr>
            <p:ph type="sldNum" sz="quarter" idx="12"/>
          </p:nvPr>
        </p:nvSpPr>
        <p:spPr/>
        <p:txBody>
          <a:bodyPr/>
          <a:lstStyle/>
          <a:p>
            <a:fld id="{808BB5FF-EBF3-45D0-9993-B1F87E1A586F}" type="slidenum">
              <a:rPr lang="en-US" b="1" smtClean="0">
                <a:solidFill>
                  <a:schemeClr val="tx1"/>
                </a:solidFill>
              </a:rPr>
              <a:t>4</a:t>
            </a:fld>
            <a:endParaRPr lang="en-US" b="1" dirty="0">
              <a:solidFill>
                <a:schemeClr val="tx1"/>
              </a:solidFill>
            </a:endParaRPr>
          </a:p>
        </p:txBody>
      </p:sp>
      <p:sp>
        <p:nvSpPr>
          <p:cNvPr id="3" name="TextBox 2"/>
          <p:cNvSpPr txBox="1"/>
          <p:nvPr/>
        </p:nvSpPr>
        <p:spPr>
          <a:xfrm>
            <a:off x="233431" y="5635912"/>
            <a:ext cx="2472491" cy="3416320"/>
          </a:xfrm>
          <a:prstGeom prst="rect">
            <a:avLst/>
          </a:prstGeom>
          <a:noFill/>
        </p:spPr>
        <p:txBody>
          <a:bodyPr wrap="square" rtlCol="0">
            <a:spAutoFit/>
          </a:bodyPr>
          <a:lstStyle/>
          <a:p>
            <a:r>
              <a:rPr lang="en-US" dirty="0" smtClean="0"/>
              <a:t>Select </a:t>
            </a:r>
            <a:r>
              <a:rPr lang="en-US" b="1" dirty="0" smtClean="0"/>
              <a:t>Plants</a:t>
            </a:r>
            <a:r>
              <a:rPr lang="en-US" dirty="0" smtClean="0"/>
              <a:t>, </a:t>
            </a:r>
            <a:r>
              <a:rPr lang="en-US" b="1" dirty="0" smtClean="0"/>
              <a:t>Insects</a:t>
            </a:r>
            <a:r>
              <a:rPr lang="en-US" dirty="0" smtClean="0"/>
              <a:t>, </a:t>
            </a:r>
            <a:r>
              <a:rPr lang="en-US" b="1" dirty="0" smtClean="0"/>
              <a:t>Diseases</a:t>
            </a:r>
            <a:r>
              <a:rPr lang="en-US" dirty="0" smtClean="0"/>
              <a:t>, or </a:t>
            </a:r>
            <a:r>
              <a:rPr lang="en-US" b="1" dirty="0" smtClean="0"/>
              <a:t>Wildlife</a:t>
            </a:r>
            <a:r>
              <a:rPr lang="en-US" dirty="0" smtClean="0"/>
              <a:t> to navigate to the invasive species you are reporting. For this training we selected </a:t>
            </a:r>
            <a:r>
              <a:rPr lang="en-US" i="1" dirty="0" smtClean="0"/>
              <a:t>Plants</a:t>
            </a:r>
            <a:r>
              <a:rPr lang="en-US" dirty="0" smtClean="0"/>
              <a:t>. </a:t>
            </a:r>
          </a:p>
          <a:p>
            <a:endParaRPr lang="en-US" dirty="0"/>
          </a:p>
          <a:p>
            <a:r>
              <a:rPr lang="en-US" dirty="0"/>
              <a:t>Select the </a:t>
            </a:r>
            <a:r>
              <a:rPr lang="en-US" b="1" dirty="0"/>
              <a:t>State, </a:t>
            </a:r>
            <a:r>
              <a:rPr lang="en-US" b="1" dirty="0" smtClean="0"/>
              <a:t>Territory,</a:t>
            </a:r>
            <a:r>
              <a:rPr lang="en-US" dirty="0" smtClean="0"/>
              <a:t> </a:t>
            </a:r>
            <a:r>
              <a:rPr lang="en-US" dirty="0"/>
              <a:t>or </a:t>
            </a:r>
            <a:r>
              <a:rPr lang="en-US" b="1" dirty="0" smtClean="0"/>
              <a:t>Province</a:t>
            </a:r>
            <a:r>
              <a:rPr lang="en-US" dirty="0" smtClean="0"/>
              <a:t> you are Reporting in.</a:t>
            </a:r>
            <a:endParaRPr lang="en-US" dirty="0"/>
          </a:p>
          <a:p>
            <a:endParaRPr lang="en-US" dirty="0"/>
          </a:p>
        </p:txBody>
      </p:sp>
      <p:pic>
        <p:nvPicPr>
          <p:cNvPr id="5" name="Picture 4"/>
          <p:cNvPicPr>
            <a:picLocks noChangeAspect="1"/>
          </p:cNvPicPr>
          <p:nvPr/>
        </p:nvPicPr>
        <p:blipFill>
          <a:blip r:embed="rId3"/>
          <a:stretch>
            <a:fillRect/>
          </a:stretch>
        </p:blipFill>
        <p:spPr>
          <a:xfrm>
            <a:off x="2610386" y="4286896"/>
            <a:ext cx="4916352" cy="50986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5694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6739" y="392644"/>
            <a:ext cx="3118514" cy="1754326"/>
          </a:xfrm>
          <a:prstGeom prst="rect">
            <a:avLst/>
          </a:prstGeom>
          <a:noFill/>
        </p:spPr>
        <p:txBody>
          <a:bodyPr wrap="square" rtlCol="0">
            <a:spAutoFit/>
          </a:bodyPr>
          <a:lstStyle/>
          <a:p>
            <a:pPr algn="ctr"/>
            <a:r>
              <a:rPr lang="en-US" sz="3600" b="1" dirty="0" smtClean="0">
                <a:latin typeface="+mj-lt"/>
              </a:rPr>
              <a:t>Fill In the Report Form and Submit</a:t>
            </a:r>
            <a:endParaRPr lang="en-US" sz="3600" b="1" dirty="0">
              <a:latin typeface="+mj-lt"/>
            </a:endParaRPr>
          </a:p>
        </p:txBody>
      </p:sp>
      <p:sp>
        <p:nvSpPr>
          <p:cNvPr id="5" name="Slide Number Placeholder 4"/>
          <p:cNvSpPr>
            <a:spLocks noGrp="1"/>
          </p:cNvSpPr>
          <p:nvPr>
            <p:ph type="sldNum" sz="quarter" idx="12"/>
          </p:nvPr>
        </p:nvSpPr>
        <p:spPr/>
        <p:txBody>
          <a:bodyPr/>
          <a:lstStyle/>
          <a:p>
            <a:fld id="{808BB5FF-EBF3-45D0-9993-B1F87E1A586F}" type="slidenum">
              <a:rPr lang="en-US" b="1" smtClean="0">
                <a:solidFill>
                  <a:schemeClr val="tx1"/>
                </a:solidFill>
              </a:rPr>
              <a:t>5</a:t>
            </a:fld>
            <a:endParaRPr lang="en-US" b="1" dirty="0">
              <a:solidFill>
                <a:schemeClr val="tx1"/>
              </a:solidFill>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123" y="474532"/>
            <a:ext cx="4229539" cy="8930005"/>
          </a:xfrm>
          <a:effectLst>
            <a:outerShdw blurRad="63500" sx="102000" sy="102000" algn="ctr" rotWithShape="0">
              <a:prstClr val="black">
                <a:alpha val="40000"/>
              </a:prstClr>
            </a:outerShdw>
          </a:effectLst>
        </p:spPr>
      </p:pic>
      <p:sp>
        <p:nvSpPr>
          <p:cNvPr id="10" name="TextBox 9"/>
          <p:cNvSpPr txBox="1"/>
          <p:nvPr/>
        </p:nvSpPr>
        <p:spPr>
          <a:xfrm>
            <a:off x="4447902" y="2146970"/>
            <a:ext cx="3314647" cy="3108543"/>
          </a:xfrm>
          <a:prstGeom prst="rect">
            <a:avLst/>
          </a:prstGeom>
          <a:noFill/>
        </p:spPr>
        <p:txBody>
          <a:bodyPr wrap="square" rtlCol="0">
            <a:spAutoFit/>
          </a:bodyPr>
          <a:lstStyle/>
          <a:p>
            <a:r>
              <a:rPr lang="en-US" sz="1400" dirty="0">
                <a:latin typeface="+mj-lt"/>
              </a:rPr>
              <a:t>The data fields are divided into four sections on the form; some field names have </a:t>
            </a:r>
            <a:r>
              <a:rPr lang="en-US" sz="1400" dirty="0" smtClean="0">
                <a:latin typeface="+mj-lt"/>
              </a:rPr>
              <a:t>additional information </a:t>
            </a:r>
            <a:r>
              <a:rPr lang="en-US" sz="1400" dirty="0">
                <a:latin typeface="+mj-lt"/>
              </a:rPr>
              <a:t>associated with them that can be viewed by hovering your mouse cursor over the (?). The</a:t>
            </a:r>
          </a:p>
          <a:p>
            <a:r>
              <a:rPr lang="en-US" sz="1400" dirty="0">
                <a:latin typeface="+mj-lt"/>
              </a:rPr>
              <a:t>four sections on the form are:</a:t>
            </a:r>
          </a:p>
          <a:p>
            <a:pPr lvl="1"/>
            <a:r>
              <a:rPr lang="en-US" sz="1400" dirty="0">
                <a:latin typeface="+mj-lt"/>
              </a:rPr>
              <a:t>1. Species occurrence</a:t>
            </a:r>
          </a:p>
          <a:p>
            <a:pPr lvl="1"/>
            <a:r>
              <a:rPr lang="en-US" sz="1400" dirty="0">
                <a:latin typeface="+mj-lt"/>
              </a:rPr>
              <a:t>2. Occurrence Location</a:t>
            </a:r>
          </a:p>
          <a:p>
            <a:pPr lvl="1"/>
            <a:r>
              <a:rPr lang="en-US" sz="1400" dirty="0">
                <a:latin typeface="+mj-lt"/>
              </a:rPr>
              <a:t>3. Images supporting the observation</a:t>
            </a:r>
          </a:p>
          <a:p>
            <a:pPr lvl="1"/>
            <a:r>
              <a:rPr lang="en-US" sz="1400" dirty="0">
                <a:latin typeface="+mj-lt"/>
              </a:rPr>
              <a:t>4. Additional </a:t>
            </a:r>
            <a:r>
              <a:rPr lang="en-US" sz="1400" dirty="0" smtClean="0">
                <a:latin typeface="+mj-lt"/>
              </a:rPr>
              <a:t>Information</a:t>
            </a:r>
            <a:endParaRPr lang="en-US" sz="1400" dirty="0">
              <a:latin typeface="+mj-lt"/>
            </a:endParaRPr>
          </a:p>
          <a:p>
            <a:pPr marL="0" lvl="1"/>
            <a:r>
              <a:rPr lang="en-US" sz="1400" dirty="0" smtClean="0">
                <a:latin typeface="+mj-lt"/>
              </a:rPr>
              <a:t>The forms will differ in the Infestation section fields based on the category of species (Plants, Insects, Diseases, or Wildlife) you selected at the beginning.</a:t>
            </a:r>
          </a:p>
        </p:txBody>
      </p:sp>
      <p:sp>
        <p:nvSpPr>
          <p:cNvPr id="11" name="TextBox 10"/>
          <p:cNvSpPr txBox="1"/>
          <p:nvPr/>
        </p:nvSpPr>
        <p:spPr>
          <a:xfrm>
            <a:off x="4461549" y="5503977"/>
            <a:ext cx="3287351" cy="3570208"/>
          </a:xfrm>
          <a:prstGeom prst="rect">
            <a:avLst/>
          </a:prstGeom>
          <a:noFill/>
        </p:spPr>
        <p:txBody>
          <a:bodyPr wrap="square" rtlCol="0">
            <a:spAutoFit/>
          </a:bodyPr>
          <a:lstStyle/>
          <a:p>
            <a:r>
              <a:rPr lang="en-US" sz="1600" b="1" dirty="0" smtClean="0">
                <a:latin typeface="+mj-lt"/>
              </a:rPr>
              <a:t>Required Fields </a:t>
            </a:r>
            <a:r>
              <a:rPr lang="en-US" sz="1600" b="1" dirty="0" smtClean="0">
                <a:solidFill>
                  <a:srgbClr val="C00000"/>
                </a:solidFill>
                <a:latin typeface="+mj-lt"/>
              </a:rPr>
              <a:t>(in red)</a:t>
            </a:r>
            <a:r>
              <a:rPr lang="en-US" sz="1600" b="1" dirty="0" smtClean="0">
                <a:latin typeface="+mj-lt"/>
              </a:rPr>
              <a:t>: </a:t>
            </a:r>
          </a:p>
          <a:p>
            <a:pPr marL="285750" indent="-285750">
              <a:buFont typeface="Arial" panose="020B0604020202020204" pitchFamily="34" charset="0"/>
              <a:buChar char="•"/>
            </a:pPr>
            <a:r>
              <a:rPr lang="en-US" sz="1400" i="1" dirty="0" smtClean="0">
                <a:latin typeface="+mj-lt"/>
              </a:rPr>
              <a:t>Species </a:t>
            </a:r>
            <a:r>
              <a:rPr lang="en-US" sz="1400" i="1" dirty="0">
                <a:latin typeface="+mj-lt"/>
              </a:rPr>
              <a:t>name</a:t>
            </a:r>
            <a:r>
              <a:rPr lang="en-US" sz="1400" dirty="0">
                <a:latin typeface="+mj-lt"/>
              </a:rPr>
              <a:t>, an auto-suggest will start recommending names as you type </a:t>
            </a:r>
          </a:p>
          <a:p>
            <a:pPr marL="285750"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r>
              <a:rPr lang="en-US" sz="1400" i="1" dirty="0" smtClean="0">
                <a:latin typeface="+mj-lt"/>
              </a:rPr>
              <a:t>Status</a:t>
            </a:r>
            <a:r>
              <a:rPr lang="en-US" sz="1400" dirty="0">
                <a:latin typeface="+mj-lt"/>
              </a:rPr>
              <a:t>: Was the species found (positive), not found (Negative) or removed/treated (Treated) at time of occurrence. </a:t>
            </a:r>
          </a:p>
          <a:p>
            <a:pPr marL="285750" indent="-285750">
              <a:buFont typeface="Arial" panose="020B0604020202020204" pitchFamily="34" charset="0"/>
              <a:buChar char="•"/>
            </a:pPr>
            <a:endParaRPr lang="en-US" sz="1400" dirty="0" smtClean="0">
              <a:latin typeface="+mj-lt"/>
            </a:endParaRPr>
          </a:p>
          <a:p>
            <a:pPr marL="285750" indent="-285750">
              <a:buFont typeface="Arial" panose="020B0604020202020204" pitchFamily="34" charset="0"/>
              <a:buChar char="•"/>
            </a:pPr>
            <a:r>
              <a:rPr lang="en-US" sz="1400" dirty="0" smtClean="0">
                <a:latin typeface="+mj-lt"/>
              </a:rPr>
              <a:t>Add </a:t>
            </a:r>
            <a:r>
              <a:rPr lang="en-US" sz="1400" i="1" dirty="0">
                <a:latin typeface="+mj-lt"/>
              </a:rPr>
              <a:t>Observation Date</a:t>
            </a:r>
            <a:r>
              <a:rPr lang="en-US" sz="1400" dirty="0">
                <a:latin typeface="+mj-lt"/>
              </a:rPr>
              <a:t>, it will default to the current date, but is editable </a:t>
            </a:r>
          </a:p>
          <a:p>
            <a:pPr marL="285750" indent="-285750">
              <a:buFont typeface="Arial" panose="020B0604020202020204" pitchFamily="34" charset="0"/>
              <a:buChar char="•"/>
            </a:pPr>
            <a:endParaRPr lang="en-US" sz="1400" dirty="0" smtClean="0">
              <a:latin typeface="+mj-lt"/>
            </a:endParaRPr>
          </a:p>
          <a:p>
            <a:pPr marL="285750" indent="-285750">
              <a:buFont typeface="Arial" panose="020B0604020202020204" pitchFamily="34" charset="0"/>
              <a:buChar char="•"/>
            </a:pPr>
            <a:r>
              <a:rPr lang="en-US" sz="1400" i="1" dirty="0" smtClean="0">
                <a:latin typeface="+mj-lt"/>
              </a:rPr>
              <a:t>Location</a:t>
            </a:r>
            <a:r>
              <a:rPr lang="en-US" sz="1400" dirty="0" smtClean="0">
                <a:latin typeface="+mj-lt"/>
              </a:rPr>
              <a:t> </a:t>
            </a:r>
            <a:r>
              <a:rPr lang="en-US" sz="1400" dirty="0">
                <a:latin typeface="+mj-lt"/>
              </a:rPr>
              <a:t>can be added as a State </a:t>
            </a:r>
            <a:r>
              <a:rPr lang="en-US" sz="1400" dirty="0" smtClean="0">
                <a:latin typeface="+mj-lt"/>
              </a:rPr>
              <a:t>and County</a:t>
            </a:r>
            <a:r>
              <a:rPr lang="en-US" sz="1400" dirty="0">
                <a:latin typeface="+mj-lt"/>
              </a:rPr>
              <a:t>, Point, Line, or Polygon. Click one of </a:t>
            </a:r>
            <a:r>
              <a:rPr lang="en-US" sz="1400" dirty="0" smtClean="0">
                <a:latin typeface="+mj-lt"/>
              </a:rPr>
              <a:t>the drawing </a:t>
            </a:r>
            <a:r>
              <a:rPr lang="en-US" sz="1400" dirty="0">
                <a:latin typeface="+mj-lt"/>
              </a:rPr>
              <a:t>options the map to drop a point, or draw </a:t>
            </a:r>
            <a:r>
              <a:rPr lang="en-US" sz="1400" dirty="0" smtClean="0">
                <a:latin typeface="+mj-lt"/>
              </a:rPr>
              <a:t>a line </a:t>
            </a:r>
            <a:r>
              <a:rPr lang="en-US" sz="1400" dirty="0">
                <a:latin typeface="+mj-lt"/>
              </a:rPr>
              <a:t>or polygon.</a:t>
            </a:r>
          </a:p>
        </p:txBody>
      </p:sp>
    </p:spTree>
    <p:extLst>
      <p:ext uri="{BB962C8B-B14F-4D97-AF65-F5344CB8AC3E}">
        <p14:creationId xmlns:p14="http://schemas.microsoft.com/office/powerpoint/2010/main" val="124056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6739" y="392644"/>
            <a:ext cx="3118514" cy="1754326"/>
          </a:xfrm>
          <a:prstGeom prst="rect">
            <a:avLst/>
          </a:prstGeom>
          <a:noFill/>
        </p:spPr>
        <p:txBody>
          <a:bodyPr wrap="square" rtlCol="0">
            <a:spAutoFit/>
          </a:bodyPr>
          <a:lstStyle/>
          <a:p>
            <a:pPr algn="ctr"/>
            <a:r>
              <a:rPr lang="en-US" sz="3600" b="1" dirty="0" smtClean="0">
                <a:latin typeface="+mj-lt"/>
              </a:rPr>
              <a:t>Fill In the Report Form and Submit</a:t>
            </a:r>
            <a:endParaRPr lang="en-US" sz="3600" b="1" dirty="0">
              <a:latin typeface="+mj-lt"/>
            </a:endParaRPr>
          </a:p>
        </p:txBody>
      </p:sp>
      <p:sp>
        <p:nvSpPr>
          <p:cNvPr id="5" name="Slide Number Placeholder 4"/>
          <p:cNvSpPr>
            <a:spLocks noGrp="1"/>
          </p:cNvSpPr>
          <p:nvPr>
            <p:ph type="sldNum" sz="quarter" idx="12"/>
          </p:nvPr>
        </p:nvSpPr>
        <p:spPr/>
        <p:txBody>
          <a:bodyPr/>
          <a:lstStyle/>
          <a:p>
            <a:fld id="{808BB5FF-EBF3-45D0-9993-B1F87E1A586F}" type="slidenum">
              <a:rPr lang="en-US" b="1" smtClean="0">
                <a:solidFill>
                  <a:schemeClr val="tx1"/>
                </a:solidFill>
              </a:rPr>
              <a:t>6</a:t>
            </a:fld>
            <a:endParaRPr lang="en-US" b="1" dirty="0">
              <a:solidFill>
                <a:schemeClr val="tx1"/>
              </a:solidFill>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23" y="474532"/>
            <a:ext cx="4229539" cy="8930005"/>
          </a:xfrm>
          <a:effectLst>
            <a:outerShdw blurRad="63500" sx="102000" sy="102000" algn="ctr" rotWithShape="0">
              <a:prstClr val="black">
                <a:alpha val="40000"/>
              </a:prstClr>
            </a:outerShdw>
          </a:effectLst>
        </p:spPr>
      </p:pic>
      <p:sp>
        <p:nvSpPr>
          <p:cNvPr id="11" name="TextBox 10"/>
          <p:cNvSpPr txBox="1"/>
          <p:nvPr/>
        </p:nvSpPr>
        <p:spPr>
          <a:xfrm>
            <a:off x="4453150" y="2068002"/>
            <a:ext cx="3287351" cy="4216539"/>
          </a:xfrm>
          <a:prstGeom prst="rect">
            <a:avLst/>
          </a:prstGeom>
          <a:noFill/>
        </p:spPr>
        <p:txBody>
          <a:bodyPr wrap="square" rtlCol="0">
            <a:spAutoFit/>
          </a:bodyPr>
          <a:lstStyle/>
          <a:p>
            <a:r>
              <a:rPr lang="en-US" sz="1600" b="1" dirty="0" smtClean="0">
                <a:latin typeface="+mj-lt"/>
              </a:rPr>
              <a:t>Additional Information: </a:t>
            </a:r>
          </a:p>
          <a:p>
            <a:pPr marL="285750" indent="-285750">
              <a:buFont typeface="Arial" panose="020B0604020202020204" pitchFamily="34" charset="0"/>
              <a:buChar char="•"/>
            </a:pPr>
            <a:r>
              <a:rPr lang="en-US" sz="1400" dirty="0">
                <a:latin typeface="+mj-lt"/>
              </a:rPr>
              <a:t>Add abundance, habitat, infested area, </a:t>
            </a:r>
            <a:r>
              <a:rPr lang="en-US" sz="1400" dirty="0" smtClean="0">
                <a:latin typeface="+mj-lt"/>
              </a:rPr>
              <a:t>phenology, life </a:t>
            </a:r>
            <a:r>
              <a:rPr lang="en-US" sz="1400" dirty="0">
                <a:latin typeface="+mj-lt"/>
              </a:rPr>
              <a:t>stage, density, and other species </a:t>
            </a:r>
            <a:r>
              <a:rPr lang="en-US" sz="1400" dirty="0" smtClean="0">
                <a:latin typeface="+mj-lt"/>
              </a:rPr>
              <a:t>occurrence information </a:t>
            </a:r>
            <a:r>
              <a:rPr lang="en-US" sz="1400" dirty="0">
                <a:latin typeface="+mj-lt"/>
              </a:rPr>
              <a:t>as </a:t>
            </a:r>
            <a:r>
              <a:rPr lang="en-US" sz="1400" dirty="0" smtClean="0">
                <a:latin typeface="+mj-lt"/>
              </a:rPr>
              <a:t>known</a:t>
            </a:r>
          </a:p>
          <a:p>
            <a:pPr marL="285750"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r>
              <a:rPr lang="en-US" sz="1400" dirty="0">
                <a:latin typeface="+mj-lt"/>
              </a:rPr>
              <a:t>Add up to five images to help verifiers to review your record submission for </a:t>
            </a:r>
            <a:r>
              <a:rPr lang="en-US" sz="1400" dirty="0" smtClean="0">
                <a:latin typeface="+mj-lt"/>
              </a:rPr>
              <a:t>accuracy</a:t>
            </a:r>
          </a:p>
          <a:p>
            <a:endParaRPr lang="en-US" sz="1400" dirty="0" smtClean="0">
              <a:latin typeface="+mj-lt"/>
            </a:endParaRPr>
          </a:p>
          <a:p>
            <a:pPr marL="285750" indent="-285750">
              <a:buFont typeface="Arial" panose="020B0604020202020204" pitchFamily="34" charset="0"/>
              <a:buChar char="•"/>
            </a:pPr>
            <a:r>
              <a:rPr lang="en-US" sz="1400" dirty="0">
                <a:latin typeface="+mj-lt"/>
              </a:rPr>
              <a:t>Comments provide additional </a:t>
            </a:r>
            <a:r>
              <a:rPr lang="en-US" sz="1400" dirty="0" smtClean="0">
                <a:latin typeface="+mj-lt"/>
              </a:rPr>
              <a:t>relevant information </a:t>
            </a:r>
            <a:r>
              <a:rPr lang="en-US" sz="1400" dirty="0">
                <a:latin typeface="+mj-lt"/>
              </a:rPr>
              <a:t>on the subject, habitat, etc.</a:t>
            </a:r>
          </a:p>
          <a:p>
            <a:endParaRPr lang="en-US" sz="1400" dirty="0">
              <a:latin typeface="+mj-lt"/>
            </a:endParaRPr>
          </a:p>
          <a:p>
            <a:pPr marL="285750" indent="-285750">
              <a:buFont typeface="Arial" panose="020B0604020202020204" pitchFamily="34" charset="0"/>
              <a:buChar char="•"/>
            </a:pPr>
            <a:r>
              <a:rPr lang="en-US" sz="1400" dirty="0" smtClean="0">
                <a:latin typeface="+mj-lt"/>
              </a:rPr>
              <a:t>Click </a:t>
            </a:r>
            <a:r>
              <a:rPr lang="en-US" sz="1400" b="1" dirty="0">
                <a:latin typeface="+mj-lt"/>
              </a:rPr>
              <a:t>Submit Report </a:t>
            </a:r>
            <a:r>
              <a:rPr lang="en-US" sz="1400" dirty="0">
                <a:latin typeface="+mj-lt"/>
              </a:rPr>
              <a:t>to upload your record to </a:t>
            </a:r>
            <a:r>
              <a:rPr lang="en-US" sz="1400" dirty="0" smtClean="0">
                <a:latin typeface="+mj-lt"/>
              </a:rPr>
              <a:t>the EDDMapS </a:t>
            </a:r>
            <a:r>
              <a:rPr lang="en-US" sz="1400" dirty="0">
                <a:latin typeface="+mj-lt"/>
              </a:rPr>
              <a:t>verifier network for review and, </a:t>
            </a:r>
            <a:r>
              <a:rPr lang="en-US" sz="1400" dirty="0" smtClean="0">
                <a:latin typeface="+mj-lt"/>
              </a:rPr>
              <a:t>if determined </a:t>
            </a:r>
            <a:r>
              <a:rPr lang="en-US" sz="1400" dirty="0">
                <a:latin typeface="+mj-lt"/>
              </a:rPr>
              <a:t>accurate, it will be included </a:t>
            </a:r>
            <a:r>
              <a:rPr lang="en-US" sz="1400" dirty="0" smtClean="0">
                <a:latin typeface="+mj-lt"/>
              </a:rPr>
              <a:t>on maps</a:t>
            </a:r>
            <a:r>
              <a:rPr lang="en-US" sz="1400" dirty="0">
                <a:latin typeface="+mj-lt"/>
              </a:rPr>
              <a:t>, data downloads, etc.</a:t>
            </a:r>
          </a:p>
        </p:txBody>
      </p:sp>
    </p:spTree>
    <p:extLst>
      <p:ext uri="{BB962C8B-B14F-4D97-AF65-F5344CB8AC3E}">
        <p14:creationId xmlns:p14="http://schemas.microsoft.com/office/powerpoint/2010/main" val="152906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431" y="218550"/>
            <a:ext cx="7317153" cy="7411265"/>
          </a:xfrm>
          <a:effectLst>
            <a:outerShdw blurRad="63500" sx="102000" sy="102000" algn="ctr" rotWithShape="0">
              <a:prstClr val="black">
                <a:alpha val="40000"/>
              </a:prstClr>
            </a:outerShdw>
          </a:effectLst>
        </p:spPr>
      </p:pic>
      <p:sp>
        <p:nvSpPr>
          <p:cNvPr id="6" name="TextBox 5"/>
          <p:cNvSpPr txBox="1"/>
          <p:nvPr/>
        </p:nvSpPr>
        <p:spPr>
          <a:xfrm>
            <a:off x="233430" y="7711703"/>
            <a:ext cx="7317153" cy="646331"/>
          </a:xfrm>
          <a:prstGeom prst="rect">
            <a:avLst/>
          </a:prstGeom>
          <a:noFill/>
        </p:spPr>
        <p:txBody>
          <a:bodyPr wrap="square" rtlCol="0">
            <a:spAutoFit/>
          </a:bodyPr>
          <a:lstStyle/>
          <a:p>
            <a:pPr algn="ctr"/>
            <a:r>
              <a:rPr lang="en-US" sz="3600" b="1" dirty="0" smtClean="0">
                <a:latin typeface="+mj-lt"/>
              </a:rPr>
              <a:t>Distribution Maps</a:t>
            </a:r>
            <a:endParaRPr lang="en-US" sz="3600" b="1" dirty="0">
              <a:latin typeface="+mj-lt"/>
            </a:endParaRPr>
          </a:p>
        </p:txBody>
      </p:sp>
      <p:sp>
        <p:nvSpPr>
          <p:cNvPr id="2" name="Slide Number Placeholder 1"/>
          <p:cNvSpPr>
            <a:spLocks noGrp="1"/>
          </p:cNvSpPr>
          <p:nvPr>
            <p:ph type="sldNum" sz="quarter" idx="12"/>
          </p:nvPr>
        </p:nvSpPr>
        <p:spPr/>
        <p:txBody>
          <a:bodyPr/>
          <a:lstStyle/>
          <a:p>
            <a:fld id="{808BB5FF-EBF3-45D0-9993-B1F87E1A586F}" type="slidenum">
              <a:rPr lang="en-US" b="1" smtClean="0">
                <a:solidFill>
                  <a:schemeClr val="tx1"/>
                </a:solidFill>
              </a:rPr>
              <a:t>7</a:t>
            </a:fld>
            <a:endParaRPr lang="en-US" b="1" dirty="0">
              <a:solidFill>
                <a:schemeClr val="tx1"/>
              </a:solidFill>
            </a:endParaRPr>
          </a:p>
        </p:txBody>
      </p:sp>
      <p:sp>
        <p:nvSpPr>
          <p:cNvPr id="7" name="TextBox 6"/>
          <p:cNvSpPr txBox="1"/>
          <p:nvPr/>
        </p:nvSpPr>
        <p:spPr>
          <a:xfrm>
            <a:off x="233429" y="8358034"/>
            <a:ext cx="7317153" cy="1077218"/>
          </a:xfrm>
          <a:prstGeom prst="rect">
            <a:avLst/>
          </a:prstGeom>
          <a:noFill/>
        </p:spPr>
        <p:txBody>
          <a:bodyPr wrap="square" rtlCol="0">
            <a:spAutoFit/>
          </a:bodyPr>
          <a:lstStyle/>
          <a:p>
            <a:r>
              <a:rPr lang="en-US" sz="1600" dirty="0" smtClean="0">
                <a:latin typeface="+mj-lt"/>
              </a:rPr>
              <a:t>Select an invasive species to find distribution maps that represent where it has been recorded and occurs within the United States. Distribution maps are available as: </a:t>
            </a:r>
            <a:r>
              <a:rPr lang="en-US" sz="1600" b="1" dirty="0" smtClean="0">
                <a:latin typeface="+mj-lt"/>
              </a:rPr>
              <a:t>State, County,</a:t>
            </a:r>
            <a:r>
              <a:rPr lang="en-US" sz="1600" dirty="0" smtClean="0">
                <a:latin typeface="+mj-lt"/>
              </a:rPr>
              <a:t> and </a:t>
            </a:r>
            <a:r>
              <a:rPr lang="en-US" sz="1600" b="1" dirty="0" smtClean="0">
                <a:latin typeface="+mj-lt"/>
              </a:rPr>
              <a:t>Point</a:t>
            </a:r>
            <a:r>
              <a:rPr lang="en-US" sz="1600" dirty="0" smtClean="0">
                <a:latin typeface="+mj-lt"/>
              </a:rPr>
              <a:t>.  Within the </a:t>
            </a:r>
            <a:r>
              <a:rPr lang="en-US" sz="1600" b="1" dirty="0" smtClean="0">
                <a:latin typeface="+mj-lt"/>
              </a:rPr>
              <a:t>County</a:t>
            </a:r>
            <a:r>
              <a:rPr lang="en-US" sz="1600" dirty="0" smtClean="0">
                <a:latin typeface="+mj-lt"/>
              </a:rPr>
              <a:t> selection, there are also </a:t>
            </a:r>
            <a:r>
              <a:rPr lang="en-US" sz="1600" b="1" dirty="0" smtClean="0">
                <a:latin typeface="+mj-lt"/>
              </a:rPr>
              <a:t>County Density</a:t>
            </a:r>
            <a:r>
              <a:rPr lang="en-US" sz="1600" dirty="0" smtClean="0">
                <a:latin typeface="+mj-lt"/>
              </a:rPr>
              <a:t>, </a:t>
            </a:r>
            <a:r>
              <a:rPr lang="en-US" sz="1600" b="1" dirty="0" smtClean="0">
                <a:latin typeface="+mj-lt"/>
              </a:rPr>
              <a:t>Literature vs. Observed</a:t>
            </a:r>
            <a:r>
              <a:rPr lang="en-US" sz="1600" dirty="0" smtClean="0">
                <a:latin typeface="+mj-lt"/>
              </a:rPr>
              <a:t>, and for select plants: </a:t>
            </a:r>
            <a:r>
              <a:rPr lang="en-US" sz="1600" b="1" dirty="0" smtClean="0">
                <a:latin typeface="+mj-lt"/>
              </a:rPr>
              <a:t>Future Range</a:t>
            </a:r>
            <a:r>
              <a:rPr lang="en-US" sz="1600" dirty="0" smtClean="0">
                <a:latin typeface="+mj-lt"/>
              </a:rPr>
              <a:t> and</a:t>
            </a:r>
            <a:r>
              <a:rPr lang="en-US" sz="1600" b="1" dirty="0" smtClean="0">
                <a:latin typeface="+mj-lt"/>
              </a:rPr>
              <a:t> Future Certainty</a:t>
            </a:r>
            <a:r>
              <a:rPr lang="en-US" sz="1600" dirty="0" smtClean="0">
                <a:latin typeface="+mj-lt"/>
              </a:rPr>
              <a:t>.  </a:t>
            </a:r>
            <a:endParaRPr lang="en-US" sz="1600" dirty="0">
              <a:latin typeface="+mj-lt"/>
            </a:endParaRPr>
          </a:p>
        </p:txBody>
      </p:sp>
    </p:spTree>
    <p:extLst>
      <p:ext uri="{BB962C8B-B14F-4D97-AF65-F5344CB8AC3E}">
        <p14:creationId xmlns:p14="http://schemas.microsoft.com/office/powerpoint/2010/main" val="81280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5977" y="484367"/>
            <a:ext cx="7140447" cy="5493869"/>
          </a:xfrm>
          <a:prstGeom prst="rect">
            <a:avLst/>
          </a:prstGeom>
          <a:ln>
            <a:noFill/>
          </a:ln>
          <a:effectLst>
            <a:outerShdw blurRad="63500" sx="102000" sy="102000" algn="ctr" rotWithShape="0">
              <a:prstClr val="black">
                <a:alpha val="40000"/>
              </a:prstClr>
            </a:outerShdw>
          </a:effectLst>
        </p:spPr>
      </p:pic>
      <p:sp>
        <p:nvSpPr>
          <p:cNvPr id="2" name="Title 1"/>
          <p:cNvSpPr>
            <a:spLocks noGrp="1"/>
          </p:cNvSpPr>
          <p:nvPr>
            <p:ph type="title"/>
          </p:nvPr>
        </p:nvSpPr>
        <p:spPr>
          <a:xfrm>
            <a:off x="0" y="6098278"/>
            <a:ext cx="7772399" cy="627797"/>
          </a:xfrm>
        </p:spPr>
        <p:txBody>
          <a:bodyPr>
            <a:normAutofit/>
          </a:bodyPr>
          <a:lstStyle/>
          <a:p>
            <a:pPr algn="ctr"/>
            <a:r>
              <a:rPr lang="en-US" sz="3600" b="1" dirty="0" smtClean="0"/>
              <a:t>Point Maps</a:t>
            </a:r>
            <a:endParaRPr lang="en-US" sz="3600" b="1" dirty="0"/>
          </a:p>
        </p:txBody>
      </p:sp>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8</a:t>
            </a:fld>
            <a:endParaRPr lang="en-US" b="1" dirty="0">
              <a:solidFill>
                <a:schemeClr val="tx1"/>
              </a:solidFill>
            </a:endParaRPr>
          </a:p>
        </p:txBody>
      </p:sp>
      <p:sp>
        <p:nvSpPr>
          <p:cNvPr id="5" name="TextBox 4"/>
          <p:cNvSpPr txBox="1"/>
          <p:nvPr/>
        </p:nvSpPr>
        <p:spPr>
          <a:xfrm>
            <a:off x="219306" y="6541409"/>
            <a:ext cx="7307250" cy="2215991"/>
          </a:xfrm>
          <a:prstGeom prst="rect">
            <a:avLst/>
          </a:prstGeom>
          <a:noFill/>
        </p:spPr>
        <p:txBody>
          <a:bodyPr wrap="square" rtlCol="0">
            <a:spAutoFit/>
          </a:bodyPr>
          <a:lstStyle/>
          <a:p>
            <a:r>
              <a:rPr lang="en-US" dirty="0" smtClean="0"/>
              <a:t>A distribution map that provides </a:t>
            </a:r>
            <a:r>
              <a:rPr lang="en-US" b="1" dirty="0" smtClean="0"/>
              <a:t>Point</a:t>
            </a:r>
            <a:r>
              <a:rPr lang="en-US" dirty="0" smtClean="0"/>
              <a:t> locations for each record. </a:t>
            </a:r>
          </a:p>
          <a:p>
            <a:endParaRPr lang="en-US" dirty="0"/>
          </a:p>
          <a:p>
            <a:r>
              <a:rPr lang="en-US" dirty="0" smtClean="0"/>
              <a:t>The legend color codes each record: </a:t>
            </a:r>
          </a:p>
          <a:p>
            <a:pPr lvl="1"/>
            <a:r>
              <a:rPr lang="en-US" sz="1400" b="1" dirty="0" smtClean="0">
                <a:solidFill>
                  <a:srgbClr val="C00000"/>
                </a:solidFill>
              </a:rPr>
              <a:t>Red</a:t>
            </a:r>
            <a:r>
              <a:rPr lang="en-US" sz="1400" dirty="0" smtClean="0"/>
              <a:t> </a:t>
            </a:r>
            <a:r>
              <a:rPr lang="en-US" sz="1400" dirty="0" smtClean="0">
                <a:latin typeface="Calibri" panose="020F0502020204030204" pitchFamily="34" charset="0"/>
                <a:cs typeface="Calibri" panose="020F0502020204030204" pitchFamily="34" charset="0"/>
              </a:rPr>
              <a:t>─ </a:t>
            </a:r>
            <a:r>
              <a:rPr lang="en-US" sz="1400" dirty="0"/>
              <a:t>Subject was present at time of report</a:t>
            </a:r>
            <a:r>
              <a:rPr lang="en-US" sz="1400" dirty="0" smtClean="0"/>
              <a:t>.</a:t>
            </a:r>
          </a:p>
          <a:p>
            <a:pPr lvl="1"/>
            <a:r>
              <a:rPr lang="en-US" sz="1400" b="1" dirty="0" smtClean="0">
                <a:solidFill>
                  <a:schemeClr val="accent4"/>
                </a:solidFill>
                <a:latin typeface="Calibri" panose="020F0502020204030204" pitchFamily="34" charset="0"/>
                <a:cs typeface="Calibri" panose="020F0502020204030204" pitchFamily="34" charset="0"/>
              </a:rPr>
              <a:t>Yellow</a:t>
            </a:r>
            <a:r>
              <a:rPr lang="en-US" sz="1400" dirty="0" smtClean="0">
                <a:latin typeface="Calibri" panose="020F0502020204030204" pitchFamily="34" charset="0"/>
                <a:cs typeface="Calibri" panose="020F0502020204030204" pitchFamily="34" charset="0"/>
              </a:rPr>
              <a:t> – </a:t>
            </a:r>
            <a:r>
              <a:rPr lang="en-US" sz="1400" dirty="0"/>
              <a:t>Subject was present at time of report and control efforts (e.g. mechanical, chemical, etc.) were applied</a:t>
            </a:r>
            <a:r>
              <a:rPr lang="en-US" sz="1400" dirty="0" smtClean="0"/>
              <a:t>.</a:t>
            </a:r>
          </a:p>
          <a:p>
            <a:pPr lvl="1"/>
            <a:r>
              <a:rPr lang="en-US" sz="1400" b="1" dirty="0" smtClean="0">
                <a:solidFill>
                  <a:schemeClr val="accent6"/>
                </a:solidFill>
                <a:latin typeface="Calibri" panose="020F0502020204030204" pitchFamily="34" charset="0"/>
                <a:cs typeface="Calibri" panose="020F0502020204030204" pitchFamily="34" charset="0"/>
              </a:rPr>
              <a:t>Green</a:t>
            </a:r>
            <a:r>
              <a:rPr lang="en-US" sz="1400" dirty="0" smtClean="0">
                <a:latin typeface="Calibri" panose="020F0502020204030204" pitchFamily="34" charset="0"/>
                <a:cs typeface="Calibri" panose="020F0502020204030204" pitchFamily="34" charset="0"/>
              </a:rPr>
              <a:t> – </a:t>
            </a:r>
            <a:r>
              <a:rPr lang="en-US" sz="1400" dirty="0"/>
              <a:t>Subject was present previously but is not at time of survey and has been determined to be removed from the area surveyed</a:t>
            </a:r>
            <a:r>
              <a:rPr lang="en-US" sz="1400" dirty="0" smtClean="0"/>
              <a:t>.</a:t>
            </a:r>
          </a:p>
          <a:p>
            <a:pPr lvl="1"/>
            <a:r>
              <a:rPr lang="en-US" sz="1400" b="1" dirty="0" smtClean="0">
                <a:solidFill>
                  <a:schemeClr val="accent5"/>
                </a:solidFill>
                <a:latin typeface="Calibri" panose="020F0502020204030204" pitchFamily="34" charset="0"/>
                <a:cs typeface="Calibri" panose="020F0502020204030204" pitchFamily="34" charset="0"/>
              </a:rPr>
              <a:t>Blue</a:t>
            </a:r>
            <a:r>
              <a:rPr lang="en-US" sz="1400" dirty="0" smtClean="0">
                <a:latin typeface="Calibri" panose="020F0502020204030204" pitchFamily="34" charset="0"/>
                <a:cs typeface="Calibri" panose="020F0502020204030204" pitchFamily="34" charset="0"/>
              </a:rPr>
              <a:t> – </a:t>
            </a:r>
            <a:r>
              <a:rPr lang="en-US" sz="1400" dirty="0"/>
              <a:t>Subject was not present at time of report.</a:t>
            </a:r>
          </a:p>
        </p:txBody>
      </p:sp>
      <p:sp>
        <p:nvSpPr>
          <p:cNvPr id="6" name="TextBox 5"/>
          <p:cNvSpPr txBox="1"/>
          <p:nvPr/>
        </p:nvSpPr>
        <p:spPr>
          <a:xfrm>
            <a:off x="219306" y="8757400"/>
            <a:ext cx="7307249" cy="1200329"/>
          </a:xfrm>
          <a:prstGeom prst="rect">
            <a:avLst/>
          </a:prstGeom>
          <a:noFill/>
        </p:spPr>
        <p:txBody>
          <a:bodyPr wrap="square" rtlCol="0">
            <a:spAutoFit/>
          </a:bodyPr>
          <a:lstStyle/>
          <a:p>
            <a:r>
              <a:rPr lang="en-US" dirty="0" smtClean="0"/>
              <a:t>Records can be downloaded as CSV, KML, or Shapefile</a:t>
            </a:r>
            <a:r>
              <a:rPr lang="en-US" dirty="0"/>
              <a:t>. However, it is recommended that users go to the Advanced Query Tools to filter to a more specific data set for their needs.</a:t>
            </a:r>
          </a:p>
          <a:p>
            <a:endParaRPr lang="en-US" dirty="0" smtClean="0"/>
          </a:p>
        </p:txBody>
      </p:sp>
    </p:spTree>
    <p:extLst>
      <p:ext uri="{BB962C8B-B14F-4D97-AF65-F5344CB8AC3E}">
        <p14:creationId xmlns:p14="http://schemas.microsoft.com/office/powerpoint/2010/main" val="26679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857"/>
            <a:ext cx="7772399" cy="709682"/>
          </a:xfrm>
        </p:spPr>
        <p:txBody>
          <a:bodyPr>
            <a:normAutofit/>
          </a:bodyPr>
          <a:lstStyle/>
          <a:p>
            <a:pPr algn="ctr"/>
            <a:r>
              <a:rPr lang="en-US" sz="3600" b="1" dirty="0" smtClean="0"/>
              <a:t>County Map</a:t>
            </a:r>
            <a:endParaRPr lang="en-US" sz="3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623" y="3965945"/>
            <a:ext cx="6702425" cy="5151984"/>
          </a:xfrm>
          <a:effectLst>
            <a:outerShdw blurRad="63500" sx="102000" sy="102000" algn="ctr" rotWithShape="0">
              <a:prstClr val="black">
                <a:alpha val="40000"/>
              </a:prstClr>
            </a:outerShdw>
          </a:effectLst>
        </p:spPr>
      </p:pic>
      <p:sp>
        <p:nvSpPr>
          <p:cNvPr id="3" name="Slide Number Placeholder 2"/>
          <p:cNvSpPr>
            <a:spLocks noGrp="1"/>
          </p:cNvSpPr>
          <p:nvPr>
            <p:ph type="sldNum" sz="quarter" idx="12"/>
          </p:nvPr>
        </p:nvSpPr>
        <p:spPr/>
        <p:txBody>
          <a:bodyPr/>
          <a:lstStyle/>
          <a:p>
            <a:fld id="{808BB5FF-EBF3-45D0-9993-B1F87E1A586F}" type="slidenum">
              <a:rPr lang="en-US" b="1" smtClean="0">
                <a:solidFill>
                  <a:schemeClr val="tx1"/>
                </a:solidFill>
              </a:rPr>
              <a:t>9</a:t>
            </a:fld>
            <a:endParaRPr lang="en-US" b="1" dirty="0">
              <a:solidFill>
                <a:schemeClr val="tx1"/>
              </a:solidFill>
            </a:endParaRPr>
          </a:p>
        </p:txBody>
      </p:sp>
      <p:sp>
        <p:nvSpPr>
          <p:cNvPr id="5" name="Title 1"/>
          <p:cNvSpPr txBox="1">
            <a:spLocks/>
          </p:cNvSpPr>
          <p:nvPr/>
        </p:nvSpPr>
        <p:spPr>
          <a:xfrm>
            <a:off x="245660" y="1173707"/>
            <a:ext cx="7301552" cy="709682"/>
          </a:xfrm>
          <a:prstGeom prst="rect">
            <a:avLst/>
          </a:prstGeom>
        </p:spPr>
        <p:txBody>
          <a:bodyPr vert="horz" lIns="91440" tIns="45720" rIns="91440" bIns="45720" rtlCol="0" anchor="ctr">
            <a:norm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endParaRPr lang="en-US" sz="2400" dirty="0"/>
          </a:p>
        </p:txBody>
      </p:sp>
      <p:sp>
        <p:nvSpPr>
          <p:cNvPr id="7" name="TextBox 6"/>
          <p:cNvSpPr txBox="1"/>
          <p:nvPr/>
        </p:nvSpPr>
        <p:spPr>
          <a:xfrm>
            <a:off x="245660" y="1322992"/>
            <a:ext cx="7307249" cy="2308324"/>
          </a:xfrm>
          <a:prstGeom prst="rect">
            <a:avLst/>
          </a:prstGeom>
          <a:noFill/>
          <a:ln>
            <a:noFill/>
          </a:ln>
        </p:spPr>
        <p:txBody>
          <a:bodyPr wrap="square" rtlCol="0">
            <a:spAutoFit/>
          </a:bodyPr>
          <a:lstStyle/>
          <a:p>
            <a:r>
              <a:rPr lang="en-US" dirty="0" smtClean="0"/>
              <a:t>The county distribution maps are one of the most viewed maps for noting presence across the US for a species.  This map includes all positive and treated reports of a species and, unlike point maps, has data represented where the location is only available at the county level.</a:t>
            </a:r>
          </a:p>
          <a:p>
            <a:endParaRPr lang="en-US" dirty="0"/>
          </a:p>
          <a:p>
            <a:r>
              <a:rPr lang="en-US" dirty="0" smtClean="0"/>
              <a:t>This map also includes options for csv, kml, and shapefile to download all of the data for that species.  However, it is recommended that users go to the Advanced Query Tools to filter to a more specific data set for their needs.</a:t>
            </a:r>
          </a:p>
        </p:txBody>
      </p:sp>
    </p:spTree>
    <p:extLst>
      <p:ext uri="{BB962C8B-B14F-4D97-AF65-F5344CB8AC3E}">
        <p14:creationId xmlns:p14="http://schemas.microsoft.com/office/powerpoint/2010/main" val="16923851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CF221911E6094A9806396E4589B962" ma:contentTypeVersion="15" ma:contentTypeDescription="Create a new document." ma:contentTypeScope="" ma:versionID="61292538485a7dd345e0ba5299bc3f9d">
  <xsd:schema xmlns:xsd="http://www.w3.org/2001/XMLSchema" xmlns:xs="http://www.w3.org/2001/XMLSchema" xmlns:p="http://schemas.microsoft.com/office/2006/metadata/properties" xmlns:ns1="http://schemas.microsoft.com/sharepoint/v3" xmlns:ns3="6fdc3133-a3d2-4425-bf7b-7eae0d7546ed" xmlns:ns4="677d27af-ca27-4d1f-83a6-94ee2c10a14d" targetNamespace="http://schemas.microsoft.com/office/2006/metadata/properties" ma:root="true" ma:fieldsID="a51f06da32cb546ca86a2221c25e85c6" ns1:_="" ns3:_="" ns4:_="">
    <xsd:import namespace="http://schemas.microsoft.com/sharepoint/v3"/>
    <xsd:import namespace="6fdc3133-a3d2-4425-bf7b-7eae0d7546ed"/>
    <xsd:import namespace="677d27af-ca27-4d1f-83a6-94ee2c10a14d"/>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Location"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c3133-a3d2-4425-bf7b-7eae0d7546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7d27af-ca27-4d1f-83a6-94ee2c10a14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FA3ABE9-2515-4A70-83A1-14D316ABF236}">
  <ds:schemaRefs>
    <ds:schemaRef ds:uri="http://schemas.microsoft.com/sharepoint/v3/contenttype/forms"/>
  </ds:schemaRefs>
</ds:datastoreItem>
</file>

<file path=customXml/itemProps2.xml><?xml version="1.0" encoding="utf-8"?>
<ds:datastoreItem xmlns:ds="http://schemas.openxmlformats.org/officeDocument/2006/customXml" ds:itemID="{F5943BA4-BB9A-4464-86FE-17EEDA650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dc3133-a3d2-4425-bf7b-7eae0d7546ed"/>
    <ds:schemaRef ds:uri="677d27af-ca27-4d1f-83a6-94ee2c10a1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8AFE2-99FD-4B4C-A95B-5415E45508B6}">
  <ds:schemaRefs>
    <ds:schemaRef ds:uri="http://purl.org/dc/terms/"/>
    <ds:schemaRef ds:uri="http://schemas.microsoft.com/office/infopath/2007/PartnerControls"/>
    <ds:schemaRef ds:uri="http://schemas.microsoft.com/sharepoint/v3"/>
    <ds:schemaRef ds:uri="http://purl.org/dc/elements/1.1/"/>
    <ds:schemaRef ds:uri="6fdc3133-a3d2-4425-bf7b-7eae0d7546ed"/>
    <ds:schemaRef ds:uri="http://purl.org/dc/dcmitype/"/>
    <ds:schemaRef ds:uri="http://schemas.openxmlformats.org/package/2006/metadata/core-properties"/>
    <ds:schemaRef ds:uri="http://schemas.microsoft.com/office/2006/documentManagement/types"/>
    <ds:schemaRef ds:uri="677d27af-ca27-4d1f-83a6-94ee2c10a14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2017</TotalTime>
  <Words>1996</Words>
  <Application>Microsoft Office PowerPoint</Application>
  <PresentationFormat>Custom</PresentationFormat>
  <Paragraphs>204</Paragraphs>
  <Slides>25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Table of Contents</vt:lpstr>
      <vt:lpstr>PowerPoint Presentation</vt:lpstr>
      <vt:lpstr>PowerPoint Presentation</vt:lpstr>
      <vt:lpstr>PowerPoint Presentation</vt:lpstr>
      <vt:lpstr>PowerPoint Presentation</vt:lpstr>
      <vt:lpstr>PowerPoint Presentation</vt:lpstr>
      <vt:lpstr>Point Maps</vt:lpstr>
      <vt:lpstr>County Map</vt:lpstr>
      <vt:lpstr>Future Range/Future Certainty Maps</vt:lpstr>
      <vt:lpstr>PowerPoint Presentation</vt:lpstr>
      <vt:lpstr>PowerPoint Presentation</vt:lpstr>
      <vt:lpstr>PowerPoint Presentation</vt:lpstr>
      <vt:lpstr>PowerPoint Presentation</vt:lpstr>
      <vt:lpstr>Dashboard ─ Report ─ Manage reports</vt:lpstr>
      <vt:lpstr>Bulk Uploads</vt:lpstr>
      <vt:lpstr>Downloads</vt:lpstr>
      <vt:lpstr>My Species List</vt:lpstr>
      <vt:lpstr>Projects</vt:lpstr>
      <vt:lpstr>Alerts</vt:lpstr>
      <vt:lpstr>Admin Tools ─ Review Records</vt:lpstr>
      <vt:lpstr>EDDMapS Pro Tools</vt:lpstr>
      <vt:lpstr>About</vt:lpstr>
      <vt:lpstr>User Icon </vt:lpstr>
      <vt:lpstr>Have Questions or Want More Information?</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Beyke</dc:creator>
  <cp:lastModifiedBy>Rebekah Danielle Wallace</cp:lastModifiedBy>
  <cp:revision>111</cp:revision>
  <dcterms:created xsi:type="dcterms:W3CDTF">2020-02-07T18:24:10Z</dcterms:created>
  <dcterms:modified xsi:type="dcterms:W3CDTF">2020-02-21T21:39:51Z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0x010100F8CF221911E6094A9806396E4589B962</vt:lpwstr>
  </property>
</Properties>
</file>