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sldIdLst>
    <p:sldId id="256" r:id="rId2"/>
    <p:sldId id="300" r:id="rId3"/>
    <p:sldId id="257" r:id="rId4"/>
    <p:sldId id="261" r:id="rId5"/>
    <p:sldId id="269" r:id="rId6"/>
    <p:sldId id="299" r:id="rId7"/>
    <p:sldId id="262" r:id="rId8"/>
    <p:sldId id="274" r:id="rId9"/>
    <p:sldId id="265" r:id="rId10"/>
    <p:sldId id="272" r:id="rId11"/>
    <p:sldId id="273" r:id="rId12"/>
    <p:sldId id="275" r:id="rId13"/>
    <p:sldId id="266" r:id="rId14"/>
    <p:sldId id="276" r:id="rId15"/>
    <p:sldId id="263" r:id="rId16"/>
    <p:sldId id="279" r:id="rId17"/>
    <p:sldId id="277" r:id="rId18"/>
    <p:sldId id="278" r:id="rId19"/>
    <p:sldId id="268" r:id="rId20"/>
    <p:sldId id="281" r:id="rId21"/>
    <p:sldId id="280" r:id="rId22"/>
    <p:sldId id="267" r:id="rId23"/>
    <p:sldId id="296" r:id="rId24"/>
    <p:sldId id="297" r:id="rId25"/>
    <p:sldId id="282" r:id="rId26"/>
    <p:sldId id="285" r:id="rId27"/>
    <p:sldId id="298" r:id="rId28"/>
    <p:sldId id="258" r:id="rId29"/>
    <p:sldId id="259" r:id="rId30"/>
    <p:sldId id="286" r:id="rId31"/>
    <p:sldId id="287" r:id="rId32"/>
    <p:sldId id="288" r:id="rId33"/>
    <p:sldId id="289" r:id="rId34"/>
    <p:sldId id="290" r:id="rId35"/>
    <p:sldId id="291" r:id="rId36"/>
    <p:sldId id="294" r:id="rId37"/>
    <p:sldId id="293" r:id="rId38"/>
    <p:sldId id="270" r:id="rId39"/>
    <p:sldId id="260" r:id="rId40"/>
    <p:sldId id="301" r:id="rId41"/>
    <p:sldId id="295" r:id="rId42"/>
    <p:sldId id="271" r:id="rId43"/>
    <p:sldId id="283" r:id="rId44"/>
    <p:sldId id="28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0C2F"/>
    <a:srgbClr val="6CCFF6"/>
    <a:srgbClr val="F1BF08"/>
    <a:srgbClr val="776464"/>
    <a:srgbClr val="A9B2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BDFBB-3736-41BF-9559-49CBB00973B4}" v="45" dt="2018-12-07T01:41:32.0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7" d="100"/>
          <a:sy n="107" d="100"/>
        </p:scale>
        <p:origin x="138" y="288"/>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LaForest" userId="0db29f07-c7af-4839-a075-175d422956a2" providerId="ADAL" clId="{617BDFBB-3736-41BF-9559-49CBB00973B4}"/>
    <pc:docChg chg="undo redo custSel addSld delSld modSld sldOrd">
      <pc:chgData name="Joseph LaForest" userId="0db29f07-c7af-4839-a075-175d422956a2" providerId="ADAL" clId="{617BDFBB-3736-41BF-9559-49CBB00973B4}" dt="2018-12-07T01:41:54.718" v="423" actId="122"/>
      <pc:docMkLst>
        <pc:docMk/>
      </pc:docMkLst>
      <pc:sldChg chg="addSp delSp modSp">
        <pc:chgData name="Joseph LaForest" userId="0db29f07-c7af-4839-a075-175d422956a2" providerId="ADAL" clId="{617BDFBB-3736-41BF-9559-49CBB00973B4}" dt="2018-12-07T01:41:54.718" v="423" actId="122"/>
        <pc:sldMkLst>
          <pc:docMk/>
          <pc:sldMk cId="2309589663" sldId="260"/>
        </pc:sldMkLst>
        <pc:spChg chg="add del">
          <ac:chgData name="Joseph LaForest" userId="0db29f07-c7af-4839-a075-175d422956a2" providerId="ADAL" clId="{617BDFBB-3736-41BF-9559-49CBB00973B4}" dt="2018-12-06T00:46:58.192" v="3"/>
          <ac:spMkLst>
            <pc:docMk/>
            <pc:sldMk cId="2309589663" sldId="260"/>
            <ac:spMk id="6" creationId="{00000000-0000-0000-0000-000000000000}"/>
          </ac:spMkLst>
        </pc:spChg>
        <pc:spChg chg="mod">
          <ac:chgData name="Joseph LaForest" userId="0db29f07-c7af-4839-a075-175d422956a2" providerId="ADAL" clId="{617BDFBB-3736-41BF-9559-49CBB00973B4}" dt="2018-12-07T01:41:54.718" v="423" actId="122"/>
          <ac:spMkLst>
            <pc:docMk/>
            <pc:sldMk cId="2309589663" sldId="260"/>
            <ac:spMk id="7" creationId="{00000000-0000-0000-0000-000000000000}"/>
          </ac:spMkLst>
        </pc:spChg>
        <pc:picChg chg="add del mod">
          <ac:chgData name="Joseph LaForest" userId="0db29f07-c7af-4839-a075-175d422956a2" providerId="ADAL" clId="{617BDFBB-3736-41BF-9559-49CBB00973B4}" dt="2018-12-06T00:46:29.037" v="2"/>
          <ac:picMkLst>
            <pc:docMk/>
            <pc:sldMk cId="2309589663" sldId="260"/>
            <ac:picMk id="3" creationId="{BD37FCBC-1094-497D-AB2C-FF55082DBCD7}"/>
          </ac:picMkLst>
        </pc:picChg>
        <pc:picChg chg="add mod">
          <ac:chgData name="Joseph LaForest" userId="0db29f07-c7af-4839-a075-175d422956a2" providerId="ADAL" clId="{617BDFBB-3736-41BF-9559-49CBB00973B4}" dt="2018-12-06T00:59:36.790" v="8"/>
          <ac:picMkLst>
            <pc:docMk/>
            <pc:sldMk cId="2309589663" sldId="260"/>
            <ac:picMk id="4" creationId="{E147B445-F23B-4F95-9D21-55F955059C0E}"/>
          </ac:picMkLst>
        </pc:picChg>
      </pc:sldChg>
      <pc:sldChg chg="addSp delSp modSp">
        <pc:chgData name="Joseph LaForest" userId="0db29f07-c7af-4839-a075-175d422956a2" providerId="ADAL" clId="{617BDFBB-3736-41BF-9559-49CBB00973B4}" dt="2018-12-07T00:53:09.994" v="16" actId="1076"/>
        <pc:sldMkLst>
          <pc:docMk/>
          <pc:sldMk cId="4182845839" sldId="261"/>
        </pc:sldMkLst>
        <pc:spChg chg="mod">
          <ac:chgData name="Joseph LaForest" userId="0db29f07-c7af-4839-a075-175d422956a2" providerId="ADAL" clId="{617BDFBB-3736-41BF-9559-49CBB00973B4}" dt="2018-12-06T00:37:34.188" v="0" actId="6549"/>
          <ac:spMkLst>
            <pc:docMk/>
            <pc:sldMk cId="4182845839" sldId="261"/>
            <ac:spMk id="2" creationId="{00000000-0000-0000-0000-000000000000}"/>
          </ac:spMkLst>
        </pc:spChg>
        <pc:picChg chg="add mod">
          <ac:chgData name="Joseph LaForest" userId="0db29f07-c7af-4839-a075-175d422956a2" providerId="ADAL" clId="{617BDFBB-3736-41BF-9559-49CBB00973B4}" dt="2018-12-07T00:53:09.994" v="16" actId="1076"/>
          <ac:picMkLst>
            <pc:docMk/>
            <pc:sldMk cId="4182845839" sldId="261"/>
            <ac:picMk id="4" creationId="{FFFCB772-D64C-45FF-B86B-DFFA9B69E054}"/>
          </ac:picMkLst>
        </pc:picChg>
        <pc:picChg chg="del mod">
          <ac:chgData name="Joseph LaForest" userId="0db29f07-c7af-4839-a075-175d422956a2" providerId="ADAL" clId="{617BDFBB-3736-41BF-9559-49CBB00973B4}" dt="2018-12-07T00:53:07.150" v="15" actId="478"/>
          <ac:picMkLst>
            <pc:docMk/>
            <pc:sldMk cId="4182845839" sldId="261"/>
            <ac:picMk id="30" creationId="{00000000-0000-0000-0000-000000000000}"/>
          </ac:picMkLst>
        </pc:picChg>
      </pc:sldChg>
      <pc:sldChg chg="modSp">
        <pc:chgData name="Joseph LaForest" userId="0db29f07-c7af-4839-a075-175d422956a2" providerId="ADAL" clId="{617BDFBB-3736-41BF-9559-49CBB00973B4}" dt="2018-12-07T01:00:41.684" v="104" actId="20577"/>
        <pc:sldMkLst>
          <pc:docMk/>
          <pc:sldMk cId="1352895563" sldId="262"/>
        </pc:sldMkLst>
        <pc:spChg chg="mod">
          <ac:chgData name="Joseph LaForest" userId="0db29f07-c7af-4839-a075-175d422956a2" providerId="ADAL" clId="{617BDFBB-3736-41BF-9559-49CBB00973B4}" dt="2018-12-07T01:00:41.684" v="104" actId="20577"/>
          <ac:spMkLst>
            <pc:docMk/>
            <pc:sldMk cId="1352895563" sldId="262"/>
            <ac:spMk id="6" creationId="{00000000-0000-0000-0000-000000000000}"/>
          </ac:spMkLst>
        </pc:spChg>
      </pc:sldChg>
      <pc:sldChg chg="addSp modSp">
        <pc:chgData name="Joseph LaForest" userId="0db29f07-c7af-4839-a075-175d422956a2" providerId="ADAL" clId="{617BDFBB-3736-41BF-9559-49CBB00973B4}" dt="2018-12-07T01:24:54.274" v="308" actId="1076"/>
        <pc:sldMkLst>
          <pc:docMk/>
          <pc:sldMk cId="3133854121" sldId="263"/>
        </pc:sldMkLst>
        <pc:spChg chg="mod">
          <ac:chgData name="Joseph LaForest" userId="0db29f07-c7af-4839-a075-175d422956a2" providerId="ADAL" clId="{617BDFBB-3736-41BF-9559-49CBB00973B4}" dt="2018-12-07T01:24:50.381" v="307" actId="1076"/>
          <ac:spMkLst>
            <pc:docMk/>
            <pc:sldMk cId="3133854121" sldId="263"/>
            <ac:spMk id="3" creationId="{00000000-0000-0000-0000-000000000000}"/>
          </ac:spMkLst>
        </pc:spChg>
        <pc:spChg chg="mod">
          <ac:chgData name="Joseph LaForest" userId="0db29f07-c7af-4839-a075-175d422956a2" providerId="ADAL" clId="{617BDFBB-3736-41BF-9559-49CBB00973B4}" dt="2018-12-07T01:23:54.809" v="303" actId="255"/>
          <ac:spMkLst>
            <pc:docMk/>
            <pc:sldMk cId="3133854121" sldId="263"/>
            <ac:spMk id="4" creationId="{00000000-0000-0000-0000-000000000000}"/>
          </ac:spMkLst>
        </pc:spChg>
        <pc:spChg chg="add mod">
          <ac:chgData name="Joseph LaForest" userId="0db29f07-c7af-4839-a075-175d422956a2" providerId="ADAL" clId="{617BDFBB-3736-41BF-9559-49CBB00973B4}" dt="2018-12-07T01:24:41.235" v="306" actId="1076"/>
          <ac:spMkLst>
            <pc:docMk/>
            <pc:sldMk cId="3133854121" sldId="263"/>
            <ac:spMk id="5" creationId="{EDE0ACF4-B5F0-4E1D-87A7-837D5935781A}"/>
          </ac:spMkLst>
        </pc:spChg>
        <pc:spChg chg="mod">
          <ac:chgData name="Joseph LaForest" userId="0db29f07-c7af-4839-a075-175d422956a2" providerId="ADAL" clId="{617BDFBB-3736-41BF-9559-49CBB00973B4}" dt="2018-12-07T01:24:54.274" v="308" actId="1076"/>
          <ac:spMkLst>
            <pc:docMk/>
            <pc:sldMk cId="3133854121" sldId="263"/>
            <ac:spMk id="8" creationId="{00000000-0000-0000-0000-000000000000}"/>
          </ac:spMkLst>
        </pc:spChg>
      </pc:sldChg>
      <pc:sldChg chg="modSp">
        <pc:chgData name="Joseph LaForest" userId="0db29f07-c7af-4839-a075-175d422956a2" providerId="ADAL" clId="{617BDFBB-3736-41BF-9559-49CBB00973B4}" dt="2018-12-07T01:03:24.222" v="105" actId="20577"/>
        <pc:sldMkLst>
          <pc:docMk/>
          <pc:sldMk cId="857810091" sldId="265"/>
        </pc:sldMkLst>
        <pc:spChg chg="mod">
          <ac:chgData name="Joseph LaForest" userId="0db29f07-c7af-4839-a075-175d422956a2" providerId="ADAL" clId="{617BDFBB-3736-41BF-9559-49CBB00973B4}" dt="2018-12-07T01:03:24.222" v="105" actId="20577"/>
          <ac:spMkLst>
            <pc:docMk/>
            <pc:sldMk cId="857810091" sldId="265"/>
            <ac:spMk id="6" creationId="{00000000-0000-0000-0000-000000000000}"/>
          </ac:spMkLst>
        </pc:spChg>
      </pc:sldChg>
      <pc:sldChg chg="modSp">
        <pc:chgData name="Joseph LaForest" userId="0db29f07-c7af-4839-a075-175d422956a2" providerId="ADAL" clId="{617BDFBB-3736-41BF-9559-49CBB00973B4}" dt="2018-12-07T01:26:51.999" v="333" actId="20577"/>
        <pc:sldMkLst>
          <pc:docMk/>
          <pc:sldMk cId="2894668950" sldId="267"/>
        </pc:sldMkLst>
        <pc:spChg chg="mod">
          <ac:chgData name="Joseph LaForest" userId="0db29f07-c7af-4839-a075-175d422956a2" providerId="ADAL" clId="{617BDFBB-3736-41BF-9559-49CBB00973B4}" dt="2018-12-07T01:26:51.999" v="333" actId="20577"/>
          <ac:spMkLst>
            <pc:docMk/>
            <pc:sldMk cId="2894668950" sldId="267"/>
            <ac:spMk id="6" creationId="{00000000-0000-0000-0000-000000000000}"/>
          </ac:spMkLst>
        </pc:spChg>
      </pc:sldChg>
      <pc:sldChg chg="addSp delSp modSp">
        <pc:chgData name="Joseph LaForest" userId="0db29f07-c7af-4839-a075-175d422956a2" providerId="ADAL" clId="{617BDFBB-3736-41BF-9559-49CBB00973B4}" dt="2018-12-07T01:23:23.193" v="302" actId="1076"/>
        <pc:sldMkLst>
          <pc:docMk/>
          <pc:sldMk cId="1466949186" sldId="268"/>
        </pc:sldMkLst>
        <pc:spChg chg="mod">
          <ac:chgData name="Joseph LaForest" userId="0db29f07-c7af-4839-a075-175d422956a2" providerId="ADAL" clId="{617BDFBB-3736-41BF-9559-49CBB00973B4}" dt="2018-12-07T01:19:36.842" v="259" actId="1076"/>
          <ac:spMkLst>
            <pc:docMk/>
            <pc:sldMk cId="1466949186" sldId="268"/>
            <ac:spMk id="3" creationId="{00000000-0000-0000-0000-000000000000}"/>
          </ac:spMkLst>
        </pc:spChg>
        <pc:spChg chg="mod">
          <ac:chgData name="Joseph LaForest" userId="0db29f07-c7af-4839-a075-175d422956a2" providerId="ADAL" clId="{617BDFBB-3736-41BF-9559-49CBB00973B4}" dt="2018-12-07T01:23:23.193" v="302" actId="1076"/>
          <ac:spMkLst>
            <pc:docMk/>
            <pc:sldMk cId="1466949186" sldId="268"/>
            <ac:spMk id="4" creationId="{00000000-0000-0000-0000-000000000000}"/>
          </ac:spMkLst>
        </pc:spChg>
        <pc:spChg chg="mod">
          <ac:chgData name="Joseph LaForest" userId="0db29f07-c7af-4839-a075-175d422956a2" providerId="ADAL" clId="{617BDFBB-3736-41BF-9559-49CBB00973B4}" dt="2018-12-07T01:19:42.839" v="260" actId="6549"/>
          <ac:spMkLst>
            <pc:docMk/>
            <pc:sldMk cId="1466949186" sldId="268"/>
            <ac:spMk id="6" creationId="{00000000-0000-0000-0000-000000000000}"/>
          </ac:spMkLst>
        </pc:spChg>
        <pc:spChg chg="mod">
          <ac:chgData name="Joseph LaForest" userId="0db29f07-c7af-4839-a075-175d422956a2" providerId="ADAL" clId="{617BDFBB-3736-41BF-9559-49CBB00973B4}" dt="2018-12-07T01:22:54.427" v="295" actId="255"/>
          <ac:spMkLst>
            <pc:docMk/>
            <pc:sldMk cId="1466949186" sldId="268"/>
            <ac:spMk id="7" creationId="{00000000-0000-0000-0000-000000000000}"/>
          </ac:spMkLst>
        </pc:spChg>
        <pc:spChg chg="mod">
          <ac:chgData name="Joseph LaForest" userId="0db29f07-c7af-4839-a075-175d422956a2" providerId="ADAL" clId="{617BDFBB-3736-41BF-9559-49CBB00973B4}" dt="2018-12-07T01:23:13.600" v="301" actId="122"/>
          <ac:spMkLst>
            <pc:docMk/>
            <pc:sldMk cId="1466949186" sldId="268"/>
            <ac:spMk id="8" creationId="{00000000-0000-0000-0000-000000000000}"/>
          </ac:spMkLst>
        </pc:spChg>
        <pc:spChg chg="mod">
          <ac:chgData name="Joseph LaForest" userId="0db29f07-c7af-4839-a075-175d422956a2" providerId="ADAL" clId="{617BDFBB-3736-41BF-9559-49CBB00973B4}" dt="2018-12-07T01:23:08.885" v="300" actId="1035"/>
          <ac:spMkLst>
            <pc:docMk/>
            <pc:sldMk cId="1466949186" sldId="268"/>
            <ac:spMk id="9" creationId="{00000000-0000-0000-0000-000000000000}"/>
          </ac:spMkLst>
        </pc:spChg>
        <pc:picChg chg="add del mod">
          <ac:chgData name="Joseph LaForest" userId="0db29f07-c7af-4839-a075-175d422956a2" providerId="ADAL" clId="{617BDFBB-3736-41BF-9559-49CBB00973B4}" dt="2018-12-07T01:19:29.216" v="258"/>
          <ac:picMkLst>
            <pc:docMk/>
            <pc:sldMk cId="1466949186" sldId="268"/>
            <ac:picMk id="5" creationId="{1CA050E8-1E24-4AE5-ADD5-B676A7BE0211}"/>
          </ac:picMkLst>
        </pc:picChg>
        <pc:picChg chg="add mod">
          <ac:chgData name="Joseph LaForest" userId="0db29f07-c7af-4839-a075-175d422956a2" providerId="ADAL" clId="{617BDFBB-3736-41BF-9559-49CBB00973B4}" dt="2018-12-07T01:22:17.268" v="294" actId="1076"/>
          <ac:picMkLst>
            <pc:docMk/>
            <pc:sldMk cId="1466949186" sldId="268"/>
            <ac:picMk id="14" creationId="{C431DFC0-D45A-4625-88F9-DDF675798240}"/>
          </ac:picMkLst>
        </pc:picChg>
        <pc:picChg chg="mod">
          <ac:chgData name="Joseph LaForest" userId="0db29f07-c7af-4839-a075-175d422956a2" providerId="ADAL" clId="{617BDFBB-3736-41BF-9559-49CBB00973B4}" dt="2018-12-07T01:22:02.758" v="290" actId="1035"/>
          <ac:picMkLst>
            <pc:docMk/>
            <pc:sldMk cId="1466949186" sldId="268"/>
            <ac:picMk id="9224" creationId="{00000000-0000-0000-0000-000000000000}"/>
          </ac:picMkLst>
        </pc:picChg>
      </pc:sldChg>
      <pc:sldChg chg="modAnim">
        <pc:chgData name="Joseph LaForest" userId="0db29f07-c7af-4839-a075-175d422956a2" providerId="ADAL" clId="{617BDFBB-3736-41BF-9559-49CBB00973B4}" dt="2018-12-07T00:57:21.304" v="21"/>
        <pc:sldMkLst>
          <pc:docMk/>
          <pc:sldMk cId="2464148824" sldId="269"/>
        </pc:sldMkLst>
      </pc:sldChg>
      <pc:sldChg chg="add">
        <pc:chgData name="Joseph LaForest" userId="0db29f07-c7af-4839-a075-175d422956a2" providerId="ADAL" clId="{617BDFBB-3736-41BF-9559-49CBB00973B4}" dt="2018-12-06T00:59:53.209" v="9"/>
        <pc:sldMkLst>
          <pc:docMk/>
          <pc:sldMk cId="1587167482" sldId="271"/>
        </pc:sldMkLst>
      </pc:sldChg>
      <pc:sldChg chg="addSp delSp add del">
        <pc:chgData name="Joseph LaForest" userId="0db29f07-c7af-4839-a075-175d422956a2" providerId="ADAL" clId="{617BDFBB-3736-41BF-9559-49CBB00973B4}" dt="2018-12-06T00:54:24.674" v="7" actId="2696"/>
        <pc:sldMkLst>
          <pc:docMk/>
          <pc:sldMk cId="2747228810" sldId="271"/>
        </pc:sldMkLst>
        <pc:picChg chg="add del">
          <ac:chgData name="Joseph LaForest" userId="0db29f07-c7af-4839-a075-175d422956a2" providerId="ADAL" clId="{617BDFBB-3736-41BF-9559-49CBB00973B4}" dt="2018-12-06T00:54:20.020" v="6"/>
          <ac:picMkLst>
            <pc:docMk/>
            <pc:sldMk cId="2747228810" sldId="271"/>
            <ac:picMk id="3" creationId="{406C85ED-7F26-4DD3-BE48-B4A0C72B269C}"/>
          </ac:picMkLst>
        </pc:picChg>
      </pc:sldChg>
      <pc:sldChg chg="addSp delSp modSp">
        <pc:chgData name="Joseph LaForest" userId="0db29f07-c7af-4839-a075-175d422956a2" providerId="ADAL" clId="{617BDFBB-3736-41BF-9559-49CBB00973B4}" dt="2018-12-07T01:09:08.482" v="149" actId="1076"/>
        <pc:sldMkLst>
          <pc:docMk/>
          <pc:sldMk cId="1597668526" sldId="275"/>
        </pc:sldMkLst>
        <pc:spChg chg="add mod">
          <ac:chgData name="Joseph LaForest" userId="0db29f07-c7af-4839-a075-175d422956a2" providerId="ADAL" clId="{617BDFBB-3736-41BF-9559-49CBB00973B4}" dt="2018-12-07T01:08:21.100" v="140" actId="122"/>
          <ac:spMkLst>
            <pc:docMk/>
            <pc:sldMk cId="1597668526" sldId="275"/>
            <ac:spMk id="2" creationId="{DE0F9143-B4D0-468F-B410-0C425B9BC925}"/>
          </ac:spMkLst>
        </pc:spChg>
        <pc:spChg chg="add del mod">
          <ac:chgData name="Joseph LaForest" userId="0db29f07-c7af-4839-a075-175d422956a2" providerId="ADAL" clId="{617BDFBB-3736-41BF-9559-49CBB00973B4}" dt="2018-12-07T01:07:52.146" v="121"/>
          <ac:spMkLst>
            <pc:docMk/>
            <pc:sldMk cId="1597668526" sldId="275"/>
            <ac:spMk id="3" creationId="{318F8AC2-96C6-4859-8B81-7E909066C290}"/>
          </ac:spMkLst>
        </pc:spChg>
        <pc:spChg chg="add del">
          <ac:chgData name="Joseph LaForest" userId="0db29f07-c7af-4839-a075-175d422956a2" providerId="ADAL" clId="{617BDFBB-3736-41BF-9559-49CBB00973B4}" dt="2018-12-07T01:08:50.927" v="145"/>
          <ac:spMkLst>
            <pc:docMk/>
            <pc:sldMk cId="1597668526" sldId="275"/>
            <ac:spMk id="4" creationId="{37BAA9DC-7282-4973-AD4A-04DABC41C9F7}"/>
          </ac:spMkLst>
        </pc:spChg>
        <pc:spChg chg="add mod">
          <ac:chgData name="Joseph LaForest" userId="0db29f07-c7af-4839-a075-175d422956a2" providerId="ADAL" clId="{617BDFBB-3736-41BF-9559-49CBB00973B4}" dt="2018-12-07T01:09:08.482" v="149" actId="1076"/>
          <ac:spMkLst>
            <pc:docMk/>
            <pc:sldMk cId="1597668526" sldId="275"/>
            <ac:spMk id="5" creationId="{00345B7C-F61C-4A61-B4FB-248946D72C70}"/>
          </ac:spMkLst>
        </pc:spChg>
        <pc:picChg chg="add mod">
          <ac:chgData name="Joseph LaForest" userId="0db29f07-c7af-4839-a075-175d422956a2" providerId="ADAL" clId="{617BDFBB-3736-41BF-9559-49CBB00973B4}" dt="2018-12-07T01:08:30.130" v="143" actId="1076"/>
          <ac:picMkLst>
            <pc:docMk/>
            <pc:sldMk cId="1597668526" sldId="275"/>
            <ac:picMk id="6" creationId="{CA20020F-CF71-4371-9F69-143BA82B0CA4}"/>
          </ac:picMkLst>
        </pc:picChg>
        <pc:picChg chg="add del mod">
          <ac:chgData name="Joseph LaForest" userId="0db29f07-c7af-4839-a075-175d422956a2" providerId="ADAL" clId="{617BDFBB-3736-41BF-9559-49CBB00973B4}" dt="2018-12-07T01:07:49.106" v="120"/>
          <ac:picMkLst>
            <pc:docMk/>
            <pc:sldMk cId="1597668526" sldId="275"/>
            <ac:picMk id="1026" creationId="{91764529-A0D1-40F2-B8BA-7B836F94104E}"/>
          </ac:picMkLst>
        </pc:picChg>
        <pc:picChg chg="add del">
          <ac:chgData name="Joseph LaForest" userId="0db29f07-c7af-4839-a075-175d422956a2" providerId="ADAL" clId="{617BDFBB-3736-41BF-9559-49CBB00973B4}" dt="2018-12-07T01:07:30.126" v="114" actId="478"/>
          <ac:picMkLst>
            <pc:docMk/>
            <pc:sldMk cId="1597668526" sldId="275"/>
            <ac:picMk id="2050" creationId="{00000000-0000-0000-0000-000000000000}"/>
          </ac:picMkLst>
        </pc:picChg>
      </pc:sldChg>
      <pc:sldChg chg="del">
        <pc:chgData name="Joseph LaForest" userId="0db29f07-c7af-4839-a075-175d422956a2" providerId="ADAL" clId="{617BDFBB-3736-41BF-9559-49CBB00973B4}" dt="2018-12-07T01:35:15.694" v="408" actId="2696"/>
        <pc:sldMkLst>
          <pc:docMk/>
          <pc:sldMk cId="737768447" sldId="292"/>
        </pc:sldMkLst>
      </pc:sldChg>
      <pc:sldChg chg="ord">
        <pc:chgData name="Joseph LaForest" userId="0db29f07-c7af-4839-a075-175d422956a2" providerId="ADAL" clId="{617BDFBB-3736-41BF-9559-49CBB00973B4}" dt="2018-12-07T01:35:21.020" v="409"/>
        <pc:sldMkLst>
          <pc:docMk/>
          <pc:sldMk cId="2576342130" sldId="293"/>
        </pc:sldMkLst>
      </pc:sldChg>
      <pc:sldChg chg="addSp modSp add">
        <pc:chgData name="Joseph LaForest" userId="0db29f07-c7af-4839-a075-175d422956a2" providerId="ADAL" clId="{617BDFBB-3736-41BF-9559-49CBB00973B4}" dt="2018-12-07T00:54:35.782" v="18"/>
        <pc:sldMkLst>
          <pc:docMk/>
          <pc:sldMk cId="3471491082" sldId="299"/>
        </pc:sldMkLst>
        <pc:picChg chg="add mod">
          <ac:chgData name="Joseph LaForest" userId="0db29f07-c7af-4839-a075-175d422956a2" providerId="ADAL" clId="{617BDFBB-3736-41BF-9559-49CBB00973B4}" dt="2018-12-07T00:54:35.782" v="18"/>
          <ac:picMkLst>
            <pc:docMk/>
            <pc:sldMk cId="3471491082" sldId="299"/>
            <ac:picMk id="3" creationId="{ACD062C5-BF43-4F85-B6FB-D62EAB274FCC}"/>
          </ac:picMkLst>
        </pc:picChg>
      </pc:sldChg>
      <pc:sldChg chg="addSp delSp modSp add del">
        <pc:chgData name="Joseph LaForest" userId="0db29f07-c7af-4839-a075-175d422956a2" providerId="ADAL" clId="{617BDFBB-3736-41BF-9559-49CBB00973B4}" dt="2018-12-07T01:21:34.402" v="274" actId="2696"/>
        <pc:sldMkLst>
          <pc:docMk/>
          <pc:sldMk cId="1792678311" sldId="300"/>
        </pc:sldMkLst>
        <pc:spChg chg="del">
          <ac:chgData name="Joseph LaForest" userId="0db29f07-c7af-4839-a075-175d422956a2" providerId="ADAL" clId="{617BDFBB-3736-41BF-9559-49CBB00973B4}" dt="2018-12-07T01:20:07.128" v="262"/>
          <ac:spMkLst>
            <pc:docMk/>
            <pc:sldMk cId="1792678311" sldId="300"/>
            <ac:spMk id="2" creationId="{E8E8F278-DD48-4BC6-9A9A-4962BC8D60BF}"/>
          </ac:spMkLst>
        </pc:spChg>
        <pc:spChg chg="del">
          <ac:chgData name="Joseph LaForest" userId="0db29f07-c7af-4839-a075-175d422956a2" providerId="ADAL" clId="{617BDFBB-3736-41BF-9559-49CBB00973B4}" dt="2018-12-07T01:20:07.128" v="262"/>
          <ac:spMkLst>
            <pc:docMk/>
            <pc:sldMk cId="1792678311" sldId="300"/>
            <ac:spMk id="3" creationId="{97238515-B0B7-4957-B950-AFA60F7D744A}"/>
          </ac:spMkLst>
        </pc:spChg>
        <pc:spChg chg="del">
          <ac:chgData name="Joseph LaForest" userId="0db29f07-c7af-4839-a075-175d422956a2" providerId="ADAL" clId="{617BDFBB-3736-41BF-9559-49CBB00973B4}" dt="2018-12-07T01:20:07.128" v="262"/>
          <ac:spMkLst>
            <pc:docMk/>
            <pc:sldMk cId="1792678311" sldId="300"/>
            <ac:spMk id="4" creationId="{B773ABDE-1B1E-4F93-92A1-46BA713288A9}"/>
          </ac:spMkLst>
        </pc:spChg>
        <pc:picChg chg="add del mod">
          <ac:chgData name="Joseph LaForest" userId="0db29f07-c7af-4839-a075-175d422956a2" providerId="ADAL" clId="{617BDFBB-3736-41BF-9559-49CBB00973B4}" dt="2018-12-07T01:21:32.218" v="273"/>
          <ac:picMkLst>
            <pc:docMk/>
            <pc:sldMk cId="1792678311" sldId="300"/>
            <ac:picMk id="5" creationId="{30888FB7-4658-470E-9089-09A479E899E1}"/>
          </ac:picMkLst>
        </pc:picChg>
      </pc:sldChg>
      <pc:sldChg chg="addSp delSp modSp add">
        <pc:chgData name="Joseph LaForest" userId="0db29f07-c7af-4839-a075-175d422956a2" providerId="ADAL" clId="{617BDFBB-3736-41BF-9559-49CBB00973B4}" dt="2018-12-07T01:33:05.303" v="407" actId="1076"/>
        <pc:sldMkLst>
          <pc:docMk/>
          <pc:sldMk cId="4092096163" sldId="300"/>
        </pc:sldMkLst>
        <pc:spChg chg="mod">
          <ac:chgData name="Joseph LaForest" userId="0db29f07-c7af-4839-a075-175d422956a2" providerId="ADAL" clId="{617BDFBB-3736-41BF-9559-49CBB00973B4}" dt="2018-12-07T01:31:37.647" v="396" actId="20577"/>
          <ac:spMkLst>
            <pc:docMk/>
            <pc:sldMk cId="4092096163" sldId="300"/>
            <ac:spMk id="2" creationId="{4126FE47-3A05-4D3B-9644-BB6078F3D737}"/>
          </ac:spMkLst>
        </pc:spChg>
        <pc:spChg chg="del">
          <ac:chgData name="Joseph LaForest" userId="0db29f07-c7af-4839-a075-175d422956a2" providerId="ADAL" clId="{617BDFBB-3736-41BF-9559-49CBB00973B4}" dt="2018-12-07T01:29:43.174" v="372"/>
          <ac:spMkLst>
            <pc:docMk/>
            <pc:sldMk cId="4092096163" sldId="300"/>
            <ac:spMk id="3" creationId="{C90B6880-8ADA-4A57-86BC-D103CE6BE989}"/>
          </ac:spMkLst>
        </pc:spChg>
        <pc:spChg chg="add mod">
          <ac:chgData name="Joseph LaForest" userId="0db29f07-c7af-4839-a075-175d422956a2" providerId="ADAL" clId="{617BDFBB-3736-41BF-9559-49CBB00973B4}" dt="2018-12-07T01:32:59.016" v="405" actId="1076"/>
          <ac:spMkLst>
            <pc:docMk/>
            <pc:sldMk cId="4092096163" sldId="300"/>
            <ac:spMk id="5" creationId="{C7FB0BC2-24F6-4E3A-B21E-F9DDAC1E7906}"/>
          </ac:spMkLst>
        </pc:spChg>
        <pc:picChg chg="add mod modCrop">
          <ac:chgData name="Joseph LaForest" userId="0db29f07-c7af-4839-a075-175d422956a2" providerId="ADAL" clId="{617BDFBB-3736-41BF-9559-49CBB00973B4}" dt="2018-12-07T01:33:05.303" v="407" actId="1076"/>
          <ac:picMkLst>
            <pc:docMk/>
            <pc:sldMk cId="4092096163" sldId="300"/>
            <ac:picMk id="4" creationId="{618E7292-FDA3-4B9A-A5E0-B7A100556B98}"/>
          </ac:picMkLst>
        </pc:picChg>
      </pc:sldChg>
      <pc:sldChg chg="addSp delSp add">
        <pc:chgData name="Joseph LaForest" userId="0db29f07-c7af-4839-a075-175d422956a2" providerId="ADAL" clId="{617BDFBB-3736-41BF-9559-49CBB00973B4}" dt="2018-12-07T01:40:16.634" v="412"/>
        <pc:sldMkLst>
          <pc:docMk/>
          <pc:sldMk cId="2409995176" sldId="301"/>
        </pc:sldMkLst>
        <pc:spChg chg="del">
          <ac:chgData name="Joseph LaForest" userId="0db29f07-c7af-4839-a075-175d422956a2" providerId="ADAL" clId="{617BDFBB-3736-41BF-9559-49CBB00973B4}" dt="2018-12-07T01:40:15.326" v="411"/>
          <ac:spMkLst>
            <pc:docMk/>
            <pc:sldMk cId="2409995176" sldId="301"/>
            <ac:spMk id="2" creationId="{D4453E47-4E21-45DE-B1A9-9CEA86B3B98B}"/>
          </ac:spMkLst>
        </pc:spChg>
        <pc:spChg chg="del">
          <ac:chgData name="Joseph LaForest" userId="0db29f07-c7af-4839-a075-175d422956a2" providerId="ADAL" clId="{617BDFBB-3736-41BF-9559-49CBB00973B4}" dt="2018-12-07T01:40:15.326" v="411"/>
          <ac:spMkLst>
            <pc:docMk/>
            <pc:sldMk cId="2409995176" sldId="301"/>
            <ac:spMk id="3" creationId="{CF5FF50D-EF40-4196-BAA1-A222F241EED9}"/>
          </ac:spMkLst>
        </pc:spChg>
        <pc:spChg chg="del">
          <ac:chgData name="Joseph LaForest" userId="0db29f07-c7af-4839-a075-175d422956a2" providerId="ADAL" clId="{617BDFBB-3736-41BF-9559-49CBB00973B4}" dt="2018-12-07T01:40:15.326" v="411"/>
          <ac:spMkLst>
            <pc:docMk/>
            <pc:sldMk cId="2409995176" sldId="301"/>
            <ac:spMk id="4" creationId="{9D47423C-35A8-41A0-8D70-B2D3265B2C2A}"/>
          </ac:spMkLst>
        </pc:spChg>
        <pc:picChg chg="add">
          <ac:chgData name="Joseph LaForest" userId="0db29f07-c7af-4839-a075-175d422956a2" providerId="ADAL" clId="{617BDFBB-3736-41BF-9559-49CBB00973B4}" dt="2018-12-07T01:40:16.634" v="412"/>
          <ac:picMkLst>
            <pc:docMk/>
            <pc:sldMk cId="2409995176" sldId="301"/>
            <ac:picMk id="5" creationId="{8A3DF724-36AA-467E-A22B-EEE44DCD71B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rgbClr val="BA0C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118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34646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850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21635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rgbClr val="77646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rgbClr val="BA0C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081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53134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rgbClr val="BA0C2F"/>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rgbClr val="BA0C2F"/>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12/6/2018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1897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12/6/2018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64536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12/6/2018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96748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t>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86705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115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smtClean="0"/>
              <a:pPr/>
              <a:t>12/6/2018</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rgbClr val="BA0C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3057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rgbClr val="C00000"/>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rgbClr val="C00000"/>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rgbClr val="C00000"/>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rgbClr val="C00000"/>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8.xml"/><Relationship Id="rId1" Type="http://schemas.openxmlformats.org/officeDocument/2006/relationships/video" Target="https://www.youtube.com/embed/VKg2T9lh7kI" TargetMode="Externa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8.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secure.caes.uga.edu/gacounts3/index.cfm"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hyperlink" Target="https://www.facebook.com/christopher.jordan1/videos/10214675308813734/" TargetMode="External"/><Relationship Id="rId1" Type="http://schemas.openxmlformats.org/officeDocument/2006/relationships/slideLayout" Target="../slideLayouts/slideLayout8.xml"/><Relationship Id="rId6" Type="http://schemas.openxmlformats.org/officeDocument/2006/relationships/image" Target="../media/image8.jpeg"/><Relationship Id="rId11" Type="http://schemas.openxmlformats.org/officeDocument/2006/relationships/image" Target="../media/image13.jp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330" y="4960137"/>
            <a:ext cx="8114270" cy="1463040"/>
          </a:xfrm>
        </p:spPr>
        <p:txBody>
          <a:bodyPr>
            <a:normAutofit fontScale="90000"/>
          </a:bodyPr>
          <a:lstStyle/>
          <a:p>
            <a:r>
              <a:rPr lang="en-US" dirty="0"/>
              <a:t>Invasive species and </a:t>
            </a:r>
            <a:br>
              <a:rPr lang="en-US" dirty="0"/>
            </a:br>
            <a:r>
              <a:rPr lang="en-US" dirty="0"/>
              <a:t>tools to fight them</a:t>
            </a:r>
            <a:br>
              <a:rPr lang="en-US" dirty="0"/>
            </a:br>
            <a:r>
              <a:rPr lang="en-US" dirty="0">
                <a:solidFill>
                  <a:srgbClr val="BA0C2F"/>
                </a:solidFill>
              </a:rPr>
              <a:t>Northwest District Update</a:t>
            </a:r>
          </a:p>
        </p:txBody>
      </p:sp>
      <p:sp>
        <p:nvSpPr>
          <p:cNvPr id="3" name="Subtitle 2"/>
          <p:cNvSpPr>
            <a:spLocks noGrp="1"/>
          </p:cNvSpPr>
          <p:nvPr>
            <p:ph type="subTitle" idx="1"/>
          </p:nvPr>
        </p:nvSpPr>
        <p:spPr/>
        <p:txBody>
          <a:bodyPr/>
          <a:lstStyle/>
          <a:p>
            <a:r>
              <a:rPr lang="en-US" dirty="0"/>
              <a:t>Joe LaForest</a:t>
            </a:r>
          </a:p>
          <a:p>
            <a:r>
              <a:rPr lang="en-US" dirty="0"/>
              <a:t>Bugwood Center for Invasive Species and Ecosystem Health</a:t>
            </a:r>
          </a:p>
        </p:txBody>
      </p:sp>
      <p:pic>
        <p:nvPicPr>
          <p:cNvPr id="1026" name="Picture 2" descr="map of Georgia showing the counties in the top right of the state grouped into a distri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416" y="4633844"/>
            <a:ext cx="1796792" cy="214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371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s://bugwoodcloud.org/images/3072x2048/5515601.jpg"/>
          <p:cNvPicPr>
            <a:picLocks noChangeAspect="1" noChangeArrowheads="1"/>
          </p:cNvPicPr>
          <p:nvPr/>
        </p:nvPicPr>
        <p:blipFill rotWithShape="1">
          <a:blip r:embed="rId2">
            <a:extLst>
              <a:ext uri="{28A0092B-C50C-407E-A947-70E740481C1C}">
                <a14:useLocalDpi xmlns:a14="http://schemas.microsoft.com/office/drawing/2010/main" val="0"/>
              </a:ext>
            </a:extLst>
          </a:blip>
          <a:srcRect t="5909" b="10472"/>
          <a:stretch/>
        </p:blipFill>
        <p:spPr bwMode="auto">
          <a:xfrm>
            <a:off x="3599936" y="0"/>
            <a:ext cx="4637902" cy="68785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525795" y="6663151"/>
            <a:ext cx="2973859" cy="215444"/>
          </a:xfrm>
          <a:prstGeom prst="rect">
            <a:avLst/>
          </a:prstGeom>
        </p:spPr>
        <p:txBody>
          <a:bodyPr wrap="square">
            <a:spAutoFit/>
          </a:bodyPr>
          <a:lstStyle/>
          <a:p>
            <a:r>
              <a:rPr lang="en-US" sz="800" dirty="0"/>
              <a:t>Mengmeng Gu, Texas A&amp;M </a:t>
            </a:r>
            <a:r>
              <a:rPr lang="en-US" sz="800" dirty="0" err="1"/>
              <a:t>AgriLife</a:t>
            </a:r>
            <a:r>
              <a:rPr lang="en-US" sz="800" dirty="0"/>
              <a:t> Extension Service, Bugwood.org</a:t>
            </a:r>
          </a:p>
        </p:txBody>
      </p:sp>
    </p:spTree>
    <p:extLst>
      <p:ext uri="{BB962C8B-B14F-4D97-AF65-F5344CB8AC3E}">
        <p14:creationId xmlns:p14="http://schemas.microsoft.com/office/powerpoint/2010/main" val="2211454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61" y="0"/>
            <a:ext cx="12133277" cy="6862883"/>
          </a:xfrm>
          <a:prstGeom prst="rect">
            <a:avLst/>
          </a:prstGeom>
        </p:spPr>
      </p:pic>
      <p:sp>
        <p:nvSpPr>
          <p:cNvPr id="3" name="Rectangle 2"/>
          <p:cNvSpPr/>
          <p:nvPr/>
        </p:nvSpPr>
        <p:spPr>
          <a:xfrm>
            <a:off x="4456000" y="6488668"/>
            <a:ext cx="3280000" cy="369332"/>
          </a:xfrm>
          <a:prstGeom prst="rect">
            <a:avLst/>
          </a:prstGeom>
        </p:spPr>
        <p:txBody>
          <a:bodyPr wrap="none">
            <a:spAutoFit/>
          </a:bodyPr>
          <a:lstStyle/>
          <a:p>
            <a:r>
              <a:rPr lang="en-US" dirty="0">
                <a:solidFill>
                  <a:srgbClr val="C00000"/>
                </a:solidFill>
              </a:rPr>
              <a:t>https://www.eddmaps.org/cmbs/</a:t>
            </a:r>
          </a:p>
        </p:txBody>
      </p:sp>
      <p:sp>
        <p:nvSpPr>
          <p:cNvPr id="4" name="Rectangle 3"/>
          <p:cNvSpPr/>
          <p:nvPr/>
        </p:nvSpPr>
        <p:spPr>
          <a:xfrm>
            <a:off x="4679490" y="6022120"/>
            <a:ext cx="2833020" cy="461665"/>
          </a:xfrm>
          <a:prstGeom prst="rect">
            <a:avLst/>
          </a:prstGeom>
        </p:spPr>
        <p:txBody>
          <a:bodyPr wrap="none">
            <a:spAutoFit/>
          </a:bodyPr>
          <a:lstStyle/>
          <a:p>
            <a:r>
              <a:rPr lang="en-US" sz="2400" dirty="0">
                <a:solidFill>
                  <a:srgbClr val="C00000"/>
                </a:solidFill>
              </a:rPr>
              <a:t>http://stopcmbs.com/</a:t>
            </a:r>
          </a:p>
        </p:txBody>
      </p:sp>
    </p:spTree>
    <p:extLst>
      <p:ext uri="{BB962C8B-B14F-4D97-AF65-F5344CB8AC3E}">
        <p14:creationId xmlns:p14="http://schemas.microsoft.com/office/powerpoint/2010/main" val="930934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F9143-B4D0-468F-B410-0C425B9BC925}"/>
              </a:ext>
            </a:extLst>
          </p:cNvPr>
          <p:cNvSpPr>
            <a:spLocks noGrp="1"/>
          </p:cNvSpPr>
          <p:nvPr>
            <p:ph type="title" idx="4294967295"/>
          </p:nvPr>
        </p:nvSpPr>
        <p:spPr>
          <a:xfrm>
            <a:off x="1235868" y="0"/>
            <a:ext cx="9720263" cy="1498600"/>
          </a:xfrm>
        </p:spPr>
        <p:txBody>
          <a:bodyPr/>
          <a:lstStyle/>
          <a:p>
            <a:pPr algn="ctr"/>
            <a:r>
              <a:rPr lang="en-US" dirty="0"/>
              <a:t>Tawny Crazy Ant</a:t>
            </a:r>
          </a:p>
        </p:txBody>
      </p:sp>
      <p:pic>
        <p:nvPicPr>
          <p:cNvPr id="6" name="Picture 2" descr="https://bugwoodcloud.org/images/1536x1024/5552455.jpg">
            <a:extLst>
              <a:ext uri="{FF2B5EF4-FFF2-40B4-BE49-F238E27FC236}">
                <a16:creationId xmlns:a16="http://schemas.microsoft.com/office/drawing/2014/main" id="{CA20020F-CF71-4371-9F69-143BA82B0CA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076449" y="1066800"/>
            <a:ext cx="8039100" cy="56476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0345B7C-F61C-4A61-B4FB-248946D72C70}"/>
              </a:ext>
            </a:extLst>
          </p:cNvPr>
          <p:cNvSpPr/>
          <p:nvPr/>
        </p:nvSpPr>
        <p:spPr>
          <a:xfrm>
            <a:off x="4772561" y="6499007"/>
            <a:ext cx="2646878" cy="215444"/>
          </a:xfrm>
          <a:prstGeom prst="rect">
            <a:avLst/>
          </a:prstGeom>
        </p:spPr>
        <p:txBody>
          <a:bodyPr wrap="none">
            <a:spAutoFit/>
          </a:bodyPr>
          <a:lstStyle/>
          <a:p>
            <a:r>
              <a:rPr lang="en-US" sz="800" dirty="0"/>
              <a:t>Danny McDonald, </a:t>
            </a:r>
            <a:r>
              <a:rPr lang="en-US" sz="800" dirty="0" err="1"/>
              <a:t>sam</a:t>
            </a:r>
            <a:r>
              <a:rPr lang="en-US" sz="800" dirty="0"/>
              <a:t> </a:t>
            </a:r>
            <a:r>
              <a:rPr lang="en-US" sz="800" dirty="0" err="1"/>
              <a:t>houston</a:t>
            </a:r>
            <a:r>
              <a:rPr lang="en-US" sz="800" dirty="0"/>
              <a:t> state university, Bugwood.org</a:t>
            </a:r>
          </a:p>
        </p:txBody>
      </p:sp>
    </p:spTree>
    <p:extLst>
      <p:ext uri="{BB962C8B-B14F-4D97-AF65-F5344CB8AC3E}">
        <p14:creationId xmlns:p14="http://schemas.microsoft.com/office/powerpoint/2010/main" val="1597668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Tawny Crazy Ant</a:t>
            </a:r>
          </a:p>
        </p:txBody>
      </p:sp>
      <p:sp>
        <p:nvSpPr>
          <p:cNvPr id="6" name="Text Placeholder 5"/>
          <p:cNvSpPr>
            <a:spLocks noGrp="1"/>
          </p:cNvSpPr>
          <p:nvPr>
            <p:ph type="body" sz="half" idx="2"/>
          </p:nvPr>
        </p:nvSpPr>
        <p:spPr>
          <a:xfrm>
            <a:off x="1024127" y="1533565"/>
            <a:ext cx="4858687" cy="1292013"/>
          </a:xfrm>
        </p:spPr>
        <p:txBody>
          <a:bodyPr/>
          <a:lstStyle/>
          <a:p>
            <a:r>
              <a:rPr lang="en-US" b="1" dirty="0"/>
              <a:t>Damage: </a:t>
            </a:r>
            <a:r>
              <a:rPr lang="en-US" dirty="0"/>
              <a:t>Nuisance – and can colonizes electrical boxes</a:t>
            </a:r>
            <a:endParaRPr lang="en-US" b="1" dirty="0"/>
          </a:p>
          <a:p>
            <a:r>
              <a:rPr lang="en-US" b="1" dirty="0"/>
              <a:t>Where to look: </a:t>
            </a:r>
            <a:r>
              <a:rPr lang="en-US" dirty="0"/>
              <a:t>Under</a:t>
            </a:r>
            <a:r>
              <a:rPr lang="en-US" b="1" dirty="0"/>
              <a:t> </a:t>
            </a:r>
            <a:r>
              <a:rPr lang="en-US" dirty="0"/>
              <a:t>any material left on the ground, anywhere with new installation of turf &amp; landscape </a:t>
            </a:r>
            <a:endParaRPr lang="en-US" b="1" dirty="0"/>
          </a:p>
          <a:p>
            <a:endParaRPr lang="en-US" dirty="0"/>
          </a:p>
        </p:txBody>
      </p:sp>
      <p:pic>
        <p:nvPicPr>
          <p:cNvPr id="3076" name="Picture 4" descr="https://bugwoodcloud.org/images/768x512/552844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850670" y="33407"/>
            <a:ext cx="3838832" cy="68245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007189" y="6642556"/>
            <a:ext cx="2358338" cy="215444"/>
          </a:xfrm>
          <a:prstGeom prst="rect">
            <a:avLst/>
          </a:prstGeom>
        </p:spPr>
        <p:txBody>
          <a:bodyPr wrap="none">
            <a:spAutoFit/>
          </a:bodyPr>
          <a:lstStyle/>
          <a:p>
            <a:r>
              <a:rPr lang="en-US" sz="800" dirty="0">
                <a:solidFill>
                  <a:srgbClr val="333333"/>
                </a:solidFill>
                <a:latin typeface="Helvetica Neue"/>
              </a:rPr>
              <a:t>Fudd Graham, Auburn University, Bugwood.org</a:t>
            </a:r>
            <a:endParaRPr lang="en-US" sz="800" dirty="0"/>
          </a:p>
        </p:txBody>
      </p:sp>
      <p:pic>
        <p:nvPicPr>
          <p:cNvPr id="4" name="VKg2T9lh7kI"/>
          <p:cNvPicPr>
            <a:picLocks noRot="1" noChangeAspect="1"/>
          </p:cNvPicPr>
          <p:nvPr>
            <a:videoFile r:link="rId1"/>
          </p:nvPr>
        </p:nvPicPr>
        <p:blipFill>
          <a:blip r:embed="rId4"/>
          <a:stretch>
            <a:fillRect/>
          </a:stretch>
        </p:blipFill>
        <p:spPr>
          <a:xfrm>
            <a:off x="683183" y="2982698"/>
            <a:ext cx="6697920" cy="3767580"/>
          </a:xfrm>
          <a:prstGeom prst="rect">
            <a:avLst/>
          </a:prstGeom>
        </p:spPr>
      </p:pic>
      <p:sp>
        <p:nvSpPr>
          <p:cNvPr id="5" name="Rectangle 4"/>
          <p:cNvSpPr/>
          <p:nvPr/>
        </p:nvSpPr>
        <p:spPr>
          <a:xfrm>
            <a:off x="2306478" y="2582588"/>
            <a:ext cx="3451329" cy="400110"/>
          </a:xfrm>
          <a:prstGeom prst="rect">
            <a:avLst/>
          </a:prstGeom>
        </p:spPr>
        <p:txBody>
          <a:bodyPr wrap="none">
            <a:spAutoFit/>
          </a:bodyPr>
          <a:lstStyle/>
          <a:p>
            <a:r>
              <a:rPr lang="en-US" sz="2000" dirty="0">
                <a:solidFill>
                  <a:srgbClr val="C00000"/>
                </a:solidFill>
              </a:rPr>
              <a:t>https://www.eddmaps.org/tca/</a:t>
            </a:r>
          </a:p>
        </p:txBody>
      </p:sp>
    </p:spTree>
    <p:extLst>
      <p:ext uri="{BB962C8B-B14F-4D97-AF65-F5344CB8AC3E}">
        <p14:creationId xmlns:p14="http://schemas.microsoft.com/office/powerpoint/2010/main" val="679897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9" y="0"/>
            <a:ext cx="12124641" cy="6858000"/>
          </a:xfrm>
          <a:prstGeom prst="rect">
            <a:avLst/>
          </a:prstGeom>
        </p:spPr>
      </p:pic>
    </p:spTree>
    <p:extLst>
      <p:ext uri="{BB962C8B-B14F-4D97-AF65-F5344CB8AC3E}">
        <p14:creationId xmlns:p14="http://schemas.microsoft.com/office/powerpoint/2010/main" val="3238283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Kudzu Bug</a:t>
            </a:r>
          </a:p>
        </p:txBody>
      </p:sp>
      <p:sp>
        <p:nvSpPr>
          <p:cNvPr id="6" name="Text Placeholder 5"/>
          <p:cNvSpPr>
            <a:spLocks noGrp="1"/>
          </p:cNvSpPr>
          <p:nvPr>
            <p:ph type="body" sz="half" idx="2"/>
          </p:nvPr>
        </p:nvSpPr>
        <p:spPr>
          <a:xfrm>
            <a:off x="1024128" y="1534137"/>
            <a:ext cx="4389120" cy="3762294"/>
          </a:xfrm>
        </p:spPr>
        <p:txBody>
          <a:bodyPr/>
          <a:lstStyle/>
          <a:p>
            <a:r>
              <a:rPr lang="en-US" b="1" dirty="0"/>
              <a:t>Hosts: </a:t>
            </a:r>
            <a:r>
              <a:rPr lang="en-US" dirty="0"/>
              <a:t>Soybean and other legumes including Kudzu – also a nuisance</a:t>
            </a:r>
          </a:p>
          <a:p>
            <a:r>
              <a:rPr lang="en-US" b="1" dirty="0"/>
              <a:t>Damage: </a:t>
            </a:r>
            <a:r>
              <a:rPr lang="en-US" dirty="0"/>
              <a:t>up to 47% yield losses in soybean</a:t>
            </a:r>
          </a:p>
          <a:p>
            <a:r>
              <a:rPr lang="en-US" dirty="0"/>
              <a:t>Plenty of aggravated homeowners</a:t>
            </a:r>
          </a:p>
          <a:p>
            <a:r>
              <a:rPr lang="en-US" b="1" dirty="0"/>
              <a:t>Where to look: </a:t>
            </a:r>
            <a:r>
              <a:rPr lang="en-US" dirty="0"/>
              <a:t>Where soybean is grown</a:t>
            </a:r>
          </a:p>
          <a:p>
            <a:r>
              <a:rPr lang="en-US" dirty="0"/>
              <a:t>At homes near kudzu infestations or soybean fields around harvest or heavy frost</a:t>
            </a:r>
          </a:p>
          <a:p>
            <a:endParaRPr lang="en-US" dirty="0"/>
          </a:p>
        </p:txBody>
      </p:sp>
      <p:pic>
        <p:nvPicPr>
          <p:cNvPr id="6146" name="Picture 2" descr="https://bugwoodcloud.org/mura/kudzubug/assets/Image/Megacop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277" y="163761"/>
            <a:ext cx="2933867" cy="329265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bugwoodcloud.org/mura/kudzubug/assets/Image/MegacoptaMVen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813" y="168275"/>
            <a:ext cx="3144971" cy="32226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15628" y="3379256"/>
            <a:ext cx="1010213" cy="184666"/>
          </a:xfrm>
          <a:prstGeom prst="rect">
            <a:avLst/>
          </a:prstGeom>
        </p:spPr>
        <p:txBody>
          <a:bodyPr wrap="none">
            <a:spAutoFit/>
          </a:bodyPr>
          <a:lstStyle/>
          <a:p>
            <a:r>
              <a:rPr lang="en-US" sz="600" dirty="0"/>
              <a:t>Joe Eger, Dow </a:t>
            </a:r>
            <a:r>
              <a:rPr lang="en-US" sz="600" dirty="0" err="1"/>
              <a:t>Agroscience</a:t>
            </a:r>
            <a:endParaRPr lang="en-US" sz="600" dirty="0"/>
          </a:p>
        </p:txBody>
      </p:sp>
      <p:sp>
        <p:nvSpPr>
          <p:cNvPr id="8" name="Rectangle 7"/>
          <p:cNvSpPr/>
          <p:nvPr/>
        </p:nvSpPr>
        <p:spPr>
          <a:xfrm>
            <a:off x="9948191" y="3359809"/>
            <a:ext cx="1010213" cy="184666"/>
          </a:xfrm>
          <a:prstGeom prst="rect">
            <a:avLst/>
          </a:prstGeom>
        </p:spPr>
        <p:txBody>
          <a:bodyPr wrap="none">
            <a:spAutoFit/>
          </a:bodyPr>
          <a:lstStyle/>
          <a:p>
            <a:r>
              <a:rPr lang="en-US" sz="600" dirty="0"/>
              <a:t>Joe Eger, Dow </a:t>
            </a:r>
            <a:r>
              <a:rPr lang="en-US" sz="600" dirty="0" err="1"/>
              <a:t>Agroscience</a:t>
            </a:r>
            <a:endParaRPr lang="en-US" sz="600" dirty="0"/>
          </a:p>
        </p:txBody>
      </p:sp>
      <p:pic>
        <p:nvPicPr>
          <p:cNvPr id="6152" name="Picture 8" descr="https://bugwoodcloud.org/images/768x512/54814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050" y="3556459"/>
            <a:ext cx="2359124" cy="314549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bugwoodcloud.org/images/768x512/547464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174" y="3517656"/>
            <a:ext cx="4253826" cy="31903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902108" y="6662953"/>
            <a:ext cx="2010487" cy="184666"/>
          </a:xfrm>
          <a:prstGeom prst="rect">
            <a:avLst/>
          </a:prstGeom>
        </p:spPr>
        <p:txBody>
          <a:bodyPr wrap="none">
            <a:spAutoFit/>
          </a:bodyPr>
          <a:lstStyle/>
          <a:p>
            <a:r>
              <a:rPr lang="en-US" sz="600" dirty="0" err="1">
                <a:solidFill>
                  <a:srgbClr val="333333"/>
                </a:solidFill>
                <a:latin typeface="Helvetica Neue"/>
              </a:rPr>
              <a:t>Michasia</a:t>
            </a:r>
            <a:r>
              <a:rPr lang="en-US" sz="600" dirty="0">
                <a:solidFill>
                  <a:srgbClr val="333333"/>
                </a:solidFill>
                <a:latin typeface="Helvetica Neue"/>
              </a:rPr>
              <a:t> Dowdy, University of Georgia, Bugwood.org</a:t>
            </a:r>
            <a:endParaRPr lang="en-US" sz="600" dirty="0"/>
          </a:p>
        </p:txBody>
      </p:sp>
      <p:sp>
        <p:nvSpPr>
          <p:cNvPr id="7" name="Rectangle 6"/>
          <p:cNvSpPr/>
          <p:nvPr/>
        </p:nvSpPr>
        <p:spPr>
          <a:xfrm>
            <a:off x="1895665" y="6401343"/>
            <a:ext cx="2646045" cy="369332"/>
          </a:xfrm>
          <a:prstGeom prst="rect">
            <a:avLst/>
          </a:prstGeom>
        </p:spPr>
        <p:txBody>
          <a:bodyPr wrap="none">
            <a:spAutoFit/>
          </a:bodyPr>
          <a:lstStyle/>
          <a:p>
            <a:r>
              <a:rPr lang="en-US" dirty="0">
                <a:solidFill>
                  <a:srgbClr val="C00000"/>
                </a:solidFill>
              </a:rPr>
              <a:t>https://www.kudzubug.org</a:t>
            </a:r>
          </a:p>
        </p:txBody>
      </p:sp>
      <p:sp>
        <p:nvSpPr>
          <p:cNvPr id="5" name="Rectangle 4">
            <a:extLst>
              <a:ext uri="{FF2B5EF4-FFF2-40B4-BE49-F238E27FC236}">
                <a16:creationId xmlns:a16="http://schemas.microsoft.com/office/drawing/2014/main" id="{EDE0ACF4-B5F0-4E1D-87A7-837D5935781A}"/>
              </a:ext>
            </a:extLst>
          </p:cNvPr>
          <p:cNvSpPr/>
          <p:nvPr/>
        </p:nvSpPr>
        <p:spPr>
          <a:xfrm>
            <a:off x="6038246" y="6673334"/>
            <a:ext cx="1241045" cy="184666"/>
          </a:xfrm>
          <a:prstGeom prst="rect">
            <a:avLst/>
          </a:prstGeom>
        </p:spPr>
        <p:txBody>
          <a:bodyPr wrap="none">
            <a:spAutoFit/>
          </a:bodyPr>
          <a:lstStyle/>
          <a:p>
            <a:r>
              <a:rPr lang="en-US" sz="600" dirty="0">
                <a:solidFill>
                  <a:srgbClr val="333333"/>
                </a:solidFill>
                <a:latin typeface="Helvetica Neue"/>
              </a:rPr>
              <a:t>Matthew Gibson, Bugwood.org</a:t>
            </a:r>
            <a:endParaRPr lang="en-US" sz="600" dirty="0"/>
          </a:p>
        </p:txBody>
      </p:sp>
    </p:spTree>
    <p:extLst>
      <p:ext uri="{BB962C8B-B14F-4D97-AF65-F5344CB8AC3E}">
        <p14:creationId xmlns:p14="http://schemas.microsoft.com/office/powerpoint/2010/main" val="3133854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https://bugwoodcloud.org/images/768x512/54739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5175"/>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65414" y="5617175"/>
            <a:ext cx="2619628" cy="215444"/>
          </a:xfrm>
          <a:prstGeom prst="rect">
            <a:avLst/>
          </a:prstGeom>
        </p:spPr>
        <p:txBody>
          <a:bodyPr wrap="none">
            <a:spAutoFit/>
          </a:bodyPr>
          <a:lstStyle/>
          <a:p>
            <a:pPr algn="ctr"/>
            <a:r>
              <a:rPr lang="en-US" sz="800" dirty="0" err="1">
                <a:solidFill>
                  <a:srgbClr val="333333"/>
                </a:solidFill>
                <a:latin typeface="Helvetica Neue"/>
              </a:rPr>
              <a:t>Michasia</a:t>
            </a:r>
            <a:r>
              <a:rPr lang="en-US" sz="800" dirty="0">
                <a:solidFill>
                  <a:srgbClr val="333333"/>
                </a:solidFill>
                <a:latin typeface="Helvetica Neue"/>
              </a:rPr>
              <a:t> Dowdy, University of Georgia, Bugwood.org</a:t>
            </a:r>
            <a:endParaRPr lang="en-US" sz="800" dirty="0"/>
          </a:p>
        </p:txBody>
      </p:sp>
      <p:pic>
        <p:nvPicPr>
          <p:cNvPr id="7170" name="Picture 2" descr="https://bugwoodcloud.org/images/768x512/54555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45175"/>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851018" y="5617175"/>
            <a:ext cx="2585964" cy="215444"/>
          </a:xfrm>
          <a:prstGeom prst="rect">
            <a:avLst/>
          </a:prstGeom>
        </p:spPr>
        <p:txBody>
          <a:bodyPr wrap="none">
            <a:spAutoFit/>
          </a:bodyPr>
          <a:lstStyle/>
          <a:p>
            <a:r>
              <a:rPr lang="en-US" sz="800" dirty="0">
                <a:solidFill>
                  <a:srgbClr val="333333"/>
                </a:solidFill>
                <a:latin typeface="Helvetica Neue"/>
              </a:rPr>
              <a:t> Michael </a:t>
            </a:r>
            <a:r>
              <a:rPr lang="en-US" sz="800" dirty="0" err="1">
                <a:solidFill>
                  <a:srgbClr val="333333"/>
                </a:solidFill>
                <a:latin typeface="Helvetica Neue"/>
              </a:rPr>
              <a:t>Toews</a:t>
            </a:r>
            <a:r>
              <a:rPr lang="en-US" sz="800" dirty="0">
                <a:solidFill>
                  <a:srgbClr val="333333"/>
                </a:solidFill>
                <a:latin typeface="Helvetica Neue"/>
              </a:rPr>
              <a:t>, University of Georgia, Bugwood.org</a:t>
            </a:r>
            <a:endParaRPr lang="en-US" sz="800" dirty="0"/>
          </a:p>
        </p:txBody>
      </p:sp>
    </p:spTree>
    <p:extLst>
      <p:ext uri="{BB962C8B-B14F-4D97-AF65-F5344CB8AC3E}">
        <p14:creationId xmlns:p14="http://schemas.microsoft.com/office/powerpoint/2010/main" val="2476757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9" y="0"/>
            <a:ext cx="12124641" cy="6858000"/>
          </a:xfrm>
          <a:prstGeom prst="rect">
            <a:avLst/>
          </a:prstGeom>
        </p:spPr>
      </p:pic>
      <p:sp>
        <p:nvSpPr>
          <p:cNvPr id="6" name="Rectangle 5"/>
          <p:cNvSpPr/>
          <p:nvPr/>
        </p:nvSpPr>
        <p:spPr>
          <a:xfrm>
            <a:off x="4772977" y="6415902"/>
            <a:ext cx="2646045" cy="369332"/>
          </a:xfrm>
          <a:prstGeom prst="rect">
            <a:avLst/>
          </a:prstGeom>
        </p:spPr>
        <p:txBody>
          <a:bodyPr wrap="none">
            <a:spAutoFit/>
          </a:bodyPr>
          <a:lstStyle/>
          <a:p>
            <a:r>
              <a:rPr lang="en-US" dirty="0">
                <a:solidFill>
                  <a:srgbClr val="C00000"/>
                </a:solidFill>
              </a:rPr>
              <a:t>https://www.kudzubug.org</a:t>
            </a:r>
          </a:p>
        </p:txBody>
      </p:sp>
    </p:spTree>
    <p:extLst>
      <p:ext uri="{BB962C8B-B14F-4D97-AF65-F5344CB8AC3E}">
        <p14:creationId xmlns:p14="http://schemas.microsoft.com/office/powerpoint/2010/main" val="3446325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97077"/>
            <a:ext cx="12192000" cy="6223398"/>
          </a:xfrm>
          <a:prstGeom prst="rect">
            <a:avLst/>
          </a:prstGeom>
        </p:spPr>
      </p:pic>
    </p:spTree>
    <p:extLst>
      <p:ext uri="{BB962C8B-B14F-4D97-AF65-F5344CB8AC3E}">
        <p14:creationId xmlns:p14="http://schemas.microsoft.com/office/powerpoint/2010/main" val="2683646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784" y="471509"/>
            <a:ext cx="4891215" cy="1737360"/>
          </a:xfrm>
        </p:spPr>
        <p:txBody>
          <a:bodyPr/>
          <a:lstStyle/>
          <a:p>
            <a:r>
              <a:rPr lang="en-US" dirty="0"/>
              <a:t>Thousand Cankers Disease</a:t>
            </a:r>
          </a:p>
        </p:txBody>
      </p:sp>
      <p:sp>
        <p:nvSpPr>
          <p:cNvPr id="6" name="Text Placeholder 5"/>
          <p:cNvSpPr>
            <a:spLocks noGrp="1"/>
          </p:cNvSpPr>
          <p:nvPr>
            <p:ph type="body" sz="half" idx="2"/>
          </p:nvPr>
        </p:nvSpPr>
        <p:spPr>
          <a:xfrm>
            <a:off x="823783" y="1521610"/>
            <a:ext cx="4389120" cy="3787347"/>
          </a:xfrm>
        </p:spPr>
        <p:txBody>
          <a:bodyPr>
            <a:normAutofit fontScale="92500" lnSpcReduction="20000"/>
          </a:bodyPr>
          <a:lstStyle/>
          <a:p>
            <a:r>
              <a:rPr lang="en-US" b="1" dirty="0"/>
              <a:t>Hosts: </a:t>
            </a:r>
            <a:r>
              <a:rPr lang="en-US" dirty="0"/>
              <a:t>primarily black walnut but other </a:t>
            </a:r>
            <a:r>
              <a:rPr lang="en-US" i="1" dirty="0" err="1"/>
              <a:t>Juglans</a:t>
            </a:r>
            <a:r>
              <a:rPr lang="en-US" i="1" dirty="0"/>
              <a:t> </a:t>
            </a:r>
            <a:r>
              <a:rPr lang="en-US" dirty="0"/>
              <a:t>species can be susceptible.</a:t>
            </a:r>
            <a:endParaRPr lang="en-US" i="1" dirty="0"/>
          </a:p>
          <a:p>
            <a:r>
              <a:rPr lang="en-US" b="1" dirty="0"/>
              <a:t>Damage: </a:t>
            </a:r>
            <a:r>
              <a:rPr lang="en-US" dirty="0"/>
              <a:t>Fungal spores introduced into the tree by adult beetles during gallery construction. Subsequent canker development in the inner bark disrupts the flow of nutrients </a:t>
            </a:r>
          </a:p>
          <a:p>
            <a:r>
              <a:rPr lang="en-US" dirty="0"/>
              <a:t>Can be infected with TCD for many years before showing symptoms, but once branch dieback appears the tree rapidly declines and dies within a few years. The first symptom to appear is flagging leaves followed by thinning of the canopy. Eventually the whole tree dies as thousands of cankers girdle branches and the trunk</a:t>
            </a:r>
          </a:p>
          <a:p>
            <a:endParaRPr lang="en-US" b="1" dirty="0"/>
          </a:p>
          <a:p>
            <a:r>
              <a:rPr lang="en-US" b="1" dirty="0"/>
              <a:t>Where to look: </a:t>
            </a:r>
            <a:r>
              <a:rPr lang="en-US" dirty="0"/>
              <a:t>look for symptoms and follow up by inspection of trunk and branches</a:t>
            </a:r>
            <a:endParaRPr lang="en-US" b="1" dirty="0"/>
          </a:p>
          <a:p>
            <a:endParaRPr lang="en-US" dirty="0"/>
          </a:p>
        </p:txBody>
      </p:sp>
      <p:sp>
        <p:nvSpPr>
          <p:cNvPr id="3" name="Rectangle 2"/>
          <p:cNvSpPr/>
          <p:nvPr/>
        </p:nvSpPr>
        <p:spPr>
          <a:xfrm>
            <a:off x="1229378" y="6386491"/>
            <a:ext cx="3333092" cy="369332"/>
          </a:xfrm>
          <a:prstGeom prst="rect">
            <a:avLst/>
          </a:prstGeom>
        </p:spPr>
        <p:txBody>
          <a:bodyPr wrap="none">
            <a:spAutoFit/>
          </a:bodyPr>
          <a:lstStyle/>
          <a:p>
            <a:r>
              <a:rPr lang="en-US" dirty="0">
                <a:solidFill>
                  <a:srgbClr val="C00000"/>
                </a:solidFill>
              </a:rPr>
              <a:t>http://www.thousandcankers.com/</a:t>
            </a:r>
          </a:p>
        </p:txBody>
      </p:sp>
      <p:pic>
        <p:nvPicPr>
          <p:cNvPr id="9218" name="Picture 2" descr="https://bugwoodcloud.org/images/768x512/5518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0668" y="80704"/>
            <a:ext cx="2206797" cy="33101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5400000">
            <a:off x="6694414" y="2116536"/>
            <a:ext cx="3170767" cy="184666"/>
          </a:xfrm>
          <a:prstGeom prst="rect">
            <a:avLst/>
          </a:prstGeom>
        </p:spPr>
        <p:txBody>
          <a:bodyPr wrap="square">
            <a:spAutoFit/>
          </a:bodyPr>
          <a:lstStyle/>
          <a:p>
            <a:r>
              <a:rPr lang="en-US" sz="600" dirty="0">
                <a:solidFill>
                  <a:srgbClr val="333333"/>
                </a:solidFill>
                <a:latin typeface="Helvetica Neue"/>
              </a:rPr>
              <a:t>Troy Kimoto, Canadian Food Inspection Agency, Bugwood.org</a:t>
            </a:r>
            <a:endParaRPr lang="en-US" sz="600" dirty="0"/>
          </a:p>
        </p:txBody>
      </p:sp>
      <p:pic>
        <p:nvPicPr>
          <p:cNvPr id="9220" name="Picture 4" descr="https://bugwoodcloud.org/images/768x512/54060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3134" y="157319"/>
            <a:ext cx="3672963" cy="27535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224663" y="2853178"/>
            <a:ext cx="1838965" cy="184666"/>
          </a:xfrm>
          <a:prstGeom prst="rect">
            <a:avLst/>
          </a:prstGeom>
        </p:spPr>
        <p:txBody>
          <a:bodyPr wrap="none">
            <a:spAutoFit/>
          </a:bodyPr>
          <a:lstStyle/>
          <a:p>
            <a:r>
              <a:rPr lang="en-US" sz="600" dirty="0"/>
              <a:t>Ned </a:t>
            </a:r>
            <a:r>
              <a:rPr lang="en-US" sz="600" dirty="0" err="1"/>
              <a:t>Tisserat</a:t>
            </a:r>
            <a:r>
              <a:rPr lang="en-US" sz="600" dirty="0"/>
              <a:t>, Colorado State University, Bugwood.org</a:t>
            </a:r>
          </a:p>
        </p:txBody>
      </p:sp>
      <p:pic>
        <p:nvPicPr>
          <p:cNvPr id="9222" name="Picture 6" descr="https://bugwoodcloud.org/images/768x512/54884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3133" y="3068622"/>
            <a:ext cx="3672963" cy="29699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453132" y="6020504"/>
            <a:ext cx="3723187" cy="184666"/>
          </a:xfrm>
          <a:prstGeom prst="rect">
            <a:avLst/>
          </a:prstGeom>
        </p:spPr>
        <p:txBody>
          <a:bodyPr wrap="square">
            <a:spAutoFit/>
          </a:bodyPr>
          <a:lstStyle/>
          <a:p>
            <a:pPr algn="ctr"/>
            <a:r>
              <a:rPr lang="en-US" sz="600" dirty="0">
                <a:solidFill>
                  <a:srgbClr val="333333"/>
                </a:solidFill>
                <a:latin typeface="Helvetica Neue"/>
              </a:rPr>
              <a:t>Eric R. Day, Virginia Polytechnic Institute and State University, Bugwood.org</a:t>
            </a:r>
            <a:endParaRPr lang="en-US" sz="600" dirty="0"/>
          </a:p>
        </p:txBody>
      </p:sp>
      <p:pic>
        <p:nvPicPr>
          <p:cNvPr id="9224" name="Picture 8" descr="https://bugwoodcloud.org/images/768x512/548221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2331" y="3452532"/>
            <a:ext cx="3330578" cy="13487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105565" y="4750443"/>
            <a:ext cx="3105665" cy="184666"/>
          </a:xfrm>
          <a:prstGeom prst="rect">
            <a:avLst/>
          </a:prstGeom>
        </p:spPr>
        <p:txBody>
          <a:bodyPr wrap="square">
            <a:spAutoFit/>
          </a:bodyPr>
          <a:lstStyle/>
          <a:p>
            <a:pPr algn="ctr"/>
            <a:r>
              <a:rPr lang="en-US" sz="600" dirty="0">
                <a:solidFill>
                  <a:srgbClr val="333333"/>
                </a:solidFill>
                <a:latin typeface="Helvetica Neue"/>
              </a:rPr>
              <a:t>Steven Valley, Oregon Department of Agriculture, Bugwood.org</a:t>
            </a:r>
            <a:endParaRPr lang="en-US" sz="600" dirty="0"/>
          </a:p>
        </p:txBody>
      </p:sp>
      <p:pic>
        <p:nvPicPr>
          <p:cNvPr id="14" name="Picture 13">
            <a:extLst>
              <a:ext uri="{FF2B5EF4-FFF2-40B4-BE49-F238E27FC236}">
                <a16:creationId xmlns:a16="http://schemas.microsoft.com/office/drawing/2014/main" id="{C431DFC0-D45A-4625-88F9-DDF675798240}"/>
              </a:ext>
            </a:extLst>
          </p:cNvPr>
          <p:cNvPicPr>
            <a:picLocks noChangeAspect="1"/>
          </p:cNvPicPr>
          <p:nvPr/>
        </p:nvPicPr>
        <p:blipFill>
          <a:blip r:embed="rId6"/>
          <a:stretch>
            <a:fillRect/>
          </a:stretch>
        </p:blipFill>
        <p:spPr>
          <a:xfrm>
            <a:off x="5346186" y="5016687"/>
            <a:ext cx="2782867" cy="1779467"/>
          </a:xfrm>
          <a:prstGeom prst="rect">
            <a:avLst/>
          </a:prstGeom>
        </p:spPr>
      </p:pic>
    </p:spTree>
    <p:extLst>
      <p:ext uri="{BB962C8B-B14F-4D97-AF65-F5344CB8AC3E}">
        <p14:creationId xmlns:p14="http://schemas.microsoft.com/office/powerpoint/2010/main" val="1466949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6FE47-3A05-4D3B-9644-BB6078F3D737}"/>
              </a:ext>
            </a:extLst>
          </p:cNvPr>
          <p:cNvSpPr>
            <a:spLocks noGrp="1"/>
          </p:cNvSpPr>
          <p:nvPr>
            <p:ph type="title" idx="4294967295"/>
          </p:nvPr>
        </p:nvSpPr>
        <p:spPr>
          <a:xfrm>
            <a:off x="1235868" y="128588"/>
            <a:ext cx="9720263" cy="1498600"/>
          </a:xfrm>
        </p:spPr>
        <p:txBody>
          <a:bodyPr/>
          <a:lstStyle/>
          <a:p>
            <a:pPr algn="ctr"/>
            <a:r>
              <a:rPr lang="en-US" dirty="0"/>
              <a:t>Download</a:t>
            </a:r>
            <a:br>
              <a:rPr lang="en-US" dirty="0"/>
            </a:br>
            <a:r>
              <a:rPr lang="en-US" dirty="0" err="1"/>
              <a:t>SouthEast</a:t>
            </a:r>
            <a:r>
              <a:rPr lang="en-US" dirty="0"/>
              <a:t> Early Detection Network</a:t>
            </a:r>
          </a:p>
        </p:txBody>
      </p:sp>
      <p:pic>
        <p:nvPicPr>
          <p:cNvPr id="4" name="Picture Placeholder 2">
            <a:extLst>
              <a:ext uri="{FF2B5EF4-FFF2-40B4-BE49-F238E27FC236}">
                <a16:creationId xmlns:a16="http://schemas.microsoft.com/office/drawing/2014/main" id="{618E7292-FDA3-4B9A-A5E0-B7A100556B98}"/>
              </a:ext>
            </a:extLst>
          </p:cNvPr>
          <p:cNvPicPr>
            <a:picLocks noGrp="1" noChangeAspect="1"/>
          </p:cNvPicPr>
          <p:nvPr>
            <p:ph idx="4294967295"/>
          </p:nvPr>
        </p:nvPicPr>
        <p:blipFill rotWithShape="1">
          <a:blip r:embed="rId2"/>
          <a:srcRect l="52817" t="18875" r="18884" b="4358"/>
          <a:stretch/>
        </p:blipFill>
        <p:spPr>
          <a:xfrm>
            <a:off x="3263238" y="1482392"/>
            <a:ext cx="5665523" cy="4807041"/>
          </a:xfrm>
          <a:prstGeom prst="rect">
            <a:avLst/>
          </a:prstGeom>
        </p:spPr>
      </p:pic>
      <p:sp>
        <p:nvSpPr>
          <p:cNvPr id="5" name="Rectangle 4">
            <a:extLst>
              <a:ext uri="{FF2B5EF4-FFF2-40B4-BE49-F238E27FC236}">
                <a16:creationId xmlns:a16="http://schemas.microsoft.com/office/drawing/2014/main" id="{C7FB0BC2-24F6-4E3A-B21E-F9DDAC1E7906}"/>
              </a:ext>
            </a:extLst>
          </p:cNvPr>
          <p:cNvSpPr/>
          <p:nvPr/>
        </p:nvSpPr>
        <p:spPr>
          <a:xfrm>
            <a:off x="2635469" y="6144637"/>
            <a:ext cx="6921062" cy="584775"/>
          </a:xfrm>
          <a:prstGeom prst="rect">
            <a:avLst/>
          </a:prstGeom>
        </p:spPr>
        <p:txBody>
          <a:bodyPr wrap="none">
            <a:spAutoFit/>
          </a:bodyPr>
          <a:lstStyle/>
          <a:p>
            <a:r>
              <a:rPr lang="en-US" sz="3200" dirty="0">
                <a:solidFill>
                  <a:srgbClr val="C00000"/>
                </a:solidFill>
              </a:rPr>
              <a:t>https://apps.bugwood.org/apps/seedn/</a:t>
            </a:r>
          </a:p>
        </p:txBody>
      </p:sp>
    </p:spTree>
    <p:extLst>
      <p:ext uri="{BB962C8B-B14F-4D97-AF65-F5344CB8AC3E}">
        <p14:creationId xmlns:p14="http://schemas.microsoft.com/office/powerpoint/2010/main" val="4092096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https://bugwoodcloud.org/images/768x512/5491420.jpg"/>
          <p:cNvPicPr>
            <a:picLocks noChangeAspect="1" noChangeArrowheads="1"/>
          </p:cNvPicPr>
          <p:nvPr/>
        </p:nvPicPr>
        <p:blipFill rotWithShape="1">
          <a:blip r:embed="rId2">
            <a:extLst>
              <a:ext uri="{28A0092B-C50C-407E-A947-70E740481C1C}">
                <a14:useLocalDpi xmlns:a14="http://schemas.microsoft.com/office/drawing/2010/main" val="0"/>
              </a:ext>
            </a:extLst>
          </a:blip>
          <a:srcRect l="7666" t="-178" b="3728"/>
          <a:stretch/>
        </p:blipFill>
        <p:spPr bwMode="auto">
          <a:xfrm>
            <a:off x="-1" y="-16351"/>
            <a:ext cx="4932727" cy="687015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bugwoodcloud.org/images/768x512/5488802.jpg"/>
          <p:cNvPicPr>
            <a:picLocks noChangeAspect="1" noChangeArrowheads="1"/>
          </p:cNvPicPr>
          <p:nvPr/>
        </p:nvPicPr>
        <p:blipFill rotWithShape="1">
          <a:blip r:embed="rId3">
            <a:extLst>
              <a:ext uri="{28A0092B-C50C-407E-A947-70E740481C1C}">
                <a14:useLocalDpi xmlns:a14="http://schemas.microsoft.com/office/drawing/2010/main" val="0"/>
              </a:ext>
            </a:extLst>
          </a:blip>
          <a:srcRect l="16195" r="20495" b="5972"/>
          <a:stretch/>
        </p:blipFill>
        <p:spPr bwMode="auto">
          <a:xfrm>
            <a:off x="9119286" y="0"/>
            <a:ext cx="3072714" cy="684541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bugwoodcloud.org/images/768x512/54583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6833" y="-4799"/>
            <a:ext cx="4572453" cy="68586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19286" y="6629973"/>
            <a:ext cx="2940908" cy="215444"/>
          </a:xfrm>
          <a:prstGeom prst="rect">
            <a:avLst/>
          </a:prstGeom>
        </p:spPr>
        <p:txBody>
          <a:bodyPr wrap="square">
            <a:spAutoFit/>
          </a:bodyPr>
          <a:lstStyle/>
          <a:p>
            <a:r>
              <a:rPr lang="en-US" sz="800">
                <a:latin typeface="Helvetica Neue"/>
              </a:rPr>
              <a:t>Whitney Cranshaw, Colorado State University, Bugwood.org</a:t>
            </a:r>
            <a:endParaRPr lang="en-US" sz="800" dirty="0"/>
          </a:p>
        </p:txBody>
      </p:sp>
      <p:sp>
        <p:nvSpPr>
          <p:cNvPr id="6" name="Rectangle 5"/>
          <p:cNvSpPr/>
          <p:nvPr/>
        </p:nvSpPr>
        <p:spPr>
          <a:xfrm>
            <a:off x="12551151" y="10168350"/>
            <a:ext cx="2316662" cy="338554"/>
          </a:xfrm>
          <a:prstGeom prst="rect">
            <a:avLst/>
          </a:prstGeom>
        </p:spPr>
        <p:txBody>
          <a:bodyPr wrap="square">
            <a:spAutoFit/>
          </a:bodyPr>
          <a:lstStyle/>
          <a:p>
            <a:r>
              <a:rPr lang="en-US" sz="800" dirty="0">
                <a:solidFill>
                  <a:schemeClr val="bg2">
                    <a:lumMod val="60000"/>
                    <a:lumOff val="40000"/>
                  </a:schemeClr>
                </a:solidFill>
                <a:latin typeface="Helvetica Neue"/>
              </a:rPr>
              <a:t>Karen Snover-Clift, Cornell University, Bugwood.org</a:t>
            </a:r>
            <a:endParaRPr lang="en-US" sz="800" dirty="0">
              <a:solidFill>
                <a:schemeClr val="bg2">
                  <a:lumMod val="60000"/>
                  <a:lumOff val="40000"/>
                </a:schemeClr>
              </a:solidFill>
            </a:endParaRPr>
          </a:p>
        </p:txBody>
      </p:sp>
      <p:sp>
        <p:nvSpPr>
          <p:cNvPr id="7" name="Rectangle 6"/>
          <p:cNvSpPr/>
          <p:nvPr/>
        </p:nvSpPr>
        <p:spPr>
          <a:xfrm>
            <a:off x="0" y="6642556"/>
            <a:ext cx="4749218" cy="215444"/>
          </a:xfrm>
          <a:prstGeom prst="rect">
            <a:avLst/>
          </a:prstGeom>
        </p:spPr>
        <p:txBody>
          <a:bodyPr wrap="square">
            <a:spAutoFit/>
          </a:bodyPr>
          <a:lstStyle/>
          <a:p>
            <a:r>
              <a:rPr lang="en-US" sz="800" dirty="0">
                <a:solidFill>
                  <a:schemeClr val="bg2">
                    <a:lumMod val="60000"/>
                    <a:lumOff val="40000"/>
                  </a:schemeClr>
                </a:solidFill>
                <a:latin typeface="Helvetica Neue"/>
              </a:rPr>
              <a:t>Mary Ann Hansen, Virginia Polytechnic Institute and State University, Bugwood.org</a:t>
            </a:r>
            <a:endParaRPr lang="en-US" sz="800" dirty="0">
              <a:solidFill>
                <a:schemeClr val="bg2">
                  <a:lumMod val="60000"/>
                  <a:lumOff val="40000"/>
                </a:schemeClr>
              </a:solidFill>
            </a:endParaRPr>
          </a:p>
        </p:txBody>
      </p:sp>
      <p:sp>
        <p:nvSpPr>
          <p:cNvPr id="8" name="Rectangle 7"/>
          <p:cNvSpPr/>
          <p:nvPr/>
        </p:nvSpPr>
        <p:spPr>
          <a:xfrm>
            <a:off x="5351927" y="6649990"/>
            <a:ext cx="2555508" cy="215444"/>
          </a:xfrm>
          <a:prstGeom prst="rect">
            <a:avLst/>
          </a:prstGeom>
        </p:spPr>
        <p:txBody>
          <a:bodyPr wrap="none">
            <a:spAutoFit/>
          </a:bodyPr>
          <a:lstStyle/>
          <a:p>
            <a:r>
              <a:rPr lang="en-US" sz="800" dirty="0">
                <a:solidFill>
                  <a:schemeClr val="bg2">
                    <a:lumMod val="40000"/>
                    <a:lumOff val="60000"/>
                  </a:schemeClr>
                </a:solidFill>
                <a:latin typeface="Helvetica Neue"/>
              </a:rPr>
              <a:t>Karen Snover-Clift, Cornell University, Bugwood.org</a:t>
            </a:r>
            <a:endParaRPr lang="en-US" sz="800" dirty="0">
              <a:solidFill>
                <a:schemeClr val="bg2">
                  <a:lumMod val="40000"/>
                  <a:lumOff val="60000"/>
                </a:schemeClr>
              </a:solidFill>
            </a:endParaRPr>
          </a:p>
        </p:txBody>
      </p:sp>
    </p:spTree>
    <p:extLst>
      <p:ext uri="{BB962C8B-B14F-4D97-AF65-F5344CB8AC3E}">
        <p14:creationId xmlns:p14="http://schemas.microsoft.com/office/powerpoint/2010/main" val="267018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thousandcankers.com/media/images/TCD_Confirmed_State_Map_1_2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142" y="70022"/>
            <a:ext cx="9779715" cy="6787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232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454" y="420130"/>
            <a:ext cx="5634681" cy="1788739"/>
          </a:xfrm>
        </p:spPr>
        <p:txBody>
          <a:bodyPr/>
          <a:lstStyle/>
          <a:p>
            <a:r>
              <a:rPr lang="en-US" dirty="0"/>
              <a:t>Brown </a:t>
            </a:r>
            <a:r>
              <a:rPr lang="en-US" dirty="0" err="1"/>
              <a:t>Marmorated</a:t>
            </a:r>
            <a:r>
              <a:rPr lang="en-US" dirty="0"/>
              <a:t> </a:t>
            </a:r>
            <a:br>
              <a:rPr lang="en-US" dirty="0"/>
            </a:br>
            <a:r>
              <a:rPr lang="en-US" dirty="0"/>
              <a:t>Stink Bug</a:t>
            </a:r>
          </a:p>
        </p:txBody>
      </p:sp>
      <p:sp>
        <p:nvSpPr>
          <p:cNvPr id="6" name="Text Placeholder 5"/>
          <p:cNvSpPr>
            <a:spLocks noGrp="1"/>
          </p:cNvSpPr>
          <p:nvPr>
            <p:ph type="body" sz="half" idx="2"/>
          </p:nvPr>
        </p:nvSpPr>
        <p:spPr>
          <a:xfrm>
            <a:off x="864973" y="1762897"/>
            <a:ext cx="4389120" cy="4168346"/>
          </a:xfrm>
        </p:spPr>
        <p:txBody>
          <a:bodyPr>
            <a:normAutofit/>
          </a:bodyPr>
          <a:lstStyle/>
          <a:p>
            <a:r>
              <a:rPr lang="en-US" b="1" dirty="0"/>
              <a:t>Hosts:  </a:t>
            </a:r>
            <a:r>
              <a:rPr lang="en-US" dirty="0"/>
              <a:t>orchard crops, including apple and peach, row crops such as corn, soybeans, cotton, and vegetable crops including sweet corn, pepper, eggplant, and tomato – plus home invasion</a:t>
            </a:r>
          </a:p>
          <a:p>
            <a:r>
              <a:rPr lang="en-US" b="1" dirty="0"/>
              <a:t>Damage: </a:t>
            </a:r>
            <a:r>
              <a:rPr lang="en-US" dirty="0"/>
              <a:t>Feeding injury, Fruit deformation / scars, entry for pathogens</a:t>
            </a:r>
          </a:p>
          <a:p>
            <a:r>
              <a:rPr lang="en-US" dirty="0"/>
              <a:t>Plenty of aggravated homeowners</a:t>
            </a:r>
          </a:p>
          <a:p>
            <a:r>
              <a:rPr lang="en-US" b="1" dirty="0"/>
              <a:t>Where to look: </a:t>
            </a:r>
            <a:r>
              <a:rPr lang="en-US" dirty="0"/>
              <a:t>Wherever the crops are grown – see </a:t>
            </a:r>
            <a:r>
              <a:rPr lang="en-US" dirty="0">
                <a:solidFill>
                  <a:srgbClr val="C00000"/>
                </a:solidFill>
              </a:rPr>
              <a:t>https://www.stopbmsb.org/managing-bmsb/management-by-crop/ </a:t>
            </a:r>
            <a:r>
              <a:rPr lang="en-US" dirty="0"/>
              <a:t>for crop specific guidelines.  </a:t>
            </a:r>
          </a:p>
          <a:p>
            <a:endParaRPr lang="en-US" dirty="0"/>
          </a:p>
          <a:p>
            <a:endParaRPr lang="en-US" dirty="0"/>
          </a:p>
        </p:txBody>
      </p:sp>
      <p:sp>
        <p:nvSpPr>
          <p:cNvPr id="3" name="Rectangle 2"/>
          <p:cNvSpPr/>
          <p:nvPr/>
        </p:nvSpPr>
        <p:spPr>
          <a:xfrm>
            <a:off x="1688419" y="6050185"/>
            <a:ext cx="2742226" cy="369332"/>
          </a:xfrm>
          <a:prstGeom prst="rect">
            <a:avLst/>
          </a:prstGeom>
        </p:spPr>
        <p:txBody>
          <a:bodyPr wrap="none">
            <a:spAutoFit/>
          </a:bodyPr>
          <a:lstStyle/>
          <a:p>
            <a:r>
              <a:rPr lang="en-US" dirty="0">
                <a:solidFill>
                  <a:srgbClr val="C00000"/>
                </a:solidFill>
              </a:rPr>
              <a:t>https://www.stopbmsb.org/</a:t>
            </a:r>
          </a:p>
        </p:txBody>
      </p:sp>
      <p:sp>
        <p:nvSpPr>
          <p:cNvPr id="4" name="Rectangle 3"/>
          <p:cNvSpPr/>
          <p:nvPr/>
        </p:nvSpPr>
        <p:spPr>
          <a:xfrm>
            <a:off x="1393884" y="6419517"/>
            <a:ext cx="3331297" cy="369332"/>
          </a:xfrm>
          <a:prstGeom prst="rect">
            <a:avLst/>
          </a:prstGeom>
        </p:spPr>
        <p:txBody>
          <a:bodyPr wrap="none">
            <a:spAutoFit/>
          </a:bodyPr>
          <a:lstStyle/>
          <a:p>
            <a:r>
              <a:rPr lang="en-US" dirty="0">
                <a:solidFill>
                  <a:srgbClr val="C00000"/>
                </a:solidFill>
              </a:rPr>
              <a:t>https://www.eddmaps.org/bmsb/</a:t>
            </a:r>
          </a:p>
        </p:txBody>
      </p:sp>
      <p:pic>
        <p:nvPicPr>
          <p:cNvPr id="11266" name="Picture 2" descr="https://bugwoodcloud.org/images/3072x2048/53693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4969" y="115588"/>
            <a:ext cx="3408008" cy="22816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945586" y="2208869"/>
            <a:ext cx="1184940" cy="215444"/>
          </a:xfrm>
          <a:prstGeom prst="rect">
            <a:avLst/>
          </a:prstGeom>
        </p:spPr>
        <p:txBody>
          <a:bodyPr wrap="none">
            <a:spAutoFit/>
          </a:bodyPr>
          <a:lstStyle/>
          <a:p>
            <a:r>
              <a:rPr lang="en-US" sz="800" dirty="0"/>
              <a:t>Susan Ellis, Bugwood.org</a:t>
            </a:r>
          </a:p>
        </p:txBody>
      </p:sp>
      <p:pic>
        <p:nvPicPr>
          <p:cNvPr id="11268" name="Picture 4" descr="https://bugwoodcloud.org/images/768x512/14600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9565" y="115588"/>
            <a:ext cx="3422435" cy="228162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9398594" y="2208869"/>
            <a:ext cx="2164375" cy="215444"/>
          </a:xfrm>
          <a:prstGeom prst="rect">
            <a:avLst/>
          </a:prstGeom>
        </p:spPr>
        <p:txBody>
          <a:bodyPr wrap="none">
            <a:spAutoFit/>
          </a:bodyPr>
          <a:lstStyle/>
          <a:p>
            <a:r>
              <a:rPr lang="en-US" sz="800" dirty="0"/>
              <a:t>David R. Lance, USDA APHIS PPQ, Bugwood.org</a:t>
            </a:r>
          </a:p>
        </p:txBody>
      </p:sp>
      <p:pic>
        <p:nvPicPr>
          <p:cNvPr id="11270" name="Picture 6" descr="https://bugwoodcloud.org/images/768x512/11130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9565" y="2467164"/>
            <a:ext cx="3422435" cy="256682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787516" y="4819539"/>
            <a:ext cx="2117887" cy="215444"/>
          </a:xfrm>
          <a:prstGeom prst="rect">
            <a:avLst/>
          </a:prstGeom>
        </p:spPr>
        <p:txBody>
          <a:bodyPr wrap="none">
            <a:spAutoFit/>
          </a:bodyPr>
          <a:lstStyle/>
          <a:p>
            <a:r>
              <a:rPr lang="en-US" sz="800" dirty="0">
                <a:solidFill>
                  <a:srgbClr val="333333"/>
                </a:solidFill>
                <a:latin typeface="Helvetica Neue"/>
              </a:rPr>
              <a:t>Gary </a:t>
            </a:r>
            <a:r>
              <a:rPr lang="en-US" sz="800" dirty="0" err="1">
                <a:solidFill>
                  <a:srgbClr val="333333"/>
                </a:solidFill>
                <a:latin typeface="Helvetica Neue"/>
              </a:rPr>
              <a:t>Bernon</a:t>
            </a:r>
            <a:r>
              <a:rPr lang="en-US" sz="800" dirty="0">
                <a:solidFill>
                  <a:srgbClr val="333333"/>
                </a:solidFill>
                <a:latin typeface="Helvetica Neue"/>
              </a:rPr>
              <a:t>, USDA APHIS, Bugwood.org</a:t>
            </a:r>
            <a:endParaRPr lang="en-US" sz="800" dirty="0"/>
          </a:p>
        </p:txBody>
      </p:sp>
      <p:pic>
        <p:nvPicPr>
          <p:cNvPr id="11274" name="Picture 10" descr="https://bugwoodcloud.org/images/768x512/544347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4102" y="2452448"/>
            <a:ext cx="3443380" cy="258253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945586" y="4847674"/>
            <a:ext cx="1184940" cy="215444"/>
          </a:xfrm>
          <a:prstGeom prst="rect">
            <a:avLst/>
          </a:prstGeom>
        </p:spPr>
        <p:txBody>
          <a:bodyPr wrap="none">
            <a:spAutoFit/>
          </a:bodyPr>
          <a:lstStyle/>
          <a:p>
            <a:r>
              <a:rPr lang="en-US" sz="800" dirty="0"/>
              <a:t>Susan Ellis, Bugwood.org</a:t>
            </a:r>
          </a:p>
        </p:txBody>
      </p:sp>
      <p:pic>
        <p:nvPicPr>
          <p:cNvPr id="11276" name="Picture 12" descr="Apple with discolored depress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4102" y="5033779"/>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217442" y="6704017"/>
            <a:ext cx="1444626" cy="184666"/>
          </a:xfrm>
          <a:prstGeom prst="rect">
            <a:avLst/>
          </a:prstGeom>
        </p:spPr>
        <p:txBody>
          <a:bodyPr wrap="none">
            <a:spAutoFit/>
          </a:bodyPr>
          <a:lstStyle/>
          <a:p>
            <a:r>
              <a:rPr lang="en-US" sz="600" dirty="0">
                <a:latin typeface="Verdana" panose="020B0604030504040204" pitchFamily="34" charset="0"/>
              </a:rPr>
              <a:t>Tracy </a:t>
            </a:r>
            <a:r>
              <a:rPr lang="en-US" sz="600" dirty="0" err="1">
                <a:latin typeface="Verdana" panose="020B0604030504040204" pitchFamily="34" charset="0"/>
              </a:rPr>
              <a:t>Leskey</a:t>
            </a:r>
            <a:r>
              <a:rPr lang="en-US" sz="600" dirty="0">
                <a:latin typeface="Verdana" panose="020B0604030504040204" pitchFamily="34" charset="0"/>
              </a:rPr>
              <a:t> and </a:t>
            </a:r>
            <a:r>
              <a:rPr lang="en-US" sz="600" dirty="0" err="1">
                <a:latin typeface="Verdana" panose="020B0604030504040204" pitchFamily="34" charset="0"/>
              </a:rPr>
              <a:t>Torri</a:t>
            </a:r>
            <a:r>
              <a:rPr lang="en-US" sz="600" dirty="0">
                <a:latin typeface="Verdana" panose="020B0604030504040204" pitchFamily="34" charset="0"/>
              </a:rPr>
              <a:t> Hancock.</a:t>
            </a:r>
            <a:endParaRPr lang="en-US" sz="600" dirty="0"/>
          </a:p>
        </p:txBody>
      </p:sp>
      <p:pic>
        <p:nvPicPr>
          <p:cNvPr id="11278" name="Picture 14" descr="Apple with internal necrosi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8602" y="503377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Apple with stylet sheath (mid-seas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3102" y="503377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https://www.stopbmsb.org/stopBMSB/cache/file/F7DB5A6A-0D84-2291-351355388AAEE36B.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37602" y="5042017"/>
            <a:ext cx="1714500" cy="169009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0360943" y="6681127"/>
            <a:ext cx="1478290" cy="184666"/>
          </a:xfrm>
          <a:prstGeom prst="rect">
            <a:avLst/>
          </a:prstGeom>
        </p:spPr>
        <p:txBody>
          <a:bodyPr wrap="none">
            <a:spAutoFit/>
          </a:bodyPr>
          <a:lstStyle/>
          <a:p>
            <a:r>
              <a:rPr lang="en-US" sz="600" dirty="0">
                <a:latin typeface="Verdana" panose="020B0604030504040204" pitchFamily="34" charset="0"/>
              </a:rPr>
              <a:t>C. Rodriguez-</a:t>
            </a:r>
            <a:r>
              <a:rPr lang="en-US" sz="600" dirty="0" err="1">
                <a:latin typeface="Verdana" panose="020B0604030504040204" pitchFamily="34" charset="0"/>
              </a:rPr>
              <a:t>Saona</a:t>
            </a:r>
            <a:r>
              <a:rPr lang="en-US" sz="600" dirty="0">
                <a:latin typeface="Verdana" panose="020B0604030504040204" pitchFamily="34" charset="0"/>
              </a:rPr>
              <a:t> &amp; D. Pfeiffer.</a:t>
            </a:r>
            <a:endParaRPr lang="en-US" sz="600" dirty="0"/>
          </a:p>
        </p:txBody>
      </p:sp>
      <p:sp>
        <p:nvSpPr>
          <p:cNvPr id="26" name="Rectangle 25"/>
          <p:cNvSpPr/>
          <p:nvPr/>
        </p:nvSpPr>
        <p:spPr>
          <a:xfrm>
            <a:off x="6949537" y="6698906"/>
            <a:ext cx="1444626" cy="184666"/>
          </a:xfrm>
          <a:prstGeom prst="rect">
            <a:avLst/>
          </a:prstGeom>
        </p:spPr>
        <p:txBody>
          <a:bodyPr wrap="none">
            <a:spAutoFit/>
          </a:bodyPr>
          <a:lstStyle/>
          <a:p>
            <a:r>
              <a:rPr lang="en-US" sz="600" dirty="0">
                <a:latin typeface="Verdana" panose="020B0604030504040204" pitchFamily="34" charset="0"/>
              </a:rPr>
              <a:t>Tracy </a:t>
            </a:r>
            <a:r>
              <a:rPr lang="en-US" sz="600" dirty="0" err="1">
                <a:latin typeface="Verdana" panose="020B0604030504040204" pitchFamily="34" charset="0"/>
              </a:rPr>
              <a:t>Leskey</a:t>
            </a:r>
            <a:r>
              <a:rPr lang="en-US" sz="600" dirty="0">
                <a:latin typeface="Verdana" panose="020B0604030504040204" pitchFamily="34" charset="0"/>
              </a:rPr>
              <a:t> and </a:t>
            </a:r>
            <a:r>
              <a:rPr lang="en-US" sz="600" dirty="0" err="1">
                <a:latin typeface="Verdana" panose="020B0604030504040204" pitchFamily="34" charset="0"/>
              </a:rPr>
              <a:t>Torri</a:t>
            </a:r>
            <a:r>
              <a:rPr lang="en-US" sz="600" dirty="0">
                <a:latin typeface="Verdana" panose="020B0604030504040204" pitchFamily="34" charset="0"/>
              </a:rPr>
              <a:t> Hancock.</a:t>
            </a:r>
            <a:endParaRPr lang="en-US" sz="600" dirty="0"/>
          </a:p>
        </p:txBody>
      </p:sp>
      <p:sp>
        <p:nvSpPr>
          <p:cNvPr id="27" name="Rectangle 26"/>
          <p:cNvSpPr/>
          <p:nvPr/>
        </p:nvSpPr>
        <p:spPr>
          <a:xfrm>
            <a:off x="8653633" y="6704017"/>
            <a:ext cx="1444626" cy="184666"/>
          </a:xfrm>
          <a:prstGeom prst="rect">
            <a:avLst/>
          </a:prstGeom>
        </p:spPr>
        <p:txBody>
          <a:bodyPr wrap="none">
            <a:spAutoFit/>
          </a:bodyPr>
          <a:lstStyle/>
          <a:p>
            <a:r>
              <a:rPr lang="en-US" sz="600" dirty="0">
                <a:latin typeface="Verdana" panose="020B0604030504040204" pitchFamily="34" charset="0"/>
              </a:rPr>
              <a:t>Tracy </a:t>
            </a:r>
            <a:r>
              <a:rPr lang="en-US" sz="600" dirty="0" err="1">
                <a:latin typeface="Verdana" panose="020B0604030504040204" pitchFamily="34" charset="0"/>
              </a:rPr>
              <a:t>Leskey</a:t>
            </a:r>
            <a:r>
              <a:rPr lang="en-US" sz="600" dirty="0">
                <a:latin typeface="Verdana" panose="020B0604030504040204" pitchFamily="34" charset="0"/>
              </a:rPr>
              <a:t> and </a:t>
            </a:r>
            <a:r>
              <a:rPr lang="en-US" sz="600" dirty="0" err="1">
                <a:latin typeface="Verdana" panose="020B0604030504040204" pitchFamily="34" charset="0"/>
              </a:rPr>
              <a:t>Torri</a:t>
            </a:r>
            <a:r>
              <a:rPr lang="en-US" sz="600" dirty="0">
                <a:latin typeface="Verdana" panose="020B0604030504040204" pitchFamily="34" charset="0"/>
              </a:rPr>
              <a:t> Hancock.</a:t>
            </a:r>
            <a:endParaRPr lang="en-US" sz="600" dirty="0"/>
          </a:p>
        </p:txBody>
      </p:sp>
    </p:spTree>
    <p:extLst>
      <p:ext uri="{BB962C8B-B14F-4D97-AF65-F5344CB8AC3E}">
        <p14:creationId xmlns:p14="http://schemas.microsoft.com/office/powerpoint/2010/main" val="2894668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https://bugwoodcloud.org/images/768x512/1113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038" y="196678"/>
            <a:ext cx="8517924" cy="63884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37038" y="6369678"/>
            <a:ext cx="1874231" cy="215444"/>
          </a:xfrm>
          <a:prstGeom prst="rect">
            <a:avLst/>
          </a:prstGeom>
        </p:spPr>
        <p:txBody>
          <a:bodyPr wrap="none">
            <a:spAutoFit/>
          </a:bodyPr>
          <a:lstStyle/>
          <a:p>
            <a:r>
              <a:rPr lang="en-US" sz="800" dirty="0"/>
              <a:t>Gary </a:t>
            </a:r>
            <a:r>
              <a:rPr lang="en-US" sz="800" dirty="0" err="1"/>
              <a:t>Bernon</a:t>
            </a:r>
            <a:r>
              <a:rPr lang="en-US" sz="800" dirty="0"/>
              <a:t>, USDA APHIS, Bugwood.org</a:t>
            </a:r>
          </a:p>
        </p:txBody>
      </p:sp>
    </p:spTree>
    <p:extLst>
      <p:ext uri="{BB962C8B-B14F-4D97-AF65-F5344CB8AC3E}">
        <p14:creationId xmlns:p14="http://schemas.microsoft.com/office/powerpoint/2010/main" val="3426890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bugwoodcloud.org/images/3072x2048/1113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125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58884" y="6642556"/>
            <a:ext cx="1874231" cy="215444"/>
          </a:xfrm>
          <a:prstGeom prst="rect">
            <a:avLst/>
          </a:prstGeom>
        </p:spPr>
        <p:txBody>
          <a:bodyPr wrap="none">
            <a:spAutoFit/>
          </a:bodyPr>
          <a:lstStyle/>
          <a:p>
            <a:r>
              <a:rPr lang="en-US" sz="800" dirty="0"/>
              <a:t>Gary </a:t>
            </a:r>
            <a:r>
              <a:rPr lang="en-US" sz="800" dirty="0" err="1"/>
              <a:t>Bernon</a:t>
            </a:r>
            <a:r>
              <a:rPr lang="en-US" sz="800" dirty="0"/>
              <a:t>, USDA APHIS, Bugwood.org</a:t>
            </a:r>
          </a:p>
        </p:txBody>
      </p:sp>
    </p:spTree>
    <p:extLst>
      <p:ext uri="{BB962C8B-B14F-4D97-AF65-F5344CB8AC3E}">
        <p14:creationId xmlns:p14="http://schemas.microsoft.com/office/powerpoint/2010/main" val="292630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9" y="0"/>
            <a:ext cx="12124641" cy="6858000"/>
          </a:xfrm>
          <a:prstGeom prst="rect">
            <a:avLst/>
          </a:prstGeom>
        </p:spPr>
      </p:pic>
    </p:spTree>
    <p:extLst>
      <p:ext uri="{BB962C8B-B14F-4D97-AF65-F5344CB8AC3E}">
        <p14:creationId xmlns:p14="http://schemas.microsoft.com/office/powerpoint/2010/main" val="1270101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9" y="0"/>
            <a:ext cx="12124641" cy="6858000"/>
          </a:xfrm>
          <a:prstGeom prst="rect">
            <a:avLst/>
          </a:prstGeom>
        </p:spPr>
      </p:pic>
    </p:spTree>
    <p:extLst>
      <p:ext uri="{BB962C8B-B14F-4D97-AF65-F5344CB8AC3E}">
        <p14:creationId xmlns:p14="http://schemas.microsoft.com/office/powerpoint/2010/main" val="2761984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blogs.cornell.edu/jentsch/files/2014/05/The-National-March-Madness.Logo-z2fix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0"/>
            <a:ext cx="7200900" cy="28860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576"/>
          <a:stretch/>
        </p:blipFill>
        <p:spPr>
          <a:xfrm>
            <a:off x="2065376" y="2677297"/>
            <a:ext cx="8061248" cy="4123038"/>
          </a:xfrm>
          <a:prstGeom prst="rect">
            <a:avLst/>
          </a:prstGeom>
        </p:spPr>
      </p:pic>
    </p:spTree>
    <p:extLst>
      <p:ext uri="{BB962C8B-B14F-4D97-AF65-F5344CB8AC3E}">
        <p14:creationId xmlns:p14="http://schemas.microsoft.com/office/powerpoint/2010/main" val="3588220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Outreach Resources</a:t>
            </a:r>
          </a:p>
        </p:txBody>
      </p:sp>
      <p:sp>
        <p:nvSpPr>
          <p:cNvPr id="4" name="Text Placeholder 3"/>
          <p:cNvSpPr>
            <a:spLocks noGrp="1"/>
          </p:cNvSpPr>
          <p:nvPr>
            <p:ph type="body" sz="half" idx="2"/>
          </p:nvPr>
        </p:nvSpPr>
        <p:spPr/>
        <p:txBody>
          <a:bodyPr/>
          <a:lstStyle/>
          <a:p>
            <a:r>
              <a:rPr lang="en-US" dirty="0"/>
              <a:t>Bugwood Images</a:t>
            </a:r>
          </a:p>
          <a:p>
            <a:r>
              <a:rPr lang="en-US" dirty="0"/>
              <a:t>Bugwood Presents</a:t>
            </a:r>
          </a:p>
        </p:txBody>
      </p:sp>
      <p:pic>
        <p:nvPicPr>
          <p:cNvPr id="7" name="Picture Placeholder 6"/>
          <p:cNvPicPr>
            <a:picLocks noGrp="1" noChangeAspect="1"/>
          </p:cNvPicPr>
          <p:nvPr>
            <p:ph type="pic" idx="1"/>
          </p:nvPr>
        </p:nvPicPr>
        <p:blipFill>
          <a:blip r:embed="rId2"/>
          <a:srcRect t="16495" b="16495"/>
          <a:stretch>
            <a:fillRect/>
          </a:stretch>
        </p:blipFill>
        <p:spPr>
          <a:prstGeom prst="rect">
            <a:avLst/>
          </a:prstGeom>
        </p:spPr>
      </p:pic>
    </p:spTree>
    <p:extLst>
      <p:ext uri="{BB962C8B-B14F-4D97-AF65-F5344CB8AC3E}">
        <p14:creationId xmlns:p14="http://schemas.microsoft.com/office/powerpoint/2010/main" val="3817080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to fight them</a:t>
            </a:r>
          </a:p>
        </p:txBody>
      </p:sp>
      <p:pic>
        <p:nvPicPr>
          <p:cNvPr id="3" name="Picture Placeholder 2"/>
          <p:cNvPicPr>
            <a:picLocks noGrp="1" noChangeAspect="1"/>
          </p:cNvPicPr>
          <p:nvPr>
            <p:ph type="pic" idx="1"/>
          </p:nvPr>
        </p:nvPicPr>
        <p:blipFill>
          <a:blip r:embed="rId2"/>
          <a:srcRect l="8311" r="8311"/>
          <a:stretch>
            <a:fillRect/>
          </a:stretch>
        </p:blipFill>
        <p:spPr>
          <a:prstGeom prst="rect">
            <a:avLst/>
          </a:prstGeom>
        </p:spPr>
      </p:pic>
      <p:sp>
        <p:nvSpPr>
          <p:cNvPr id="7" name="Text Placeholder 6"/>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012278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Threats</a:t>
            </a:r>
          </a:p>
        </p:txBody>
      </p:sp>
      <p:sp>
        <p:nvSpPr>
          <p:cNvPr id="5" name="Text Placeholder 4"/>
          <p:cNvSpPr>
            <a:spLocks noGrp="1"/>
          </p:cNvSpPr>
          <p:nvPr>
            <p:ph type="body" sz="half" idx="2"/>
          </p:nvPr>
        </p:nvSpPr>
        <p:spPr/>
        <p:txBody>
          <a:bodyPr/>
          <a:lstStyle/>
          <a:p>
            <a:r>
              <a:rPr lang="en-US" dirty="0"/>
              <a:t>Here’s what’s coming your way</a:t>
            </a:r>
          </a:p>
        </p:txBody>
      </p:sp>
      <p:pic>
        <p:nvPicPr>
          <p:cNvPr id="2054" name="Picture 6" descr="https://bugwoodcloud.org/images/1536x1024/5369644.jpg"/>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258" t="43314" r="150" b="771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013755" y="4356555"/>
            <a:ext cx="2250937" cy="215444"/>
          </a:xfrm>
          <a:prstGeom prst="rect">
            <a:avLst/>
          </a:prstGeom>
        </p:spPr>
        <p:txBody>
          <a:bodyPr wrap="none">
            <a:spAutoFit/>
          </a:bodyPr>
          <a:lstStyle/>
          <a:p>
            <a:r>
              <a:rPr lang="en-US" sz="800" dirty="0"/>
              <a:t>Bob </a:t>
            </a:r>
            <a:r>
              <a:rPr lang="en-US" sz="800" dirty="0" err="1"/>
              <a:t>DeGross</a:t>
            </a:r>
            <a:r>
              <a:rPr lang="en-US" sz="800" dirty="0"/>
              <a:t>, National Park Service, Bugwood.org</a:t>
            </a:r>
          </a:p>
        </p:txBody>
      </p:sp>
    </p:spTree>
    <p:extLst>
      <p:ext uri="{BB962C8B-B14F-4D97-AF65-F5344CB8AC3E}">
        <p14:creationId xmlns:p14="http://schemas.microsoft.com/office/powerpoint/2010/main" val="897419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120013" y="0"/>
            <a:ext cx="340378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461919"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923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429375"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62329" y="0"/>
            <a:ext cx="277471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823147"/>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480969"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27213"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501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900238"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440488" y="635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382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470735" y="0"/>
            <a:ext cx="270710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454775"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2594687"/>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890713"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479381"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866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440488"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49438"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493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884363"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456363"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342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56674"/>
            <a:ext cx="12192000" cy="6350966"/>
          </a:xfrm>
          <a:prstGeom prst="rect">
            <a:avLst/>
          </a:prstGeom>
        </p:spPr>
      </p:pic>
    </p:spTree>
    <p:extLst>
      <p:ext uri="{BB962C8B-B14F-4D97-AF65-F5344CB8AC3E}">
        <p14:creationId xmlns:p14="http://schemas.microsoft.com/office/powerpoint/2010/main" val="2099977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Showing Impact</a:t>
            </a:r>
          </a:p>
        </p:txBody>
      </p:sp>
      <p:pic>
        <p:nvPicPr>
          <p:cNvPr id="4" name="Picture Placeholder 3">
            <a:hlinkClick r:id="rId2"/>
            <a:extLst>
              <a:ext uri="{FF2B5EF4-FFF2-40B4-BE49-F238E27FC236}">
                <a16:creationId xmlns:a16="http://schemas.microsoft.com/office/drawing/2014/main" id="{E147B445-F23B-4F95-9D21-55F955059C0E}"/>
              </a:ext>
            </a:extLst>
          </p:cNvPr>
          <p:cNvPicPr>
            <a:picLocks noGrp="1" noChangeAspect="1"/>
          </p:cNvPicPr>
          <p:nvPr>
            <p:ph type="pic" idx="1"/>
          </p:nvPr>
        </p:nvPicPr>
        <p:blipFill>
          <a:blip r:embed="rId3"/>
          <a:srcRect l="29925" r="29925"/>
          <a:stretch>
            <a:fillRect/>
          </a:stretch>
        </p:blipFill>
        <p:spPr>
          <a:prstGeom prst="rect">
            <a:avLst/>
          </a:prstGeom>
        </p:spPr>
      </p:pic>
      <p:sp>
        <p:nvSpPr>
          <p:cNvPr id="7" name="Text Placeholder 6"/>
          <p:cNvSpPr>
            <a:spLocks noGrp="1"/>
          </p:cNvSpPr>
          <p:nvPr>
            <p:ph type="body" sz="half" idx="2"/>
          </p:nvPr>
        </p:nvSpPr>
        <p:spPr>
          <a:xfrm>
            <a:off x="8471647" y="4960138"/>
            <a:ext cx="3717305" cy="1463040"/>
          </a:xfrm>
        </p:spPr>
        <p:txBody>
          <a:bodyPr/>
          <a:lstStyle/>
          <a:p>
            <a:r>
              <a:rPr lang="en-US" dirty="0"/>
              <a:t>Reporting pests and invasive species</a:t>
            </a:r>
          </a:p>
          <a:p>
            <a:pPr algn="ctr"/>
            <a:r>
              <a:rPr lang="en-US"/>
              <a:t>&amp;</a:t>
            </a:r>
            <a:endParaRPr lang="en-US" dirty="0"/>
          </a:p>
          <a:p>
            <a:r>
              <a:rPr lang="en-US" dirty="0"/>
              <a:t>Resources for Extension and Outreach</a:t>
            </a:r>
          </a:p>
        </p:txBody>
      </p:sp>
    </p:spTree>
    <p:extLst>
      <p:ext uri="{BB962C8B-B14F-4D97-AF65-F5344CB8AC3E}">
        <p14:creationId xmlns:p14="http://schemas.microsoft.com/office/powerpoint/2010/main" val="230958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Spotted </a:t>
            </a:r>
            <a:r>
              <a:rPr lang="en-US" dirty="0" err="1"/>
              <a:t>LanternFly</a:t>
            </a:r>
            <a:endParaRPr lang="en-US" dirty="0"/>
          </a:p>
        </p:txBody>
      </p:sp>
      <p:sp>
        <p:nvSpPr>
          <p:cNvPr id="6" name="Text Placeholder 5"/>
          <p:cNvSpPr>
            <a:spLocks noGrp="1"/>
          </p:cNvSpPr>
          <p:nvPr>
            <p:ph type="body" sz="half" idx="2"/>
          </p:nvPr>
        </p:nvSpPr>
        <p:spPr>
          <a:xfrm>
            <a:off x="1018544" y="1559324"/>
            <a:ext cx="4389120" cy="3762294"/>
          </a:xfrm>
        </p:spPr>
        <p:txBody>
          <a:bodyPr>
            <a:normAutofit fontScale="92500" lnSpcReduction="10000"/>
          </a:bodyPr>
          <a:lstStyle/>
          <a:p>
            <a:r>
              <a:rPr lang="en-US" b="1" dirty="0"/>
              <a:t>Hosts: </a:t>
            </a:r>
            <a:r>
              <a:rPr lang="en-US" dirty="0"/>
              <a:t>tree-of-heaven, apples, plums, cherries, peaches, nectarines, apricots, almonds, and pine. It also feeds on oak, walnut, poplar, and grapes.</a:t>
            </a:r>
          </a:p>
          <a:p>
            <a:r>
              <a:rPr lang="en-US" b="1" dirty="0"/>
              <a:t>Damage:  </a:t>
            </a:r>
            <a:r>
              <a:rPr lang="en-US" dirty="0"/>
              <a:t>sucking sap from stems and leaves; feeding can cause the plant to ooze or weep; possible honeydew</a:t>
            </a:r>
          </a:p>
          <a:p>
            <a:r>
              <a:rPr lang="en-US" b="1" dirty="0"/>
              <a:t>Where To Look: </a:t>
            </a:r>
            <a:r>
              <a:rPr lang="en-US" dirty="0"/>
              <a:t>gather in large numbers on host plants. They are easiest to spot at dusk or at night as they migrate up and down the trunk of the plant. During the day, they tend to cluster near the base of the plant if there is adequate cover or in the canopy, making them more difficult to see. Egg masses can be found on smooth surfaces on the trunks of host plants and on other smooth surfaces, including brick, stone, and dead plants</a:t>
            </a:r>
          </a:p>
        </p:txBody>
      </p:sp>
      <p:pic>
        <p:nvPicPr>
          <p:cNvPr id="8" name="Picture 7">
            <a:hlinkClick r:id="rId2"/>
          </p:cNvPr>
          <p:cNvPicPr>
            <a:picLocks noChangeAspect="1"/>
          </p:cNvPicPr>
          <p:nvPr/>
        </p:nvPicPr>
        <p:blipFill>
          <a:blip r:embed="rId3"/>
          <a:stretch>
            <a:fillRect/>
          </a:stretch>
        </p:blipFill>
        <p:spPr>
          <a:xfrm>
            <a:off x="7584749" y="2186063"/>
            <a:ext cx="1428162" cy="2446258"/>
          </a:xfrm>
          <a:prstGeom prst="rect">
            <a:avLst/>
          </a:prstGeom>
        </p:spPr>
      </p:pic>
      <p:pic>
        <p:nvPicPr>
          <p:cNvPr id="5122" name="Picture 2" descr="https://bugwoodcloud.org/images/768x512/55240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3138" y="185094"/>
            <a:ext cx="2667866" cy="1785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235842" y="1970619"/>
            <a:ext cx="2422458" cy="215444"/>
          </a:xfrm>
          <a:prstGeom prst="rect">
            <a:avLst/>
          </a:prstGeom>
        </p:spPr>
        <p:txBody>
          <a:bodyPr wrap="none">
            <a:spAutoFit/>
          </a:bodyPr>
          <a:lstStyle/>
          <a:p>
            <a:r>
              <a:rPr lang="en-US" sz="800" dirty="0"/>
              <a:t>Pennsylvania Department of Agriculture , Bugwood.org</a:t>
            </a:r>
          </a:p>
        </p:txBody>
      </p:sp>
      <p:pic>
        <p:nvPicPr>
          <p:cNvPr id="5124" name="Picture 4" descr="https://bugwoodcloud.org/images/768x512/557323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3709" y="185094"/>
            <a:ext cx="2380700" cy="17855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846762" y="1970619"/>
            <a:ext cx="2494594" cy="215444"/>
          </a:xfrm>
          <a:prstGeom prst="rect">
            <a:avLst/>
          </a:prstGeom>
        </p:spPr>
        <p:txBody>
          <a:bodyPr wrap="none">
            <a:spAutoFit/>
          </a:bodyPr>
          <a:lstStyle/>
          <a:p>
            <a:r>
              <a:rPr lang="en-US" sz="800" dirty="0" err="1"/>
              <a:t>Emelie</a:t>
            </a:r>
            <a:r>
              <a:rPr lang="en-US" sz="800" dirty="0"/>
              <a:t> </a:t>
            </a:r>
            <a:r>
              <a:rPr lang="en-US" sz="800" dirty="0" err="1"/>
              <a:t>Swackhamer</a:t>
            </a:r>
            <a:r>
              <a:rPr lang="en-US" sz="800" dirty="0"/>
              <a:t>, Penn State University, Bugwood.org</a:t>
            </a:r>
          </a:p>
        </p:txBody>
      </p:sp>
      <p:pic>
        <p:nvPicPr>
          <p:cNvPr id="5126" name="Picture 6" descr="https://bugwoodcloud.org/images/768x512/55732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1593" y="2186064"/>
            <a:ext cx="1849227" cy="246563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rot="5400000">
            <a:off x="6239281" y="3311160"/>
            <a:ext cx="2494594" cy="215444"/>
          </a:xfrm>
          <a:prstGeom prst="rect">
            <a:avLst/>
          </a:prstGeom>
        </p:spPr>
        <p:txBody>
          <a:bodyPr wrap="none">
            <a:spAutoFit/>
          </a:bodyPr>
          <a:lstStyle/>
          <a:p>
            <a:r>
              <a:rPr lang="en-US" sz="800" dirty="0" err="1"/>
              <a:t>Emelie</a:t>
            </a:r>
            <a:r>
              <a:rPr lang="en-US" sz="800" dirty="0"/>
              <a:t> </a:t>
            </a:r>
            <a:r>
              <a:rPr lang="en-US" sz="800" dirty="0" err="1"/>
              <a:t>Swackhamer</a:t>
            </a:r>
            <a:r>
              <a:rPr lang="en-US" sz="800" dirty="0"/>
              <a:t>, Penn State University, Bugwood.org</a:t>
            </a:r>
          </a:p>
        </p:txBody>
      </p:sp>
      <p:pic>
        <p:nvPicPr>
          <p:cNvPr id="5128" name="Picture 8" descr="https://bugwoodcloud.org/images/384x256/5573223.jpg"/>
          <p:cNvPicPr>
            <a:picLocks noChangeAspect="1" noChangeArrowheads="1"/>
          </p:cNvPicPr>
          <p:nvPr/>
        </p:nvPicPr>
        <p:blipFill rotWithShape="1">
          <a:blip r:embed="rId7">
            <a:extLst>
              <a:ext uri="{28A0092B-C50C-407E-A947-70E740481C1C}">
                <a14:useLocalDpi xmlns:a14="http://schemas.microsoft.com/office/drawing/2010/main" val="0"/>
              </a:ext>
            </a:extLst>
          </a:blip>
          <a:srcRect l="32039"/>
          <a:stretch/>
        </p:blipFill>
        <p:spPr bwMode="auto">
          <a:xfrm>
            <a:off x="9121424" y="2208869"/>
            <a:ext cx="1246874" cy="244625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rot="5400000">
            <a:off x="9201741" y="3301470"/>
            <a:ext cx="2494594" cy="215444"/>
          </a:xfrm>
          <a:prstGeom prst="rect">
            <a:avLst/>
          </a:prstGeom>
        </p:spPr>
        <p:txBody>
          <a:bodyPr wrap="none">
            <a:spAutoFit/>
          </a:bodyPr>
          <a:lstStyle/>
          <a:p>
            <a:r>
              <a:rPr lang="en-US" sz="800" dirty="0" err="1"/>
              <a:t>Emelie</a:t>
            </a:r>
            <a:r>
              <a:rPr lang="en-US" sz="800" dirty="0"/>
              <a:t> </a:t>
            </a:r>
            <a:r>
              <a:rPr lang="en-US" sz="800" dirty="0" err="1"/>
              <a:t>Swackhamer</a:t>
            </a:r>
            <a:r>
              <a:rPr lang="en-US" sz="800" dirty="0"/>
              <a:t>, Penn State University, Bugwood.org</a:t>
            </a:r>
          </a:p>
        </p:txBody>
      </p:sp>
      <p:pic>
        <p:nvPicPr>
          <p:cNvPr id="5130" name="Picture 10" descr="https://bugwoodcloud.org/images/768x512/5522656.jpg"/>
          <p:cNvPicPr>
            <a:picLocks noChangeAspect="1" noChangeArrowheads="1"/>
          </p:cNvPicPr>
          <p:nvPr/>
        </p:nvPicPr>
        <p:blipFill rotWithShape="1">
          <a:blip r:embed="rId8">
            <a:extLst>
              <a:ext uri="{28A0092B-C50C-407E-A947-70E740481C1C}">
                <a14:useLocalDpi xmlns:a14="http://schemas.microsoft.com/office/drawing/2010/main" val="0"/>
              </a:ext>
            </a:extLst>
          </a:blip>
          <a:srcRect r="14642"/>
          <a:stretch/>
        </p:blipFill>
        <p:spPr bwMode="auto">
          <a:xfrm>
            <a:off x="10556760" y="2208869"/>
            <a:ext cx="1384456" cy="24234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rot="5400000">
            <a:off x="10802257" y="3332749"/>
            <a:ext cx="2422458" cy="215444"/>
          </a:xfrm>
          <a:prstGeom prst="rect">
            <a:avLst/>
          </a:prstGeom>
        </p:spPr>
        <p:txBody>
          <a:bodyPr wrap="none">
            <a:spAutoFit/>
          </a:bodyPr>
          <a:lstStyle/>
          <a:p>
            <a:r>
              <a:rPr lang="en-US" sz="800" dirty="0"/>
              <a:t>Pennsylvania Department of Agriculture , Bugwood.org</a:t>
            </a:r>
          </a:p>
        </p:txBody>
      </p:sp>
      <p:pic>
        <p:nvPicPr>
          <p:cNvPr id="5132" name="Picture 12" descr="https://bugwoodcloud.org/images/768x512/5544763.jpg"/>
          <p:cNvPicPr>
            <a:picLocks noChangeAspect="1" noChangeArrowheads="1"/>
          </p:cNvPicPr>
          <p:nvPr/>
        </p:nvPicPr>
        <p:blipFill rotWithShape="1">
          <a:blip r:embed="rId9">
            <a:extLst>
              <a:ext uri="{28A0092B-C50C-407E-A947-70E740481C1C}">
                <a14:useLocalDpi xmlns:a14="http://schemas.microsoft.com/office/drawing/2010/main" val="0"/>
              </a:ext>
            </a:extLst>
          </a:blip>
          <a:srcRect t="28249"/>
          <a:stretch/>
        </p:blipFill>
        <p:spPr bwMode="auto">
          <a:xfrm>
            <a:off x="5565004" y="4768857"/>
            <a:ext cx="2012084" cy="192493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375887" y="6642556"/>
            <a:ext cx="2448971" cy="215444"/>
          </a:xfrm>
          <a:prstGeom prst="rect">
            <a:avLst/>
          </a:prstGeom>
        </p:spPr>
        <p:txBody>
          <a:bodyPr wrap="square">
            <a:spAutoFit/>
          </a:bodyPr>
          <a:lstStyle/>
          <a:p>
            <a:r>
              <a:rPr lang="en-US" sz="800" dirty="0"/>
              <a:t>Lawrence </a:t>
            </a:r>
            <a:r>
              <a:rPr lang="en-US" sz="800" dirty="0" err="1"/>
              <a:t>Barringer</a:t>
            </a:r>
            <a:r>
              <a:rPr lang="en-US" sz="800" dirty="0"/>
              <a:t>, Penn. Dept. of Ag., Bugwood.org</a:t>
            </a:r>
          </a:p>
        </p:txBody>
      </p:sp>
      <p:pic>
        <p:nvPicPr>
          <p:cNvPr id="5134" name="Picture 14" descr="https://bugwoodcloud.org/images/768x512/551852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70011" y="4774586"/>
            <a:ext cx="2558935" cy="191920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133135" y="6668172"/>
            <a:ext cx="1467068" cy="215444"/>
          </a:xfrm>
          <a:prstGeom prst="rect">
            <a:avLst/>
          </a:prstGeom>
        </p:spPr>
        <p:txBody>
          <a:bodyPr wrap="none">
            <a:spAutoFit/>
          </a:bodyPr>
          <a:lstStyle/>
          <a:p>
            <a:r>
              <a:rPr lang="en-US" sz="800" dirty="0"/>
              <a:t>Richard Gardner, Bugwood.org</a:t>
            </a:r>
          </a:p>
        </p:txBody>
      </p:sp>
      <p:pic>
        <p:nvPicPr>
          <p:cNvPr id="4" name="Picture 3">
            <a:extLst>
              <a:ext uri="{FF2B5EF4-FFF2-40B4-BE49-F238E27FC236}">
                <a16:creationId xmlns:a16="http://schemas.microsoft.com/office/drawing/2014/main" id="{FFFCB772-D64C-45FF-B86B-DFFA9B69E054}"/>
              </a:ext>
            </a:extLst>
          </p:cNvPr>
          <p:cNvPicPr>
            <a:picLocks noChangeAspect="1"/>
          </p:cNvPicPr>
          <p:nvPr/>
        </p:nvPicPr>
        <p:blipFill>
          <a:blip r:embed="rId11"/>
          <a:stretch>
            <a:fillRect/>
          </a:stretch>
        </p:blipFill>
        <p:spPr>
          <a:xfrm>
            <a:off x="1963054" y="5013429"/>
            <a:ext cx="1894699" cy="1762465"/>
          </a:xfrm>
          <a:prstGeom prst="rect">
            <a:avLst/>
          </a:prstGeom>
        </p:spPr>
      </p:pic>
    </p:spTree>
    <p:extLst>
      <p:ext uri="{BB962C8B-B14F-4D97-AF65-F5344CB8AC3E}">
        <p14:creationId xmlns:p14="http://schemas.microsoft.com/office/powerpoint/2010/main" val="4182845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DF724-36AA-467E-A22B-EEE44DCD71B8}"/>
              </a:ext>
            </a:extLst>
          </p:cNvPr>
          <p:cNvPicPr>
            <a:picLocks noChangeAspect="1"/>
          </p:cNvPicPr>
          <p:nvPr/>
        </p:nvPicPr>
        <p:blipFill>
          <a:blip r:embed="rId2"/>
          <a:stretch>
            <a:fillRect/>
          </a:stretch>
        </p:blipFill>
        <p:spPr>
          <a:xfrm>
            <a:off x="0" y="538030"/>
            <a:ext cx="12192000" cy="5781939"/>
          </a:xfrm>
          <a:prstGeom prst="rect">
            <a:avLst/>
          </a:prstGeom>
        </p:spPr>
      </p:pic>
    </p:spTree>
    <p:extLst>
      <p:ext uri="{BB962C8B-B14F-4D97-AF65-F5344CB8AC3E}">
        <p14:creationId xmlns:p14="http://schemas.microsoft.com/office/powerpoint/2010/main" val="2409995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196905"/>
            <a:ext cx="12188860" cy="4387990"/>
          </a:xfrm>
          <a:prstGeom prst="rect">
            <a:avLst/>
          </a:prstGeom>
        </p:spPr>
      </p:pic>
    </p:spTree>
    <p:extLst>
      <p:ext uri="{BB962C8B-B14F-4D97-AF65-F5344CB8AC3E}">
        <p14:creationId xmlns:p14="http://schemas.microsoft.com/office/powerpoint/2010/main" val="3135378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0741-A703-4029-A01D-D89BE14404DF}"/>
              </a:ext>
            </a:extLst>
          </p:cNvPr>
          <p:cNvSpPr>
            <a:spLocks noGrp="1"/>
          </p:cNvSpPr>
          <p:nvPr>
            <p:ph type="title"/>
          </p:nvPr>
        </p:nvSpPr>
        <p:spPr/>
        <p:txBody>
          <a:bodyPr/>
          <a:lstStyle/>
          <a:p>
            <a:r>
              <a:rPr lang="en-US" dirty="0"/>
              <a:t>Getting Promoted</a:t>
            </a:r>
          </a:p>
        </p:txBody>
      </p:sp>
      <p:pic>
        <p:nvPicPr>
          <p:cNvPr id="5" name="Picture Placeholder 4"/>
          <p:cNvPicPr>
            <a:picLocks noGrp="1" noChangeAspect="1"/>
          </p:cNvPicPr>
          <p:nvPr>
            <p:ph type="pic" idx="1"/>
          </p:nvPr>
        </p:nvPicPr>
        <p:blipFill rotWithShape="1">
          <a:blip r:embed="rId2"/>
          <a:srcRect l="6725" t="917" r="6725"/>
          <a:stretch/>
        </p:blipFill>
        <p:spPr>
          <a:xfrm>
            <a:off x="0" y="41945"/>
            <a:ext cx="12188952" cy="4530054"/>
          </a:xfrm>
          <a:prstGeom prst="rect">
            <a:avLst/>
          </a:prstGeom>
          <a:ln w="76200">
            <a:solidFill>
              <a:schemeClr val="bg1">
                <a:lumMod val="50000"/>
              </a:schemeClr>
            </a:solidFill>
          </a:ln>
        </p:spPr>
      </p:pic>
      <p:sp>
        <p:nvSpPr>
          <p:cNvPr id="4" name="Text Placeholder 3">
            <a:extLst>
              <a:ext uri="{FF2B5EF4-FFF2-40B4-BE49-F238E27FC236}">
                <a16:creationId xmlns:a16="http://schemas.microsoft.com/office/drawing/2014/main" id="{9A4F29EA-6264-4FC0-A71D-4DC52EAF70EF}"/>
              </a:ext>
            </a:extLst>
          </p:cNvPr>
          <p:cNvSpPr>
            <a:spLocks noGrp="1"/>
          </p:cNvSpPr>
          <p:nvPr>
            <p:ph type="body" sz="half" idx="2"/>
          </p:nvPr>
        </p:nvSpPr>
        <p:spPr>
          <a:xfrm>
            <a:off x="8610599" y="4960138"/>
            <a:ext cx="3416643" cy="1463040"/>
          </a:xfrm>
        </p:spPr>
        <p:txBody>
          <a:bodyPr/>
          <a:lstStyle/>
          <a:p>
            <a:r>
              <a:rPr lang="en-US" dirty="0"/>
              <a:t>That impact has to lead somewhere</a:t>
            </a:r>
          </a:p>
        </p:txBody>
      </p:sp>
    </p:spTree>
    <p:extLst>
      <p:ext uri="{BB962C8B-B14F-4D97-AF65-F5344CB8AC3E}">
        <p14:creationId xmlns:p14="http://schemas.microsoft.com/office/powerpoint/2010/main" val="1587167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Common themes for the Different Ranks</a:t>
            </a:r>
          </a:p>
        </p:txBody>
      </p:sp>
      <p:sp>
        <p:nvSpPr>
          <p:cNvPr id="6" name="Content Placeholder 5"/>
          <p:cNvSpPr>
            <a:spLocks noGrp="1"/>
          </p:cNvSpPr>
          <p:nvPr>
            <p:ph idx="1"/>
          </p:nvPr>
        </p:nvSpPr>
        <p:spPr>
          <a:xfrm>
            <a:off x="90616" y="2084832"/>
            <a:ext cx="11986054" cy="4224528"/>
          </a:xfrm>
        </p:spPr>
        <p:txBody>
          <a:bodyPr>
            <a:normAutofit/>
          </a:bodyPr>
          <a:lstStyle/>
          <a:p>
            <a:pPr lvl="1">
              <a:buFont typeface="Wingdings" panose="05000000000000000000" pitchFamily="2" charset="2"/>
              <a:buChar char="§"/>
            </a:pPr>
            <a:r>
              <a:rPr lang="en-US" sz="2400" dirty="0"/>
              <a:t>A documented record of consistent productivity of superior quality and demonstrated impact is required. (ALL)</a:t>
            </a:r>
          </a:p>
          <a:p>
            <a:pPr marL="128016" lvl="1" indent="0">
              <a:buNone/>
            </a:pPr>
            <a:endParaRPr lang="en-US" sz="2400" dirty="0"/>
          </a:p>
          <a:p>
            <a:pPr lvl="1">
              <a:buFont typeface="Wingdings" panose="05000000000000000000" pitchFamily="2" charset="2"/>
              <a:buChar char="§"/>
            </a:pPr>
            <a:r>
              <a:rPr lang="en-US" sz="2400" dirty="0"/>
              <a:t>Tangible evidence of contributions to the body of knowledge or practice in his/her chosen field is required. (Associate and Senior)</a:t>
            </a:r>
          </a:p>
          <a:p>
            <a:pPr marL="128016" lvl="1" indent="0">
              <a:buNone/>
            </a:pPr>
            <a:endParaRPr lang="en-US" sz="2400" dirty="0"/>
          </a:p>
          <a:p>
            <a:pPr lvl="1">
              <a:buFont typeface="Wingdings" panose="05000000000000000000" pitchFamily="2" charset="2"/>
              <a:buChar char="§"/>
            </a:pPr>
            <a:r>
              <a:rPr lang="en-US" sz="2400" dirty="0"/>
              <a:t>A documented record of collaboration with another public service and outreach unit or/and another academic department at an accredited institution of higher education is required, clearly specifying the level of the candidate’s contribution. (</a:t>
            </a:r>
            <a:r>
              <a:rPr lang="en-US" sz="2400" dirty="0">
                <a:solidFill>
                  <a:srgbClr val="C00000"/>
                </a:solidFill>
              </a:rPr>
              <a:t>OR</a:t>
            </a:r>
            <a:r>
              <a:rPr lang="en-US" sz="2400" dirty="0"/>
              <a:t> for Associate – </a:t>
            </a:r>
            <a:r>
              <a:rPr lang="en-US" sz="2400" dirty="0">
                <a:solidFill>
                  <a:srgbClr val="C00000"/>
                </a:solidFill>
              </a:rPr>
              <a:t>AND</a:t>
            </a:r>
            <a:r>
              <a:rPr lang="en-US" sz="2400" dirty="0"/>
              <a:t> for Senior)</a:t>
            </a:r>
          </a:p>
          <a:p>
            <a:pPr marL="128016" lvl="1" indent="0">
              <a:buNone/>
            </a:pPr>
            <a:endParaRPr lang="en-US" sz="2400" dirty="0"/>
          </a:p>
          <a:p>
            <a:pPr lvl="1">
              <a:buFont typeface="Wingdings" panose="05000000000000000000" pitchFamily="2" charset="2"/>
              <a:buChar char="§"/>
            </a:pPr>
            <a:r>
              <a:rPr lang="en-US" sz="2400" dirty="0"/>
              <a:t>A documented record of professional growth and development is required</a:t>
            </a:r>
          </a:p>
        </p:txBody>
      </p:sp>
    </p:spTree>
    <p:extLst>
      <p:ext uri="{BB962C8B-B14F-4D97-AF65-F5344CB8AC3E}">
        <p14:creationId xmlns:p14="http://schemas.microsoft.com/office/powerpoint/2010/main" val="817417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6000" dirty="0" err="1"/>
              <a:t>ThankS</a:t>
            </a:r>
            <a:r>
              <a:rPr lang="en-US" sz="6000" dirty="0"/>
              <a:t>!</a:t>
            </a:r>
          </a:p>
        </p:txBody>
      </p:sp>
      <p:sp>
        <p:nvSpPr>
          <p:cNvPr id="7" name="Text Placeholder 6"/>
          <p:cNvSpPr>
            <a:spLocks noGrp="1"/>
          </p:cNvSpPr>
          <p:nvPr>
            <p:ph type="body" idx="1"/>
          </p:nvPr>
        </p:nvSpPr>
        <p:spPr/>
        <p:txBody>
          <a:bodyPr>
            <a:normAutofit/>
          </a:bodyPr>
          <a:lstStyle/>
          <a:p>
            <a:r>
              <a:rPr lang="en-US" sz="2400" dirty="0"/>
              <a:t>Questions?</a:t>
            </a:r>
          </a:p>
          <a:p>
            <a:r>
              <a:rPr lang="en-US" sz="2400" dirty="0">
                <a:solidFill>
                  <a:srgbClr val="C00000"/>
                </a:solidFill>
              </a:rPr>
              <a:t>laforest@uga.edu</a:t>
            </a:r>
          </a:p>
          <a:p>
            <a:r>
              <a:rPr lang="en-US" sz="2400" dirty="0">
                <a:solidFill>
                  <a:srgbClr val="C00000"/>
                </a:solidFill>
              </a:rPr>
              <a:t>(229) 386-3574</a:t>
            </a:r>
          </a:p>
        </p:txBody>
      </p:sp>
      <p:pic>
        <p:nvPicPr>
          <p:cNvPr id="8" name="Picture 2" descr="map of Georgia showing the counties in the top right of the state grouped into a distri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416" y="4633844"/>
            <a:ext cx="1796792" cy="214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531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b="11439"/>
          <a:stretch/>
        </p:blipFill>
        <p:spPr>
          <a:xfrm>
            <a:off x="1950381" y="0"/>
            <a:ext cx="8291237" cy="6860376"/>
          </a:xfrm>
          <a:prstGeom prst="rect">
            <a:avLst/>
          </a:prstGeom>
        </p:spPr>
      </p:pic>
      <p:sp>
        <p:nvSpPr>
          <p:cNvPr id="7" name="Oval 6"/>
          <p:cNvSpPr/>
          <p:nvPr/>
        </p:nvSpPr>
        <p:spPr>
          <a:xfrm>
            <a:off x="6164440" y="463230"/>
            <a:ext cx="3324225" cy="250507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3385751" y="2734962"/>
            <a:ext cx="3344563" cy="3501081"/>
          </a:xfrm>
          <a:prstGeom prst="straightConnector1">
            <a:avLst/>
          </a:prstGeom>
          <a:ln w="76200">
            <a:solidFill>
              <a:srgbClr val="BA0C2F"/>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358987" y="6431003"/>
            <a:ext cx="1882631" cy="369332"/>
          </a:xfrm>
          <a:prstGeom prst="rect">
            <a:avLst/>
          </a:prstGeom>
        </p:spPr>
        <p:txBody>
          <a:bodyPr wrap="none">
            <a:spAutoFit/>
          </a:bodyPr>
          <a:lstStyle/>
          <a:p>
            <a:pPr algn="ctr"/>
            <a:r>
              <a:rPr lang="en-US" dirty="0">
                <a:solidFill>
                  <a:srgbClr val="FF0000"/>
                </a:solidFill>
              </a:rPr>
              <a:t>http://stopslf.org/</a:t>
            </a:r>
          </a:p>
        </p:txBody>
      </p:sp>
    </p:spTree>
    <p:extLst>
      <p:ext uri="{BB962C8B-B14F-4D97-AF65-F5344CB8AC3E}">
        <p14:creationId xmlns:p14="http://schemas.microsoft.com/office/powerpoint/2010/main" val="246414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D062C5-BF43-4F85-B6FB-D62EAB274FCC}"/>
              </a:ext>
            </a:extLst>
          </p:cNvPr>
          <p:cNvPicPr>
            <a:picLocks noChangeAspect="1"/>
          </p:cNvPicPr>
          <p:nvPr/>
        </p:nvPicPr>
        <p:blipFill>
          <a:blip r:embed="rId2"/>
          <a:stretch>
            <a:fillRect/>
          </a:stretch>
        </p:blipFill>
        <p:spPr>
          <a:xfrm>
            <a:off x="33679" y="0"/>
            <a:ext cx="12124641" cy="6858000"/>
          </a:xfrm>
          <a:prstGeom prst="rect">
            <a:avLst/>
          </a:prstGeom>
        </p:spPr>
      </p:pic>
    </p:spTree>
    <p:extLst>
      <p:ext uri="{BB962C8B-B14F-4D97-AF65-F5344CB8AC3E}">
        <p14:creationId xmlns:p14="http://schemas.microsoft.com/office/powerpoint/2010/main" val="3471491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8792083" y="4599117"/>
            <a:ext cx="3168230" cy="2112154"/>
          </a:xfrm>
          <a:prstGeom prst="rect">
            <a:avLst/>
          </a:prstGeom>
        </p:spPr>
      </p:pic>
      <p:sp>
        <p:nvSpPr>
          <p:cNvPr id="2" name="Title 1"/>
          <p:cNvSpPr>
            <a:spLocks noGrp="1"/>
          </p:cNvSpPr>
          <p:nvPr>
            <p:ph type="title"/>
          </p:nvPr>
        </p:nvSpPr>
        <p:spPr/>
        <p:txBody>
          <a:bodyPr/>
          <a:lstStyle/>
          <a:p>
            <a:r>
              <a:rPr lang="en-US" dirty="0"/>
              <a:t>Emerald Ash Borer</a:t>
            </a:r>
          </a:p>
        </p:txBody>
      </p:sp>
      <p:sp>
        <p:nvSpPr>
          <p:cNvPr id="6" name="Text Placeholder 5"/>
          <p:cNvSpPr>
            <a:spLocks noGrp="1"/>
          </p:cNvSpPr>
          <p:nvPr>
            <p:ph type="body" sz="half" idx="2"/>
          </p:nvPr>
        </p:nvSpPr>
        <p:spPr>
          <a:xfrm>
            <a:off x="996905" y="1582061"/>
            <a:ext cx="4389120" cy="3762294"/>
          </a:xfrm>
        </p:spPr>
        <p:txBody>
          <a:bodyPr>
            <a:normAutofit/>
          </a:bodyPr>
          <a:lstStyle/>
          <a:p>
            <a:r>
              <a:rPr lang="en-US" b="1" dirty="0"/>
              <a:t>Hosts: </a:t>
            </a:r>
            <a:r>
              <a:rPr lang="en-US" dirty="0"/>
              <a:t>Ash trees</a:t>
            </a:r>
          </a:p>
          <a:p>
            <a:r>
              <a:rPr lang="en-US" b="1" dirty="0"/>
              <a:t>Damage: </a:t>
            </a:r>
            <a:r>
              <a:rPr lang="en-US" dirty="0"/>
              <a:t>creates ‘serpentine’ galleries under the bark destroying the cambium.  Tree death in 1-3 years</a:t>
            </a:r>
            <a:endParaRPr lang="en-US" b="1" dirty="0"/>
          </a:p>
          <a:p>
            <a:r>
              <a:rPr lang="en-US" b="1" dirty="0"/>
              <a:t>Where to look: </a:t>
            </a:r>
            <a:r>
              <a:rPr lang="en-US" dirty="0"/>
              <a:t>D-shaped exit holes on the trunk and branches of ash</a:t>
            </a:r>
          </a:p>
          <a:p>
            <a:r>
              <a:rPr lang="en-US" dirty="0" err="1"/>
              <a:t>Frass</a:t>
            </a:r>
            <a:r>
              <a:rPr lang="en-US" dirty="0"/>
              <a:t> filled galleries under the bark</a:t>
            </a:r>
          </a:p>
          <a:p>
            <a:r>
              <a:rPr lang="en-US" dirty="0"/>
              <a:t>Heavy woodpecker damage</a:t>
            </a:r>
          </a:p>
          <a:p>
            <a:r>
              <a:rPr lang="en-US" dirty="0"/>
              <a:t>Sprouts at base of tree</a:t>
            </a:r>
          </a:p>
          <a:p>
            <a:pPr algn="ctr"/>
            <a:r>
              <a:rPr lang="en-US" dirty="0">
                <a:solidFill>
                  <a:srgbClr val="C00000"/>
                </a:solidFill>
              </a:rPr>
              <a:t>Don’t move Firewood – Burn it where you buy it</a:t>
            </a:r>
          </a:p>
          <a:p>
            <a:pPr algn="ctr"/>
            <a:r>
              <a:rPr lang="en-US" dirty="0"/>
              <a:t>http://www.emeraldashborer.info/</a:t>
            </a:r>
          </a:p>
        </p:txBody>
      </p:sp>
      <p:pic>
        <p:nvPicPr>
          <p:cNvPr id="6146" name="Picture 2" descr="https://bugwoodcloud.org/images/768x512/9000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915" y="2410111"/>
            <a:ext cx="3132440" cy="20882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35417" y="4452743"/>
            <a:ext cx="1449436" cy="215444"/>
          </a:xfrm>
          <a:prstGeom prst="rect">
            <a:avLst/>
          </a:prstGeom>
        </p:spPr>
        <p:txBody>
          <a:bodyPr wrap="none">
            <a:spAutoFit/>
          </a:bodyPr>
          <a:lstStyle/>
          <a:p>
            <a:r>
              <a:rPr lang="en-US" sz="800" dirty="0"/>
              <a:t>David </a:t>
            </a:r>
            <a:r>
              <a:rPr lang="en-US" sz="800" dirty="0" err="1"/>
              <a:t>Cappaert</a:t>
            </a:r>
            <a:r>
              <a:rPr lang="en-US" sz="800" dirty="0"/>
              <a:t>, Bugwood.org</a:t>
            </a:r>
          </a:p>
        </p:txBody>
      </p:sp>
      <p:pic>
        <p:nvPicPr>
          <p:cNvPr id="6148" name="Picture 4" descr="https://bugwoodcloud.org/images/768x512/55180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1008" y="98793"/>
            <a:ext cx="1498921" cy="22483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5400000">
            <a:off x="9007893" y="1213520"/>
            <a:ext cx="2707793" cy="215444"/>
          </a:xfrm>
          <a:prstGeom prst="rect">
            <a:avLst/>
          </a:prstGeom>
        </p:spPr>
        <p:txBody>
          <a:bodyPr wrap="none">
            <a:spAutoFit/>
          </a:bodyPr>
          <a:lstStyle/>
          <a:p>
            <a:r>
              <a:rPr lang="en-US" sz="800" dirty="0"/>
              <a:t>Troy Kimoto, Canadian Food Inspection Agency, Bugwood.org</a:t>
            </a:r>
          </a:p>
        </p:txBody>
      </p:sp>
      <p:pic>
        <p:nvPicPr>
          <p:cNvPr id="6150" name="Picture 6" descr="https://bugwoodcloud.org/images/768x512/55501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4008" y="98794"/>
            <a:ext cx="1498921" cy="22483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5400000">
            <a:off x="10893438" y="1148868"/>
            <a:ext cx="2307042" cy="215444"/>
          </a:xfrm>
          <a:prstGeom prst="rect">
            <a:avLst/>
          </a:prstGeom>
        </p:spPr>
        <p:txBody>
          <a:bodyPr wrap="none">
            <a:spAutoFit/>
          </a:bodyPr>
          <a:lstStyle/>
          <a:p>
            <a:r>
              <a:rPr lang="en-US" sz="800" dirty="0"/>
              <a:t>Steven Katovich, USDA Forest Service, Bugwood.org</a:t>
            </a:r>
          </a:p>
        </p:txBody>
      </p:sp>
      <p:pic>
        <p:nvPicPr>
          <p:cNvPr id="6152" name="Picture 8" descr="https://bugwoodcloud.org/images/768x512/5449376.jpg"/>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a:stretch/>
        </p:blipFill>
        <p:spPr bwMode="auto">
          <a:xfrm>
            <a:off x="5486400" y="98794"/>
            <a:ext cx="1474559" cy="224838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5400000">
            <a:off x="5915056" y="1148868"/>
            <a:ext cx="2223686" cy="215444"/>
          </a:xfrm>
          <a:prstGeom prst="rect">
            <a:avLst/>
          </a:prstGeom>
        </p:spPr>
        <p:txBody>
          <a:bodyPr wrap="none">
            <a:spAutoFit/>
          </a:bodyPr>
          <a:lstStyle/>
          <a:p>
            <a:r>
              <a:rPr lang="en-US" sz="800" dirty="0"/>
              <a:t>Debbie Miller, USDA Forest Service, Bugwood.org</a:t>
            </a:r>
          </a:p>
        </p:txBody>
      </p:sp>
      <p:pic>
        <p:nvPicPr>
          <p:cNvPr id="6154" name="Picture 10" descr="https://bugwoodcloud.org/images/768x512/511003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3064" y="4651441"/>
            <a:ext cx="1357849" cy="203677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391477" y="6645271"/>
            <a:ext cx="1449436" cy="215444"/>
          </a:xfrm>
          <a:prstGeom prst="rect">
            <a:avLst/>
          </a:prstGeom>
        </p:spPr>
        <p:txBody>
          <a:bodyPr wrap="none">
            <a:spAutoFit/>
          </a:bodyPr>
          <a:lstStyle/>
          <a:p>
            <a:r>
              <a:rPr lang="en-US" sz="800" dirty="0"/>
              <a:t>David </a:t>
            </a:r>
            <a:r>
              <a:rPr lang="en-US" sz="800" dirty="0" err="1"/>
              <a:t>Cappaert</a:t>
            </a:r>
            <a:r>
              <a:rPr lang="en-US" sz="800" dirty="0"/>
              <a:t>, Bugwood.org</a:t>
            </a:r>
          </a:p>
        </p:txBody>
      </p:sp>
      <p:pic>
        <p:nvPicPr>
          <p:cNvPr id="6156" name="Picture 12" descr="https://bugwoodcloud.org/images/768x512/5022037.jpg"/>
          <p:cNvPicPr>
            <a:picLocks noChangeAspect="1" noChangeArrowheads="1"/>
          </p:cNvPicPr>
          <p:nvPr/>
        </p:nvPicPr>
        <p:blipFill rotWithShape="1">
          <a:blip r:embed="rId8">
            <a:extLst>
              <a:ext uri="{28A0092B-C50C-407E-A947-70E740481C1C}">
                <a14:useLocalDpi xmlns:a14="http://schemas.microsoft.com/office/drawing/2010/main" val="0"/>
              </a:ext>
            </a:extLst>
          </a:blip>
          <a:srcRect l="22391" r="17591" b="5114"/>
          <a:stretch/>
        </p:blipFill>
        <p:spPr bwMode="auto">
          <a:xfrm>
            <a:off x="6927272" y="4652666"/>
            <a:ext cx="1716729" cy="203554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984409" y="6642556"/>
            <a:ext cx="1635460" cy="215444"/>
          </a:xfrm>
          <a:prstGeom prst="rect">
            <a:avLst/>
          </a:prstGeom>
        </p:spPr>
        <p:txBody>
          <a:bodyPr wrap="square">
            <a:spAutoFit/>
          </a:bodyPr>
          <a:lstStyle/>
          <a:p>
            <a:r>
              <a:rPr lang="en-US" sz="800" dirty="0"/>
              <a:t>PA DCNR - Forestry , Bugwood.org</a:t>
            </a:r>
          </a:p>
        </p:txBody>
      </p:sp>
      <p:pic>
        <p:nvPicPr>
          <p:cNvPr id="6158" name="Picture 14" descr="https://bugwoodcloud.org/images/768x512/146007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71007" y="2406784"/>
            <a:ext cx="3169273" cy="211284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630925" y="4461979"/>
            <a:ext cx="1449436" cy="215444"/>
          </a:xfrm>
          <a:prstGeom prst="rect">
            <a:avLst/>
          </a:prstGeom>
        </p:spPr>
        <p:txBody>
          <a:bodyPr wrap="none">
            <a:spAutoFit/>
          </a:bodyPr>
          <a:lstStyle/>
          <a:p>
            <a:r>
              <a:rPr lang="en-US" sz="800" dirty="0"/>
              <a:t>David </a:t>
            </a:r>
            <a:r>
              <a:rPr lang="en-US" sz="800" dirty="0" err="1"/>
              <a:t>Cappaert</a:t>
            </a:r>
            <a:r>
              <a:rPr lang="en-US" sz="800" dirty="0"/>
              <a:t>, Bugwood.org</a:t>
            </a:r>
          </a:p>
        </p:txBody>
      </p:sp>
      <p:pic>
        <p:nvPicPr>
          <p:cNvPr id="6160" name="Picture 16" descr="https://bugwoodcloud.org/images/768x512/146003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0948" y="98793"/>
            <a:ext cx="1498921" cy="224838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rot="5400000">
            <a:off x="7581334" y="1136426"/>
            <a:ext cx="2206053" cy="215444"/>
          </a:xfrm>
          <a:prstGeom prst="rect">
            <a:avLst/>
          </a:prstGeom>
        </p:spPr>
        <p:txBody>
          <a:bodyPr wrap="none">
            <a:spAutoFit/>
          </a:bodyPr>
          <a:lstStyle/>
          <a:p>
            <a:r>
              <a:rPr lang="en-US" sz="800" dirty="0"/>
              <a:t>James W. Smith, USDA APHIS PPQ, Bugwood.org</a:t>
            </a:r>
          </a:p>
        </p:txBody>
      </p:sp>
      <p:sp>
        <p:nvSpPr>
          <p:cNvPr id="23" name="Rectangle 22"/>
          <p:cNvSpPr/>
          <p:nvPr/>
        </p:nvSpPr>
        <p:spPr>
          <a:xfrm>
            <a:off x="8916032" y="6669563"/>
            <a:ext cx="2707793" cy="215444"/>
          </a:xfrm>
          <a:prstGeom prst="rect">
            <a:avLst/>
          </a:prstGeom>
        </p:spPr>
        <p:txBody>
          <a:bodyPr wrap="none">
            <a:spAutoFit/>
          </a:bodyPr>
          <a:lstStyle/>
          <a:p>
            <a:r>
              <a:rPr lang="en-US" sz="800" dirty="0"/>
              <a:t>Troy Kimoto, Canadian Food Inspection Agency, Bugwood.org</a:t>
            </a:r>
          </a:p>
        </p:txBody>
      </p:sp>
      <p:grpSp>
        <p:nvGrpSpPr>
          <p:cNvPr id="16" name="Group 15"/>
          <p:cNvGrpSpPr/>
          <p:nvPr/>
        </p:nvGrpSpPr>
        <p:grpSpPr>
          <a:xfrm>
            <a:off x="1667132" y="5009964"/>
            <a:ext cx="2875149" cy="1678251"/>
            <a:chOff x="5997515" y="3380332"/>
            <a:chExt cx="5141972" cy="3001417"/>
          </a:xfrm>
        </p:grpSpPr>
        <p:pic>
          <p:nvPicPr>
            <p:cNvPr id="13" name="Picture 12"/>
            <p:cNvPicPr>
              <a:picLocks noChangeAspect="1"/>
            </p:cNvPicPr>
            <p:nvPr/>
          </p:nvPicPr>
          <p:blipFill>
            <a:blip r:embed="rId11"/>
            <a:stretch>
              <a:fillRect/>
            </a:stretch>
          </p:blipFill>
          <p:spPr>
            <a:xfrm>
              <a:off x="6012873" y="3380332"/>
              <a:ext cx="5126614" cy="3001417"/>
            </a:xfrm>
            <a:prstGeom prst="rect">
              <a:avLst/>
            </a:prstGeom>
          </p:spPr>
        </p:pic>
        <p:pic>
          <p:nvPicPr>
            <p:cNvPr id="14" name="Picture 13"/>
            <p:cNvPicPr>
              <a:picLocks noChangeAspect="1"/>
            </p:cNvPicPr>
            <p:nvPr/>
          </p:nvPicPr>
          <p:blipFill>
            <a:blip r:embed="rId12"/>
            <a:stretch>
              <a:fillRect/>
            </a:stretch>
          </p:blipFill>
          <p:spPr>
            <a:xfrm>
              <a:off x="5997515" y="3380332"/>
              <a:ext cx="475763" cy="3001417"/>
            </a:xfrm>
            <a:prstGeom prst="rect">
              <a:avLst/>
            </a:prstGeom>
          </p:spPr>
        </p:pic>
      </p:grpSp>
    </p:spTree>
    <p:extLst>
      <p:ext uri="{BB962C8B-B14F-4D97-AF65-F5344CB8AC3E}">
        <p14:creationId xmlns:p14="http://schemas.microsoft.com/office/powerpoint/2010/main" val="1352895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4654" y="97076"/>
            <a:ext cx="11582692" cy="6760924"/>
            <a:chOff x="5997515" y="3380332"/>
            <a:chExt cx="5141972" cy="3001417"/>
          </a:xfrm>
        </p:grpSpPr>
        <p:pic>
          <p:nvPicPr>
            <p:cNvPr id="6" name="Picture 5"/>
            <p:cNvPicPr>
              <a:picLocks noChangeAspect="1"/>
            </p:cNvPicPr>
            <p:nvPr/>
          </p:nvPicPr>
          <p:blipFill>
            <a:blip r:embed="rId2"/>
            <a:stretch>
              <a:fillRect/>
            </a:stretch>
          </p:blipFill>
          <p:spPr>
            <a:xfrm>
              <a:off x="6012873" y="3380332"/>
              <a:ext cx="5126614" cy="3001417"/>
            </a:xfrm>
            <a:prstGeom prst="rect">
              <a:avLst/>
            </a:prstGeom>
          </p:spPr>
        </p:pic>
        <p:pic>
          <p:nvPicPr>
            <p:cNvPr id="7" name="Picture 6"/>
            <p:cNvPicPr>
              <a:picLocks noChangeAspect="1"/>
            </p:cNvPicPr>
            <p:nvPr/>
          </p:nvPicPr>
          <p:blipFill>
            <a:blip r:embed="rId3"/>
            <a:stretch>
              <a:fillRect/>
            </a:stretch>
          </p:blipFill>
          <p:spPr>
            <a:xfrm>
              <a:off x="5997515" y="3380332"/>
              <a:ext cx="475763" cy="3001417"/>
            </a:xfrm>
            <a:prstGeom prst="rect">
              <a:avLst/>
            </a:prstGeom>
          </p:spPr>
        </p:pic>
      </p:grpSp>
      <p:sp>
        <p:nvSpPr>
          <p:cNvPr id="8" name="Rectangle 7"/>
          <p:cNvSpPr/>
          <p:nvPr/>
        </p:nvSpPr>
        <p:spPr>
          <a:xfrm>
            <a:off x="8405022" y="6488668"/>
            <a:ext cx="3389133" cy="369332"/>
          </a:xfrm>
          <a:prstGeom prst="rect">
            <a:avLst/>
          </a:prstGeom>
        </p:spPr>
        <p:txBody>
          <a:bodyPr wrap="none">
            <a:spAutoFit/>
          </a:bodyPr>
          <a:lstStyle/>
          <a:p>
            <a:pPr algn="ctr"/>
            <a:r>
              <a:rPr lang="en-US" dirty="0">
                <a:solidFill>
                  <a:srgbClr val="C00000"/>
                </a:solidFill>
              </a:rPr>
              <a:t>http://www.emeraldashborer.info/</a:t>
            </a:r>
          </a:p>
        </p:txBody>
      </p:sp>
    </p:spTree>
    <p:extLst>
      <p:ext uri="{BB962C8B-B14F-4D97-AF65-F5344CB8AC3E}">
        <p14:creationId xmlns:p14="http://schemas.microsoft.com/office/powerpoint/2010/main" val="3795099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Crapemyrtle</a:t>
            </a:r>
            <a:r>
              <a:rPr lang="en-US" dirty="0"/>
              <a:t> Bark Scale</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1891" y="4910868"/>
            <a:ext cx="3304086" cy="1868873"/>
          </a:xfrm>
        </p:spPr>
      </p:pic>
      <p:sp>
        <p:nvSpPr>
          <p:cNvPr id="6" name="Text Placeholder 5"/>
          <p:cNvSpPr>
            <a:spLocks noGrp="1"/>
          </p:cNvSpPr>
          <p:nvPr>
            <p:ph type="body" sz="half" idx="2"/>
          </p:nvPr>
        </p:nvSpPr>
        <p:spPr>
          <a:xfrm>
            <a:off x="900561" y="1509753"/>
            <a:ext cx="4389120" cy="3762294"/>
          </a:xfrm>
        </p:spPr>
        <p:txBody>
          <a:bodyPr>
            <a:normAutofit/>
          </a:bodyPr>
          <a:lstStyle/>
          <a:p>
            <a:r>
              <a:rPr lang="en-US" b="1" dirty="0"/>
              <a:t>Hosts: </a:t>
            </a:r>
            <a:r>
              <a:rPr lang="en-US" dirty="0" err="1"/>
              <a:t>crapemyrtles</a:t>
            </a:r>
            <a:r>
              <a:rPr lang="en-US" dirty="0"/>
              <a:t>, but also American beautyberry, possibly persimmon and pomegranate, Common Fig, Soybean, Border Privet, </a:t>
            </a:r>
            <a:r>
              <a:rPr lang="en-US" dirty="0" err="1"/>
              <a:t>Rubus</a:t>
            </a:r>
            <a:r>
              <a:rPr lang="en-US" dirty="0"/>
              <a:t> sp. (Blackberries, raspberries, etc.)</a:t>
            </a:r>
          </a:p>
          <a:p>
            <a:r>
              <a:rPr lang="en-US" b="1" dirty="0"/>
              <a:t>Damage: </a:t>
            </a:r>
            <a:r>
              <a:rPr lang="en-US" dirty="0"/>
              <a:t>honeydew deposits followed by a disfiguring layer of dark black sooty mold</a:t>
            </a:r>
          </a:p>
          <a:p>
            <a:r>
              <a:rPr lang="en-US" b="1" dirty="0"/>
              <a:t>Where to look: </a:t>
            </a:r>
            <a:r>
              <a:rPr lang="en-US" dirty="0"/>
              <a:t>honeydew deposits followed by a disfiguring layer of dark black sooty mold</a:t>
            </a:r>
            <a:endParaRPr lang="en-US" b="1" dirty="0"/>
          </a:p>
          <a:p>
            <a:endParaRPr lang="en-US" dirty="0"/>
          </a:p>
        </p:txBody>
      </p:sp>
      <p:pic>
        <p:nvPicPr>
          <p:cNvPr id="1026" name="Picture 2" descr="Heavy infestation of Crapemyrtle Bark Scale by Jim Robbins, University of Arkansas CES, Bugwood.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815" y="116226"/>
            <a:ext cx="3657600" cy="24479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55121" y="4541536"/>
            <a:ext cx="3280000" cy="369332"/>
          </a:xfrm>
          <a:prstGeom prst="rect">
            <a:avLst/>
          </a:prstGeom>
        </p:spPr>
        <p:txBody>
          <a:bodyPr wrap="none">
            <a:spAutoFit/>
          </a:bodyPr>
          <a:lstStyle/>
          <a:p>
            <a:r>
              <a:rPr lang="en-US" dirty="0">
                <a:solidFill>
                  <a:srgbClr val="C00000"/>
                </a:solidFill>
              </a:rPr>
              <a:t>https://www.eddmaps.org/cmbs/</a:t>
            </a:r>
          </a:p>
        </p:txBody>
      </p:sp>
      <p:pic>
        <p:nvPicPr>
          <p:cNvPr id="7" name="DSC_2886.jpeg"/>
          <p:cNvPicPr>
            <a:picLocks noChangeAspect="1"/>
          </p:cNvPicPr>
          <p:nvPr/>
        </p:nvPicPr>
        <p:blipFill>
          <a:blip r:embed="rId4">
            <a:extLst/>
          </a:blip>
          <a:srcRect l="22838" r="22838"/>
          <a:stretch>
            <a:fillRect/>
          </a:stretch>
        </p:blipFill>
        <p:spPr>
          <a:xfrm>
            <a:off x="8470857" y="1509753"/>
            <a:ext cx="3721143" cy="4570207"/>
          </a:xfrm>
          <a:prstGeom prst="rect">
            <a:avLst/>
          </a:prstGeom>
          <a:ln w="12700">
            <a:miter lim="400000"/>
          </a:ln>
        </p:spPr>
      </p:pic>
      <p:pic>
        <p:nvPicPr>
          <p:cNvPr id="1028" name="Picture 4" descr="https://bugwoodcloud.org/images/768x512/552305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3248" y="4078733"/>
            <a:ext cx="4340456" cy="27240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367952" y="6642556"/>
            <a:ext cx="1997663" cy="215444"/>
          </a:xfrm>
          <a:prstGeom prst="rect">
            <a:avLst/>
          </a:prstGeom>
        </p:spPr>
        <p:txBody>
          <a:bodyPr wrap="none">
            <a:spAutoFit/>
          </a:bodyPr>
          <a:lstStyle/>
          <a:p>
            <a:r>
              <a:rPr lang="en-US" sz="800" dirty="0"/>
              <a:t>Jim Robbins, Univ. of Ark. CES, Bugwood.org</a:t>
            </a:r>
          </a:p>
        </p:txBody>
      </p:sp>
      <p:sp>
        <p:nvSpPr>
          <p:cNvPr id="12" name="Rectangle 11"/>
          <p:cNvSpPr/>
          <p:nvPr/>
        </p:nvSpPr>
        <p:spPr>
          <a:xfrm>
            <a:off x="5506223" y="67881"/>
            <a:ext cx="1997663" cy="215444"/>
          </a:xfrm>
          <a:prstGeom prst="rect">
            <a:avLst/>
          </a:prstGeom>
        </p:spPr>
        <p:txBody>
          <a:bodyPr wrap="none">
            <a:spAutoFit/>
          </a:bodyPr>
          <a:lstStyle/>
          <a:p>
            <a:r>
              <a:rPr lang="en-US" sz="800" dirty="0"/>
              <a:t>Jim Robbins, Univ. of Ark. CES, Bugwood.org</a:t>
            </a:r>
          </a:p>
        </p:txBody>
      </p:sp>
      <p:sp>
        <p:nvSpPr>
          <p:cNvPr id="13" name="Rectangle 12"/>
          <p:cNvSpPr/>
          <p:nvPr/>
        </p:nvSpPr>
        <p:spPr>
          <a:xfrm>
            <a:off x="9694074" y="5892105"/>
            <a:ext cx="1274708" cy="215444"/>
          </a:xfrm>
          <a:prstGeom prst="rect">
            <a:avLst/>
          </a:prstGeom>
        </p:spPr>
        <p:txBody>
          <a:bodyPr wrap="none">
            <a:spAutoFit/>
          </a:bodyPr>
          <a:lstStyle/>
          <a:p>
            <a:r>
              <a:rPr lang="en-US" sz="800" dirty="0"/>
              <a:t>Erfan </a:t>
            </a:r>
            <a:r>
              <a:rPr lang="en-US" sz="800" dirty="0" err="1"/>
              <a:t>Vafie</a:t>
            </a:r>
            <a:r>
              <a:rPr lang="en-US" sz="800" dirty="0"/>
              <a:t>, Texas </a:t>
            </a:r>
            <a:r>
              <a:rPr lang="en-US" sz="800" dirty="0" err="1"/>
              <a:t>Agrilife</a:t>
            </a:r>
            <a:endParaRPr lang="en-US" sz="800" dirty="0"/>
          </a:p>
        </p:txBody>
      </p:sp>
    </p:spTree>
    <p:extLst>
      <p:ext uri="{BB962C8B-B14F-4D97-AF65-F5344CB8AC3E}">
        <p14:creationId xmlns:p14="http://schemas.microsoft.com/office/powerpoint/2010/main" val="8578100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3|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125000"/>
              </a:schemeClr>
              <a:schemeClr val="phClr">
                <a:tint val="92000"/>
                <a:shade val="70000"/>
                <a:satMod val="110000"/>
              </a:schemeClr>
            </a:duotone>
          </a:blip>
          <a:tile tx="0" ty="0" sx="22000" sy="2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E736489A-00C3-4E0A-AAA8-D4D3127BA5B3}"/>
    </a:ext>
  </a:extLst>
</a:theme>
</file>

<file path=docProps/app.xml><?xml version="1.0" encoding="utf-8"?>
<Properties xmlns="http://schemas.openxmlformats.org/officeDocument/2006/extended-properties" xmlns:vt="http://schemas.openxmlformats.org/officeDocument/2006/docPropsVTypes">
  <Template>Integral</Template>
  <TotalTime>3341</TotalTime>
  <Words>1264</Words>
  <Application>Microsoft Office PowerPoint</Application>
  <PresentationFormat>Widescreen</PresentationFormat>
  <Paragraphs>125</Paragraphs>
  <Slides>44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Helvetica Neue</vt:lpstr>
      <vt:lpstr>Tw Cen MT</vt:lpstr>
      <vt:lpstr>Tw Cen MT Condensed</vt:lpstr>
      <vt:lpstr>Verdana</vt:lpstr>
      <vt:lpstr>Wingdings</vt:lpstr>
      <vt:lpstr>Wingdings 3</vt:lpstr>
      <vt:lpstr>Integral</vt:lpstr>
      <vt:lpstr>Invasive species and  tools to fight them Northwest District Update</vt:lpstr>
      <vt:lpstr>Download SouthEast Early Detection Network</vt:lpstr>
      <vt:lpstr>Threats</vt:lpstr>
      <vt:lpstr>Spotted LanternFly</vt:lpstr>
      <vt:lpstr>PowerPoint Presentation</vt:lpstr>
      <vt:lpstr>PowerPoint Presentation</vt:lpstr>
      <vt:lpstr>Emerald Ash Borer</vt:lpstr>
      <vt:lpstr>PowerPoint Presentation</vt:lpstr>
      <vt:lpstr>Crapemyrtle Bark Scale</vt:lpstr>
      <vt:lpstr>PowerPoint Presentation</vt:lpstr>
      <vt:lpstr>PowerPoint Presentation</vt:lpstr>
      <vt:lpstr>Tawny Crazy Ant</vt:lpstr>
      <vt:lpstr>Tawny Crazy Ant</vt:lpstr>
      <vt:lpstr>PowerPoint Presentation</vt:lpstr>
      <vt:lpstr>Kudzu Bug</vt:lpstr>
      <vt:lpstr>PowerPoint Presentation</vt:lpstr>
      <vt:lpstr>PowerPoint Presentation</vt:lpstr>
      <vt:lpstr>PowerPoint Presentation</vt:lpstr>
      <vt:lpstr>Thousand Cankers Disease</vt:lpstr>
      <vt:lpstr>PowerPoint Presentation</vt:lpstr>
      <vt:lpstr>PowerPoint Presentation</vt:lpstr>
      <vt:lpstr>Brown Marmorated  Stink Bug</vt:lpstr>
      <vt:lpstr>PowerPoint Presentation</vt:lpstr>
      <vt:lpstr>PowerPoint Presentation</vt:lpstr>
      <vt:lpstr>PowerPoint Presentation</vt:lpstr>
      <vt:lpstr>PowerPoint Presentation</vt:lpstr>
      <vt:lpstr>PowerPoint Presentation</vt:lpstr>
      <vt:lpstr>Outreach Resources</vt:lpstr>
      <vt:lpstr>Tools to fight them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Showing Impact</vt:lpstr>
      <vt:lpstr>PowerPoint Presentation</vt:lpstr>
      <vt:lpstr>PowerPoint Presentation</vt:lpstr>
      <vt:lpstr>Getting Promoted</vt:lpstr>
      <vt:lpstr>Common themes for the Different Ranks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LaForest</dc:creator>
  <cp:lastModifiedBy>Joseph LaForest</cp:lastModifiedBy>
  <cp:revision>51</cp:revision>
  <dcterms:created xsi:type="dcterms:W3CDTF">2018-12-03T19:55:38Z</dcterms:created>
  <dcterms:modified xsi:type="dcterms:W3CDTF">2018-12-07T01:41:57Z</dcterms:modified>
</cp:coreProperties>
</file>