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82" r:id="rId3"/>
    <p:sldId id="283" r:id="rId4"/>
    <p:sldId id="322" r:id="rId5"/>
    <p:sldId id="306" r:id="rId6"/>
    <p:sldId id="284" r:id="rId7"/>
    <p:sldId id="257" r:id="rId8"/>
    <p:sldId id="318" r:id="rId9"/>
    <p:sldId id="323" r:id="rId10"/>
    <p:sldId id="258" r:id="rId11"/>
    <p:sldId id="259" r:id="rId12"/>
    <p:sldId id="260" r:id="rId13"/>
    <p:sldId id="261" r:id="rId14"/>
    <p:sldId id="292" r:id="rId15"/>
    <p:sldId id="293" r:id="rId16"/>
    <p:sldId id="262" r:id="rId17"/>
    <p:sldId id="286" r:id="rId18"/>
    <p:sldId id="308" r:id="rId19"/>
    <p:sldId id="311" r:id="rId20"/>
    <p:sldId id="338" r:id="rId21"/>
    <p:sldId id="339" r:id="rId22"/>
    <p:sldId id="340" r:id="rId23"/>
    <p:sldId id="341" r:id="rId24"/>
    <p:sldId id="298" r:id="rId25"/>
    <p:sldId id="342" r:id="rId26"/>
    <p:sldId id="336" r:id="rId27"/>
    <p:sldId id="337" r:id="rId28"/>
    <p:sldId id="327" r:id="rId29"/>
    <p:sldId id="330" r:id="rId30"/>
    <p:sldId id="331" r:id="rId31"/>
    <p:sldId id="332" r:id="rId32"/>
    <p:sldId id="333" r:id="rId33"/>
    <p:sldId id="334" r:id="rId34"/>
    <p:sldId id="335" r:id="rId35"/>
    <p:sldId id="324" r:id="rId36"/>
    <p:sldId id="266" r:id="rId37"/>
    <p:sldId id="267" r:id="rId38"/>
    <p:sldId id="269" r:id="rId39"/>
    <p:sldId id="325" r:id="rId40"/>
    <p:sldId id="326" r:id="rId41"/>
    <p:sldId id="319" r:id="rId42"/>
    <p:sldId id="274" r:id="rId43"/>
    <p:sldId id="280" r:id="rId44"/>
    <p:sldId id="279" r:id="rId45"/>
    <p:sldId id="317" r:id="rId46"/>
    <p:sldId id="295" r:id="rId47"/>
    <p:sldId id="320" r:id="rId48"/>
    <p:sldId id="299" r:id="rId49"/>
    <p:sldId id="300" r:id="rId50"/>
    <p:sldId id="301" r:id="rId51"/>
    <p:sldId id="316" r:id="rId5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0000"/>
    <a:srgbClr val="0579CE"/>
    <a:srgbClr val="000000"/>
    <a:srgbClr val="FF0000"/>
    <a:srgbClr val="FFFFFF"/>
    <a:srgbClr val="F9F9F5"/>
    <a:srgbClr val="0004FE"/>
    <a:srgbClr val="F51C17"/>
    <a:srgbClr val="B47F4B"/>
    <a:srgbClr val="3DB0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F2F2"/>
          </a:solidFill>
        </a:fill>
      </a:tcStyle>
    </a:wholeTbl>
    <a:band2H>
      <a:tcTxStyle/>
      <a:tcStyle>
        <a:tcBdr/>
        <a:fill>
          <a:solidFill>
            <a:srgbClr val="F9F9F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lumOff val="16690"/>
            </a:schemeClr>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lumOff val="16690"/>
            </a:schemeClr>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lumOff val="16690"/>
            </a:schemeClr>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lumOff val="16690"/>
            </a:schemeClr>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2">
              <a:lumOff val="16690"/>
            </a:schemeClr>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23"/>
    <p:restoredTop sz="94663"/>
  </p:normalViewPr>
  <p:slideViewPr>
    <p:cSldViewPr snapToGrid="0" snapToObjects="1">
      <p:cViewPr>
        <p:scale>
          <a:sx n="100" d="100"/>
          <a:sy n="100" d="100"/>
        </p:scale>
        <p:origin x="648" y="5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xfrm>
            <a:off x="1143000" y="685800"/>
            <a:ext cx="4572000" cy="3429000"/>
          </a:xfrm>
          <a:prstGeom prst="rect">
            <a:avLst/>
          </a:prstGeom>
        </p:spPr>
        <p:txBody>
          <a:bodyPr/>
          <a:lstStyle/>
          <a:p>
            <a:endParaRPr/>
          </a:p>
        </p:txBody>
      </p:sp>
      <p:sp>
        <p:nvSpPr>
          <p:cNvPr id="245" name="Shape 24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398017072"/>
      </p:ext>
    </p:extLst>
  </p:cSld>
  <p:clrMap bg1="lt1" tx1="dk1" bg2="lt2" tx2="dk2" accent1="accent1" accent2="accent2" accent3="accent3" accent4="accent4" accent5="accent5" accent6="accent6" hlink="hlink" folHlink="folHlink"/>
  <p:notesStyle>
    <a:lvl1pPr latinLnBrk="0">
      <a:defRPr>
        <a:latin typeface="+mj-lt"/>
        <a:ea typeface="+mj-ea"/>
        <a:cs typeface="+mj-cs"/>
        <a:sym typeface="Helvetica Neue"/>
      </a:defRPr>
    </a:lvl1pPr>
    <a:lvl2pPr indent="228600" latinLnBrk="0">
      <a:defRPr>
        <a:latin typeface="+mj-lt"/>
        <a:ea typeface="+mj-ea"/>
        <a:cs typeface="+mj-cs"/>
        <a:sym typeface="Helvetica Neue"/>
      </a:defRPr>
    </a:lvl2pPr>
    <a:lvl3pPr indent="457200" latinLnBrk="0">
      <a:defRPr>
        <a:latin typeface="+mj-lt"/>
        <a:ea typeface="+mj-ea"/>
        <a:cs typeface="+mj-cs"/>
        <a:sym typeface="Helvetica Neue"/>
      </a:defRPr>
    </a:lvl3pPr>
    <a:lvl4pPr indent="685800" latinLnBrk="0">
      <a:defRPr>
        <a:latin typeface="+mj-lt"/>
        <a:ea typeface="+mj-ea"/>
        <a:cs typeface="+mj-cs"/>
        <a:sym typeface="Helvetica Neue"/>
      </a:defRPr>
    </a:lvl4pPr>
    <a:lvl5pPr indent="914400" latinLnBrk="0">
      <a:defRPr>
        <a:latin typeface="+mj-lt"/>
        <a:ea typeface="+mj-ea"/>
        <a:cs typeface="+mj-cs"/>
        <a:sym typeface="Helvetica Neue"/>
      </a:defRPr>
    </a:lvl5pPr>
    <a:lvl6pPr indent="1143000" latinLnBrk="0">
      <a:defRPr>
        <a:latin typeface="+mj-lt"/>
        <a:ea typeface="+mj-ea"/>
        <a:cs typeface="+mj-cs"/>
        <a:sym typeface="Helvetica Neue"/>
      </a:defRPr>
    </a:lvl6pPr>
    <a:lvl7pPr indent="1371600" latinLnBrk="0">
      <a:defRPr>
        <a:latin typeface="+mj-lt"/>
        <a:ea typeface="+mj-ea"/>
        <a:cs typeface="+mj-cs"/>
        <a:sym typeface="Helvetica Neue"/>
      </a:defRPr>
    </a:lvl7pPr>
    <a:lvl8pPr indent="1600200" latinLnBrk="0">
      <a:defRPr>
        <a:latin typeface="+mj-lt"/>
        <a:ea typeface="+mj-ea"/>
        <a:cs typeface="+mj-cs"/>
        <a:sym typeface="Helvetica Neue"/>
      </a:defRPr>
    </a:lvl8pPr>
    <a:lvl9pPr indent="1828800" latinLnBrk="0">
      <a:defRPr>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10610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52794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82965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7625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Male</a:t>
            </a:r>
            <a:r>
              <a:rPr lang="en-US" baseline="0" dirty="0" smtClean="0"/>
              <a:t> CMBS</a:t>
            </a:r>
            <a:endParaRPr lang="en-US" dirty="0"/>
          </a:p>
        </p:txBody>
      </p:sp>
    </p:spTree>
    <p:extLst>
      <p:ext uri="{BB962C8B-B14F-4D97-AF65-F5344CB8AC3E}">
        <p14:creationId xmlns:p14="http://schemas.microsoft.com/office/powerpoint/2010/main" val="1792193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Male</a:t>
            </a:r>
            <a:r>
              <a:rPr lang="en-US" baseline="0" dirty="0" smtClean="0"/>
              <a:t> CMBS</a:t>
            </a:r>
            <a:endParaRPr lang="en-US" dirty="0"/>
          </a:p>
        </p:txBody>
      </p:sp>
    </p:spTree>
    <p:extLst>
      <p:ext uri="{BB962C8B-B14F-4D97-AF65-F5344CB8AC3E}">
        <p14:creationId xmlns:p14="http://schemas.microsoft.com/office/powerpoint/2010/main" val="1792193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08409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07167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hape 1027"/>
          <p:cNvSpPr>
            <a:spLocks noGrp="1" noRot="1" noChangeAspect="1"/>
          </p:cNvSpPr>
          <p:nvPr>
            <p:ph type="sldImg"/>
          </p:nvPr>
        </p:nvSpPr>
        <p:spPr>
          <a:prstGeom prst="rect">
            <a:avLst/>
          </a:prstGeom>
        </p:spPr>
        <p:txBody>
          <a:bodyPr/>
          <a:lstStyle/>
          <a:p>
            <a:endParaRPr/>
          </a:p>
        </p:txBody>
      </p:sp>
      <p:sp>
        <p:nvSpPr>
          <p:cNvPr id="1028" name="Shape 1028"/>
          <p:cNvSpPr>
            <a:spLocks noGrp="1"/>
          </p:cNvSpPr>
          <p:nvPr>
            <p:ph type="body" sz="quarter" idx="1"/>
          </p:nvPr>
        </p:nvSpPr>
        <p:spPr>
          <a:prstGeom prst="rect">
            <a:avLst/>
          </a:prstGeom>
        </p:spPr>
        <p:txBody>
          <a:bodyPr/>
          <a:lstStyle/>
          <a:p>
            <a:pPr defTabSz="914400">
              <a:defRPr sz="1800">
                <a:latin typeface="Helvetica Neue"/>
                <a:ea typeface="Helvetica Neue"/>
                <a:cs typeface="Helvetica Neue"/>
                <a:sym typeface="Helvetica Neue"/>
              </a:defRPr>
            </a:pPr>
            <a:r>
              <a:t>Treatments were distributed throughout the site.</a:t>
            </a:r>
          </a:p>
          <a:p>
            <a:pPr defTabSz="914400">
              <a:defRPr sz="1800">
                <a:latin typeface="Helvetica Neue"/>
                <a:ea typeface="Helvetica Neue"/>
                <a:cs typeface="Helvetica Neue"/>
                <a:sym typeface="Helvetica Neue"/>
              </a:defRPr>
            </a:pPr>
            <a:r>
              <a:t>Treatments were:</a:t>
            </a:r>
          </a:p>
          <a:p>
            <a:pPr marL="285750" indent="-285750" defTabSz="914400">
              <a:buSzPct val="100000"/>
              <a:buChar char="-"/>
              <a:defRPr sz="1800">
                <a:latin typeface="Helvetica Neue"/>
                <a:ea typeface="Helvetica Neue"/>
                <a:cs typeface="Helvetica Neue"/>
                <a:sym typeface="Helvetica Neue"/>
              </a:defRPr>
            </a:pPr>
            <a:r>
              <a:t>Safari (soil drench)</a:t>
            </a:r>
          </a:p>
          <a:p>
            <a:pPr marL="285750" indent="-285750" defTabSz="914400">
              <a:buSzPct val="100000"/>
              <a:buChar char="-"/>
              <a:defRPr sz="1800">
                <a:latin typeface="Helvetica Neue"/>
                <a:ea typeface="Helvetica Neue"/>
                <a:cs typeface="Helvetica Neue"/>
                <a:sym typeface="Helvetica Neue"/>
              </a:defRPr>
            </a:pPr>
            <a:r>
              <a:t>Merit (soil drench)</a:t>
            </a:r>
          </a:p>
          <a:p>
            <a:pPr marL="285750" indent="-285750" defTabSz="914400">
              <a:buSzPct val="100000"/>
              <a:buChar char="-"/>
              <a:defRPr sz="1800">
                <a:latin typeface="Helvetica Neue"/>
                <a:ea typeface="Helvetica Neue"/>
                <a:cs typeface="Helvetica Neue"/>
                <a:sym typeface="Helvetica Neue"/>
              </a:defRPr>
            </a:pPr>
            <a:r>
              <a:t>SuffOil 1% + Molt-X</a:t>
            </a:r>
          </a:p>
          <a:p>
            <a:pPr marL="285750" indent="-285750" defTabSz="914400">
              <a:buSzPct val="100000"/>
              <a:buChar char="-"/>
              <a:defRPr sz="1800">
                <a:latin typeface="Helvetica Neue"/>
                <a:ea typeface="Helvetica Neue"/>
                <a:cs typeface="Helvetica Neue"/>
                <a:sym typeface="Helvetica Neue"/>
              </a:defRPr>
            </a:pPr>
            <a:r>
              <a:t>Acephate 97UP</a:t>
            </a:r>
          </a:p>
          <a:p>
            <a:pPr marL="285750" indent="-285750" defTabSz="914400">
              <a:buSzPct val="100000"/>
              <a:buChar char="-"/>
              <a:defRPr sz="1800">
                <a:latin typeface="Helvetica Neue"/>
                <a:ea typeface="Helvetica Neue"/>
                <a:cs typeface="Helvetica Neue"/>
                <a:sym typeface="Helvetica Neue"/>
              </a:defRPr>
            </a:pPr>
            <a:r>
              <a:t>Talstar</a:t>
            </a:r>
          </a:p>
          <a:p>
            <a:pPr marL="285750" indent="-285750" defTabSz="914400">
              <a:buSzPct val="100000"/>
              <a:buChar char="-"/>
              <a:defRPr sz="1800">
                <a:latin typeface="Helvetica Neue"/>
                <a:ea typeface="Helvetica Neue"/>
                <a:cs typeface="Helvetica Neue"/>
                <a:sym typeface="Helvetica Neue"/>
              </a:defRPr>
            </a:pPr>
            <a:r>
              <a:t>Water</a:t>
            </a:r>
          </a:p>
          <a:p>
            <a:pPr marL="285750" indent="-285750" defTabSz="914400">
              <a:buSzPct val="100000"/>
              <a:buChar char="-"/>
              <a:defRPr sz="1800">
                <a:latin typeface="Helvetica Neue"/>
                <a:ea typeface="Helvetica Neue"/>
                <a:cs typeface="Helvetica Neue"/>
                <a:sym typeface="Helvetica Neue"/>
              </a:defRPr>
            </a:pPr>
            <a:r>
              <a:t>Untreated</a:t>
            </a:r>
          </a:p>
          <a:p>
            <a:pPr marL="285750" indent="-285750" defTabSz="914400">
              <a:buSzPct val="100000"/>
              <a:buChar char="-"/>
              <a:defRPr sz="1800">
                <a:latin typeface="Helvetica Neue"/>
                <a:ea typeface="Helvetica Neue"/>
                <a:cs typeface="Helvetica Neue"/>
                <a:sym typeface="Helvetica Neue"/>
              </a:defRPr>
            </a:pPr>
            <a:endParaRPr/>
          </a:p>
          <a:p>
            <a:pPr defTabSz="914400">
              <a:defRPr sz="1800">
                <a:latin typeface="Helvetica Neue"/>
                <a:ea typeface="Helvetica Neue"/>
                <a:cs typeface="Helvetica Neue"/>
                <a:sym typeface="Helvetica Neue"/>
              </a:defRPr>
            </a:pPr>
            <a:r>
              <a:t>All treatment rates were highest allowable on the label and trees were sprayed twice for all insecticides except for soil drenches (i.e. Safari and Merit)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hape 1027"/>
          <p:cNvSpPr>
            <a:spLocks noGrp="1" noRot="1" noChangeAspect="1"/>
          </p:cNvSpPr>
          <p:nvPr>
            <p:ph type="sldImg"/>
          </p:nvPr>
        </p:nvSpPr>
        <p:spPr>
          <a:prstGeom prst="rect">
            <a:avLst/>
          </a:prstGeom>
        </p:spPr>
        <p:txBody>
          <a:bodyPr/>
          <a:lstStyle/>
          <a:p>
            <a:endParaRPr/>
          </a:p>
        </p:txBody>
      </p:sp>
      <p:sp>
        <p:nvSpPr>
          <p:cNvPr id="1028" name="Shape 1028"/>
          <p:cNvSpPr>
            <a:spLocks noGrp="1"/>
          </p:cNvSpPr>
          <p:nvPr>
            <p:ph type="body" sz="quarter" idx="1"/>
          </p:nvPr>
        </p:nvSpPr>
        <p:spPr>
          <a:prstGeom prst="rect">
            <a:avLst/>
          </a:prstGeom>
        </p:spPr>
        <p:txBody>
          <a:bodyPr/>
          <a:lstStyle/>
          <a:p>
            <a:pPr defTabSz="914400">
              <a:defRPr sz="1800">
                <a:latin typeface="Helvetica Neue"/>
                <a:ea typeface="Helvetica Neue"/>
                <a:cs typeface="Helvetica Neue"/>
                <a:sym typeface="Helvetica Neue"/>
              </a:defRPr>
            </a:pPr>
            <a:r>
              <a:t>Treatments were distributed throughout the site.</a:t>
            </a:r>
          </a:p>
          <a:p>
            <a:pPr defTabSz="914400">
              <a:defRPr sz="1800">
                <a:latin typeface="Helvetica Neue"/>
                <a:ea typeface="Helvetica Neue"/>
                <a:cs typeface="Helvetica Neue"/>
                <a:sym typeface="Helvetica Neue"/>
              </a:defRPr>
            </a:pPr>
            <a:r>
              <a:t>Treatments were:</a:t>
            </a:r>
          </a:p>
          <a:p>
            <a:pPr marL="285750" indent="-285750" defTabSz="914400">
              <a:buSzPct val="100000"/>
              <a:buChar char="-"/>
              <a:defRPr sz="1800">
                <a:latin typeface="Helvetica Neue"/>
                <a:ea typeface="Helvetica Neue"/>
                <a:cs typeface="Helvetica Neue"/>
                <a:sym typeface="Helvetica Neue"/>
              </a:defRPr>
            </a:pPr>
            <a:r>
              <a:t>Safari (soil drench)</a:t>
            </a:r>
          </a:p>
          <a:p>
            <a:pPr marL="285750" indent="-285750" defTabSz="914400">
              <a:buSzPct val="100000"/>
              <a:buChar char="-"/>
              <a:defRPr sz="1800">
                <a:latin typeface="Helvetica Neue"/>
                <a:ea typeface="Helvetica Neue"/>
                <a:cs typeface="Helvetica Neue"/>
                <a:sym typeface="Helvetica Neue"/>
              </a:defRPr>
            </a:pPr>
            <a:r>
              <a:t>Merit (soil drench)</a:t>
            </a:r>
          </a:p>
          <a:p>
            <a:pPr marL="285750" indent="-285750" defTabSz="914400">
              <a:buSzPct val="100000"/>
              <a:buChar char="-"/>
              <a:defRPr sz="1800">
                <a:latin typeface="Helvetica Neue"/>
                <a:ea typeface="Helvetica Neue"/>
                <a:cs typeface="Helvetica Neue"/>
                <a:sym typeface="Helvetica Neue"/>
              </a:defRPr>
            </a:pPr>
            <a:r>
              <a:t>SuffOil 1% + Molt-X</a:t>
            </a:r>
          </a:p>
          <a:p>
            <a:pPr marL="285750" indent="-285750" defTabSz="914400">
              <a:buSzPct val="100000"/>
              <a:buChar char="-"/>
              <a:defRPr sz="1800">
                <a:latin typeface="Helvetica Neue"/>
                <a:ea typeface="Helvetica Neue"/>
                <a:cs typeface="Helvetica Neue"/>
                <a:sym typeface="Helvetica Neue"/>
              </a:defRPr>
            </a:pPr>
            <a:r>
              <a:t>Acephate 97UP</a:t>
            </a:r>
          </a:p>
          <a:p>
            <a:pPr marL="285750" indent="-285750" defTabSz="914400">
              <a:buSzPct val="100000"/>
              <a:buChar char="-"/>
              <a:defRPr sz="1800">
                <a:latin typeface="Helvetica Neue"/>
                <a:ea typeface="Helvetica Neue"/>
                <a:cs typeface="Helvetica Neue"/>
                <a:sym typeface="Helvetica Neue"/>
              </a:defRPr>
            </a:pPr>
            <a:r>
              <a:t>Talstar</a:t>
            </a:r>
          </a:p>
          <a:p>
            <a:pPr marL="285750" indent="-285750" defTabSz="914400">
              <a:buSzPct val="100000"/>
              <a:buChar char="-"/>
              <a:defRPr sz="1800">
                <a:latin typeface="Helvetica Neue"/>
                <a:ea typeface="Helvetica Neue"/>
                <a:cs typeface="Helvetica Neue"/>
                <a:sym typeface="Helvetica Neue"/>
              </a:defRPr>
            </a:pPr>
            <a:r>
              <a:t>Water</a:t>
            </a:r>
          </a:p>
          <a:p>
            <a:pPr marL="285750" indent="-285750" defTabSz="914400">
              <a:buSzPct val="100000"/>
              <a:buChar char="-"/>
              <a:defRPr sz="1800">
                <a:latin typeface="Helvetica Neue"/>
                <a:ea typeface="Helvetica Neue"/>
                <a:cs typeface="Helvetica Neue"/>
                <a:sym typeface="Helvetica Neue"/>
              </a:defRPr>
            </a:pPr>
            <a:r>
              <a:t>Untreated</a:t>
            </a:r>
          </a:p>
          <a:p>
            <a:pPr marL="285750" indent="-285750" defTabSz="914400">
              <a:buSzPct val="100000"/>
              <a:buChar char="-"/>
              <a:defRPr sz="1800">
                <a:latin typeface="Helvetica Neue"/>
                <a:ea typeface="Helvetica Neue"/>
                <a:cs typeface="Helvetica Neue"/>
                <a:sym typeface="Helvetica Neue"/>
              </a:defRPr>
            </a:pPr>
            <a:endParaRPr/>
          </a:p>
          <a:p>
            <a:pPr defTabSz="914400">
              <a:defRPr sz="1800">
                <a:latin typeface="Helvetica Neue"/>
                <a:ea typeface="Helvetica Neue"/>
                <a:cs typeface="Helvetica Neue"/>
                <a:sym typeface="Helvetica Neue"/>
              </a:defRPr>
            </a:pPr>
            <a:r>
              <a:t>All treatment rates were highest allowable on the label and trees were sprayed twice for all insecticides except for soil drenches (i.e. Safari and Merit)</a:t>
            </a:r>
          </a:p>
        </p:txBody>
      </p:sp>
    </p:spTree>
    <p:extLst>
      <p:ext uri="{BB962C8B-B14F-4D97-AF65-F5344CB8AC3E}">
        <p14:creationId xmlns:p14="http://schemas.microsoft.com/office/powerpoint/2010/main" val="1131436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7612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01443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82055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7105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05144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Shape 700"/>
          <p:cNvSpPr>
            <a:spLocks noGrp="1" noRot="1" noChangeAspect="1"/>
          </p:cNvSpPr>
          <p:nvPr>
            <p:ph type="sldImg"/>
          </p:nvPr>
        </p:nvSpPr>
        <p:spPr>
          <a:prstGeom prst="rect">
            <a:avLst/>
          </a:prstGeom>
        </p:spPr>
        <p:txBody>
          <a:bodyPr/>
          <a:lstStyle/>
          <a:p>
            <a:endParaRPr/>
          </a:p>
        </p:txBody>
      </p:sp>
      <p:sp>
        <p:nvSpPr>
          <p:cNvPr id="701" name="Shape 701"/>
          <p:cNvSpPr>
            <a:spLocks noGrp="1"/>
          </p:cNvSpPr>
          <p:nvPr>
            <p:ph type="body" sz="quarter" idx="1"/>
          </p:nvPr>
        </p:nvSpPr>
        <p:spPr>
          <a:prstGeom prst="rect">
            <a:avLst/>
          </a:prstGeom>
        </p:spPr>
        <p:txBody>
          <a:bodyPr/>
          <a:lstStyle/>
          <a:p>
            <a:r>
              <a:t>Done in 2016 - Dallas</a:t>
            </a:r>
          </a:p>
        </p:txBody>
      </p:sp>
    </p:spTree>
    <p:extLst>
      <p:ext uri="{BB962C8B-B14F-4D97-AF65-F5344CB8AC3E}">
        <p14:creationId xmlns:p14="http://schemas.microsoft.com/office/powerpoint/2010/main" val="970950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Shape 723"/>
          <p:cNvSpPr>
            <a:spLocks noGrp="1" noRot="1" noChangeAspect="1"/>
          </p:cNvSpPr>
          <p:nvPr>
            <p:ph type="sldImg"/>
          </p:nvPr>
        </p:nvSpPr>
        <p:spPr>
          <a:prstGeom prst="rect">
            <a:avLst/>
          </a:prstGeom>
        </p:spPr>
        <p:txBody>
          <a:bodyPr/>
          <a:lstStyle/>
          <a:p>
            <a:endParaRPr/>
          </a:p>
        </p:txBody>
      </p:sp>
      <p:sp>
        <p:nvSpPr>
          <p:cNvPr id="724" name="Shape 724"/>
          <p:cNvSpPr>
            <a:spLocks noGrp="1"/>
          </p:cNvSpPr>
          <p:nvPr>
            <p:ph type="body" sz="quarter" idx="1"/>
          </p:nvPr>
        </p:nvSpPr>
        <p:spPr>
          <a:prstGeom prst="rect">
            <a:avLst/>
          </a:prstGeom>
        </p:spPr>
        <p:txBody>
          <a:bodyPr/>
          <a:lstStyle/>
          <a:p>
            <a:r>
              <a:t>Taking a look at just the most recent (3 Aug) data from the previous graph, scale numbers in plots treated with Sevin and cypermethrin had significantly higher scale numbers compared to even the untreated control, suggesting that they are improving survival rates of scales in treated plots.  Compare to the trees treated with Mallet.  Now the question is “can we show that lady beetle predation is, indeed, lower in the plots treated with cypermethrin and Sevin?”</a:t>
            </a:r>
          </a:p>
        </p:txBody>
      </p:sp>
    </p:spTree>
    <p:extLst>
      <p:ext uri="{BB962C8B-B14F-4D97-AF65-F5344CB8AC3E}">
        <p14:creationId xmlns:p14="http://schemas.microsoft.com/office/powerpoint/2010/main" val="1855383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08982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3255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8138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Shape 1056"/>
          <p:cNvSpPr>
            <a:spLocks noGrp="1" noRot="1" noChangeAspect="1"/>
          </p:cNvSpPr>
          <p:nvPr>
            <p:ph type="sldImg"/>
          </p:nvPr>
        </p:nvSpPr>
        <p:spPr>
          <a:prstGeom prst="rect">
            <a:avLst/>
          </a:prstGeom>
        </p:spPr>
        <p:txBody>
          <a:bodyPr/>
          <a:lstStyle/>
          <a:p>
            <a:endParaRPr/>
          </a:p>
        </p:txBody>
      </p:sp>
      <p:sp>
        <p:nvSpPr>
          <p:cNvPr id="1057" name="Shape 1057"/>
          <p:cNvSpPr>
            <a:spLocks noGrp="1"/>
          </p:cNvSpPr>
          <p:nvPr>
            <p:ph type="body" sz="quarter" idx="1"/>
          </p:nvPr>
        </p:nvSpPr>
        <p:spPr>
          <a:prstGeom prst="rect">
            <a:avLst/>
          </a:prstGeom>
        </p:spPr>
        <p:txBody>
          <a:bodyPr/>
          <a:lstStyle/>
          <a:p>
            <a:pPr defTabSz="914400">
              <a:defRPr sz="1800">
                <a:latin typeface="Helvetica Neue"/>
                <a:ea typeface="Helvetica Neue"/>
                <a:cs typeface="Helvetica Neue"/>
                <a:sym typeface="Helvetica Neue"/>
              </a:defRPr>
            </a:pPr>
            <a:r>
              <a:t>Excellent data, horrible graph (in the time-being). Crawler numbers on all branches were averaged on each tree. Each bar in the graph represents the mean of the 7 trees (i.e. reps) for each treatment (water treatment only had 6 reps). Bars represent standard error. Data is not normally distributed.</a:t>
            </a:r>
          </a:p>
          <a:p>
            <a:pPr defTabSz="914400">
              <a:defRPr sz="1800">
                <a:latin typeface="Helvetica Neue"/>
                <a:ea typeface="Helvetica Neue"/>
                <a:cs typeface="Helvetica Neue"/>
                <a:sym typeface="Helvetica Neue"/>
              </a:defRPr>
            </a:pPr>
            <a:endParaRPr/>
          </a:p>
          <a:p>
            <a:pPr defTabSz="914400">
              <a:defRPr sz="1800">
                <a:latin typeface="Helvetica Neue"/>
                <a:ea typeface="Helvetica Neue"/>
                <a:cs typeface="Helvetica Neue"/>
                <a:sym typeface="Helvetica Neue"/>
              </a:defRPr>
            </a:pPr>
            <a:r>
              <a:t>All insecticides were sprayed as foliar application using a backpack sprayer EXCEPT for Merit and Safari, which were soil drenched using a bucket.</a:t>
            </a:r>
          </a:p>
          <a:p>
            <a:pPr defTabSz="914400">
              <a:defRPr sz="1800">
                <a:latin typeface="Helvetica Neue"/>
                <a:ea typeface="Helvetica Neue"/>
                <a:cs typeface="Helvetica Neue"/>
                <a:sym typeface="Helvetica Neue"/>
              </a:defRPr>
            </a:pPr>
            <a:r>
              <a:t>Safari: Mixed 36g in 4L drench</a:t>
            </a:r>
          </a:p>
          <a:p>
            <a:pPr defTabSz="914400">
              <a:defRPr sz="1800">
                <a:latin typeface="Helvetica Neue"/>
                <a:ea typeface="Helvetica Neue"/>
                <a:cs typeface="Helvetica Neue"/>
                <a:sym typeface="Helvetica Neue"/>
              </a:defRPr>
            </a:pPr>
            <a:r>
              <a:t>Merit: 144mL in 4L</a:t>
            </a:r>
          </a:p>
          <a:p>
            <a:pPr defTabSz="914400">
              <a:defRPr sz="1800">
                <a:latin typeface="Helvetica Neue"/>
                <a:ea typeface="Helvetica Neue"/>
                <a:cs typeface="Helvetica Neue"/>
                <a:sym typeface="Helvetica Neue"/>
              </a:defRPr>
            </a:pPr>
            <a:r>
              <a:t>Suffoil+ MoltX: Suffoil (1mL/L) + MoltX (0.781mL/L), foliar spray for coverage</a:t>
            </a:r>
          </a:p>
          <a:p>
            <a:pPr defTabSz="914400">
              <a:defRPr sz="1800">
                <a:latin typeface="Helvetica Neue"/>
                <a:ea typeface="Helvetica Neue"/>
                <a:cs typeface="Helvetica Neue"/>
                <a:sym typeface="Helvetica Neue"/>
              </a:defRPr>
            </a:pPr>
            <a:r>
              <a:t>Acephate: 0.599g/L, foliar spray for coverage</a:t>
            </a:r>
          </a:p>
          <a:p>
            <a:pPr defTabSz="914400">
              <a:defRPr sz="1800">
                <a:latin typeface="Helvetica Neue"/>
                <a:ea typeface="Helvetica Neue"/>
                <a:cs typeface="Helvetica Neue"/>
                <a:sym typeface="Helvetica Neue"/>
              </a:defRPr>
            </a:pPr>
            <a:r>
              <a:t>Talstar: 3.375mL/L</a:t>
            </a:r>
          </a:p>
          <a:p>
            <a:pPr defTabSz="914400">
              <a:defRPr sz="1800">
                <a:latin typeface="Helvetica Neue"/>
                <a:ea typeface="Helvetica Neue"/>
                <a:cs typeface="Helvetica Neue"/>
                <a:sym typeface="Helvetica Neue"/>
              </a:defRPr>
            </a:pPr>
            <a:endParaRPr/>
          </a:p>
          <a:p>
            <a:pPr defTabSz="914400">
              <a:defRPr sz="1800">
                <a:latin typeface="Helvetica Neue"/>
                <a:ea typeface="Helvetica Neue"/>
                <a:cs typeface="Helvetica Neue"/>
                <a:sym typeface="Helvetica Neue"/>
              </a:defRPr>
            </a:pPr>
            <a:r>
              <a:t>Spray 1 included all insecticides.</a:t>
            </a:r>
          </a:p>
          <a:p>
            <a:pPr defTabSz="914400">
              <a:defRPr sz="1800">
                <a:latin typeface="Helvetica Neue"/>
                <a:ea typeface="Helvetica Neue"/>
                <a:cs typeface="Helvetica Neue"/>
                <a:sym typeface="Helvetica Neue"/>
              </a:defRPr>
            </a:pPr>
            <a:r>
              <a:t>Spray 2 did NOT include Safari and Merit, included all the others</a:t>
            </a:r>
          </a:p>
          <a:p>
            <a:pPr defTabSz="914400">
              <a:defRPr sz="1800">
                <a:latin typeface="Helvetica Neue"/>
                <a:ea typeface="Helvetica Neue"/>
                <a:cs typeface="Helvetica Neue"/>
                <a:sym typeface="Helvetica Neue"/>
              </a:defRPr>
            </a:pPr>
            <a:endParaRPr/>
          </a:p>
          <a:p>
            <a:pPr defTabSz="914400">
              <a:defRPr sz="1800">
                <a:latin typeface="Helvetica Neue"/>
                <a:ea typeface="Helvetica Neue"/>
                <a:cs typeface="Helvetica Neue"/>
                <a:sym typeface="Helvetica Neue"/>
              </a:defRPr>
            </a:pPr>
            <a:r>
              <a:t>First spray was aligned with increasing crawler populations for the previous year (2015) (i.e. mid-April). </a:t>
            </a:r>
          </a:p>
          <a:p>
            <a:pPr defTabSz="914400">
              <a:defRPr sz="1800">
                <a:latin typeface="Helvetica Neue"/>
                <a:ea typeface="Helvetica Neue"/>
                <a:cs typeface="Helvetica Neue"/>
                <a:sym typeface="Helvetica Neue"/>
              </a:defRPr>
            </a:pPr>
            <a:r>
              <a:t>Can see crawler populations started to increase by mid-April/end of April. </a:t>
            </a:r>
          </a:p>
          <a:p>
            <a:pPr defTabSz="914400">
              <a:defRPr sz="1800">
                <a:latin typeface="Helvetica Neue"/>
                <a:ea typeface="Helvetica Neue"/>
                <a:cs typeface="Helvetica Neue"/>
                <a:sym typeface="Helvetica Neue"/>
              </a:defRPr>
            </a:pPr>
            <a:r>
              <a:t>Talstar (in orange) provided relatively quick suppression/knockdown of crawler populations.</a:t>
            </a:r>
          </a:p>
          <a:p>
            <a:pPr defTabSz="914400">
              <a:defRPr sz="1800">
                <a:latin typeface="Helvetica Neue"/>
                <a:ea typeface="Helvetica Neue"/>
                <a:cs typeface="Helvetica Neue"/>
                <a:sym typeface="Helvetica Neue"/>
              </a:defRPr>
            </a:pPr>
            <a:endParaRPr/>
          </a:p>
          <a:p>
            <a:pPr defTabSz="914400">
              <a:defRPr sz="1800">
                <a:latin typeface="Helvetica Neue"/>
                <a:ea typeface="Helvetica Neue"/>
                <a:cs typeface="Helvetica Neue"/>
                <a:sym typeface="Helvetica Neue"/>
              </a:defRPr>
            </a:pPr>
            <a:r>
              <a:t>SuffOil/Molt-x also provided some pest suppresion.</a:t>
            </a:r>
          </a:p>
          <a:p>
            <a:pPr defTabSz="914400">
              <a:defRPr sz="1800">
                <a:latin typeface="Helvetica Neue"/>
                <a:ea typeface="Helvetica Neue"/>
                <a:cs typeface="Helvetica Neue"/>
                <a:sym typeface="Helvetica Neue"/>
              </a:defRPr>
            </a:pPr>
            <a:endParaRPr/>
          </a:p>
          <a:p>
            <a:pPr defTabSz="914400">
              <a:defRPr sz="1800">
                <a:latin typeface="Helvetica Neue"/>
                <a:ea typeface="Helvetica Neue"/>
                <a:cs typeface="Helvetica Neue"/>
                <a:sym typeface="Helvetica Neue"/>
              </a:defRPr>
            </a:pPr>
            <a:r>
              <a:t>Acephate did not appear to have any suppression. Safari and Merit demonstrated no immediate suppression.</a:t>
            </a:r>
          </a:p>
          <a:p>
            <a:pPr defTabSz="914400">
              <a:defRPr sz="1800">
                <a:latin typeface="Helvetica Neue"/>
                <a:ea typeface="Helvetica Neue"/>
                <a:cs typeface="Helvetica Neue"/>
                <a:sym typeface="Helvetica Neue"/>
              </a:defRPr>
            </a:pPr>
            <a:endParaRPr/>
          </a:p>
          <a:p>
            <a:pPr defTabSz="914400">
              <a:defRPr sz="1800">
                <a:latin typeface="Helvetica Neue"/>
                <a:ea typeface="Helvetica Neue"/>
                <a:cs typeface="Helvetica Neue"/>
                <a:sym typeface="Helvetica Neue"/>
              </a:defRPr>
            </a:pPr>
            <a:r>
              <a:t>Crawler population peaked May 6, 2016 and started to decrease (population phenology, not due to treatment effect).</a:t>
            </a:r>
          </a:p>
          <a:p>
            <a:pPr defTabSz="914400">
              <a:defRPr sz="1800">
                <a:latin typeface="Helvetica Neue"/>
                <a:ea typeface="Helvetica Neue"/>
                <a:cs typeface="Helvetica Neue"/>
                <a:sym typeface="Helvetica Neue"/>
              </a:defRPr>
            </a:pPr>
            <a:endParaRPr/>
          </a:p>
          <a:p>
            <a:pPr defTabSz="914400">
              <a:defRPr sz="1800">
                <a:latin typeface="Helvetica Neue"/>
                <a:ea typeface="Helvetica Neue"/>
                <a:cs typeface="Helvetica Neue"/>
                <a:sym typeface="Helvetica Neue"/>
              </a:defRPr>
            </a:pPr>
            <a:r>
              <a:t>Crawler population started to increase again by July 24</a:t>
            </a:r>
            <a:r>
              <a:rPr baseline="30000"/>
              <a:t>th</a:t>
            </a:r>
            <a:r>
              <a:t> week. </a:t>
            </a:r>
          </a:p>
          <a:p>
            <a:pPr defTabSz="914400">
              <a:defRPr sz="1800">
                <a:latin typeface="Helvetica Neue"/>
                <a:ea typeface="Helvetica Neue"/>
                <a:cs typeface="Helvetica Neue"/>
                <a:sym typeface="Helvetica Neue"/>
              </a:defRPr>
            </a:pPr>
            <a:endParaRPr/>
          </a:p>
          <a:p>
            <a:pPr defTabSz="914400">
              <a:defRPr sz="1800">
                <a:latin typeface="Helvetica Neue"/>
                <a:ea typeface="Helvetica Neue"/>
                <a:cs typeface="Helvetica Neue"/>
                <a:sym typeface="Helvetica Neue"/>
              </a:defRPr>
            </a:pPr>
            <a:r>
              <a:t>Safari and Merit crawler populations are VERY low, did not recover after trough. Took about 9 weeks for Merti and Safari to demonstrate efficacy (63 days) which is approximately how long it says it will take on the label for it to work.</a:t>
            </a:r>
          </a:p>
          <a:p>
            <a:pPr defTabSz="914400">
              <a:defRPr sz="1800">
                <a:latin typeface="Helvetica Neue"/>
                <a:ea typeface="Helvetica Neue"/>
                <a:cs typeface="Helvetica Neue"/>
                <a:sym typeface="Helvetica Neue"/>
              </a:defRPr>
            </a:pPr>
            <a:endParaRPr/>
          </a:p>
          <a:p>
            <a:pPr defTabSz="914400">
              <a:defRPr sz="1800">
                <a:latin typeface="Helvetica Neue"/>
                <a:ea typeface="Helvetica Neue"/>
                <a:cs typeface="Helvetica Neue"/>
                <a:sym typeface="Helvetica Neue"/>
              </a:defRPr>
            </a:pPr>
            <a:r>
              <a:t>Suffoil+moltX and Talstar crawler populations still appear lower than the control in the second peak, so the initial suppression earlier in the season resulted in maintained lower populations later on.</a:t>
            </a:r>
          </a:p>
          <a:p>
            <a:pPr defTabSz="914400">
              <a:defRPr sz="1800">
                <a:latin typeface="Helvetica Neue"/>
                <a:ea typeface="Helvetica Neue"/>
                <a:cs typeface="Helvetica Neue"/>
                <a:sym typeface="Helvetica Neue"/>
              </a:defRPr>
            </a:pPr>
            <a:endParaRPr/>
          </a:p>
          <a:p>
            <a:pPr defTabSz="914400">
              <a:defRPr sz="1800">
                <a:latin typeface="Helvetica Neue"/>
                <a:ea typeface="Helvetica Neue"/>
                <a:cs typeface="Helvetica Neue"/>
                <a:sym typeface="Helvetica Neue"/>
              </a:defRPr>
            </a:pPr>
            <a:r>
              <a:t>In the future, we want to try to apply soil drenches 60 days before Mid-April (i.e. Mid-February) in order to stop crawler activity from ever really increasing if possible.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25303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82359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Armored Scale crawler; </a:t>
            </a:r>
            <a:r>
              <a:rPr lang="en-US" dirty="0" err="1" smtClean="0"/>
              <a:t>Diaspididae</a:t>
            </a:r>
            <a:endParaRPr lang="en-US" dirty="0"/>
          </a:p>
        </p:txBody>
      </p:sp>
    </p:spTree>
    <p:extLst>
      <p:ext uri="{BB962C8B-B14F-4D97-AF65-F5344CB8AC3E}">
        <p14:creationId xmlns:p14="http://schemas.microsoft.com/office/powerpoint/2010/main" val="2100088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Shape 1033"/>
          <p:cNvSpPr>
            <a:spLocks noGrp="1" noRot="1" noChangeAspect="1"/>
          </p:cNvSpPr>
          <p:nvPr>
            <p:ph type="sldImg"/>
          </p:nvPr>
        </p:nvSpPr>
        <p:spPr>
          <a:prstGeom prst="rect">
            <a:avLst/>
          </a:prstGeom>
        </p:spPr>
        <p:txBody>
          <a:bodyPr/>
          <a:lstStyle/>
          <a:p>
            <a:endParaRPr/>
          </a:p>
        </p:txBody>
      </p:sp>
      <p:sp>
        <p:nvSpPr>
          <p:cNvPr id="1034" name="Shape 1034"/>
          <p:cNvSpPr>
            <a:spLocks noGrp="1"/>
          </p:cNvSpPr>
          <p:nvPr>
            <p:ph type="body" sz="quarter" idx="1"/>
          </p:nvPr>
        </p:nvSpPr>
        <p:spPr>
          <a:prstGeom prst="rect">
            <a:avLst/>
          </a:prstGeom>
        </p:spPr>
        <p:txBody>
          <a:bodyPr/>
          <a:lstStyle>
            <a:lvl1pPr defTabSz="914400">
              <a:defRPr sz="1800">
                <a:latin typeface="Helvetica Neue"/>
                <a:ea typeface="Helvetica Neue"/>
                <a:cs typeface="Helvetica Neue"/>
                <a:sym typeface="Helvetica Neue"/>
              </a:defRPr>
            </a:lvl1pPr>
          </a:lstStyle>
          <a:p>
            <a:r>
              <a:t>Crawler numbers were assessed weekly by placing double-sided sticky tape on five branches on each tree. Tape was removed and replaced weekly and crawlers counted under the microscope.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 name="Shape 1039"/>
          <p:cNvSpPr>
            <a:spLocks noGrp="1" noRot="1" noChangeAspect="1"/>
          </p:cNvSpPr>
          <p:nvPr>
            <p:ph type="sldImg"/>
          </p:nvPr>
        </p:nvSpPr>
        <p:spPr>
          <a:prstGeom prst="rect">
            <a:avLst/>
          </a:prstGeom>
        </p:spPr>
        <p:txBody>
          <a:bodyPr/>
          <a:lstStyle/>
          <a:p>
            <a:endParaRPr/>
          </a:p>
        </p:txBody>
      </p:sp>
      <p:sp>
        <p:nvSpPr>
          <p:cNvPr id="1040" name="Shape 1040"/>
          <p:cNvSpPr>
            <a:spLocks noGrp="1"/>
          </p:cNvSpPr>
          <p:nvPr>
            <p:ph type="body" sz="quarter" idx="1"/>
          </p:nvPr>
        </p:nvSpPr>
        <p:spPr>
          <a:prstGeom prst="rect">
            <a:avLst/>
          </a:prstGeom>
        </p:spPr>
        <p:txBody>
          <a:bodyPr/>
          <a:lstStyle/>
          <a:p>
            <a:pPr defTabSz="914400">
              <a:defRPr sz="1800">
                <a:latin typeface="Helvetica Neue"/>
                <a:ea typeface="Helvetica Neue"/>
                <a:cs typeface="Helvetica Neue"/>
                <a:sym typeface="Helvetica Neue"/>
              </a:defRPr>
            </a:pPr>
            <a:r>
              <a:t>Applications were made using a backpack sprayer to get full coverage of all the bark, except for Merit and Safari, which were only applied as soil drenches.</a:t>
            </a:r>
          </a:p>
          <a:p>
            <a:pPr defTabSz="914400">
              <a:defRPr sz="1800">
                <a:latin typeface="Helvetica Neue"/>
                <a:ea typeface="Helvetica Neue"/>
                <a:cs typeface="Helvetica Neue"/>
                <a:sym typeface="Helvetica Neue"/>
              </a:defRPr>
            </a:pPr>
            <a:endParaRPr/>
          </a:p>
          <a:p>
            <a:pPr defTabSz="914400">
              <a:defRPr sz="1800">
                <a:latin typeface="Helvetica Neue"/>
                <a:ea typeface="Helvetica Neue"/>
                <a:cs typeface="Helvetica Neue"/>
                <a:sym typeface="Helvetica Neue"/>
              </a:defRPr>
            </a:pPr>
            <a:r>
              <a:t>All full coverage insecticides were sprayed twice at a two week interval.</a:t>
            </a:r>
          </a:p>
          <a:p>
            <a:pPr defTabSz="914400">
              <a:defRPr sz="1800">
                <a:latin typeface="Helvetica Neue"/>
                <a:ea typeface="Helvetica Neue"/>
                <a:cs typeface="Helvetica Neue"/>
                <a:sym typeface="Helvetica Neue"/>
              </a:defRPr>
            </a:pPr>
            <a:r>
              <a:t>Soil drench (merit and safari) were only applied once.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 name="Shape 1046"/>
          <p:cNvSpPr>
            <a:spLocks noGrp="1" noRot="1" noChangeAspect="1"/>
          </p:cNvSpPr>
          <p:nvPr>
            <p:ph type="sldImg"/>
          </p:nvPr>
        </p:nvSpPr>
        <p:spPr>
          <a:prstGeom prst="rect">
            <a:avLst/>
          </a:prstGeom>
        </p:spPr>
        <p:txBody>
          <a:bodyPr/>
          <a:lstStyle/>
          <a:p>
            <a:endParaRPr/>
          </a:p>
        </p:txBody>
      </p:sp>
      <p:sp>
        <p:nvSpPr>
          <p:cNvPr id="1047" name="Shape 1047"/>
          <p:cNvSpPr>
            <a:spLocks noGrp="1"/>
          </p:cNvSpPr>
          <p:nvPr>
            <p:ph type="body" sz="quarter" idx="1"/>
          </p:nvPr>
        </p:nvSpPr>
        <p:spPr>
          <a:prstGeom prst="rect">
            <a:avLst/>
          </a:prstGeom>
        </p:spPr>
        <p:txBody>
          <a:bodyPr/>
          <a:lstStyle>
            <a:lvl1pPr defTabSz="914400">
              <a:defRPr sz="1800">
                <a:latin typeface="Helvetica Neue"/>
                <a:ea typeface="Helvetica Neue"/>
                <a:cs typeface="Helvetica Neue"/>
                <a:sym typeface="Helvetica Neue"/>
              </a:defRPr>
            </a:lvl1pPr>
          </a:lstStyle>
          <a:p>
            <a:r>
              <a:t>Soil drenches were applied by simply making the mixture in a bucket and pouring around the base of the tree, like so. If there was soft soil/mulch around the tree, we made some small trenches to drench at the base of the tree.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Shape 1056"/>
          <p:cNvSpPr>
            <a:spLocks noGrp="1" noRot="1" noChangeAspect="1"/>
          </p:cNvSpPr>
          <p:nvPr>
            <p:ph type="sldImg"/>
          </p:nvPr>
        </p:nvSpPr>
        <p:spPr>
          <a:prstGeom prst="rect">
            <a:avLst/>
          </a:prstGeom>
        </p:spPr>
        <p:txBody>
          <a:bodyPr/>
          <a:lstStyle/>
          <a:p>
            <a:endParaRPr/>
          </a:p>
        </p:txBody>
      </p:sp>
      <p:sp>
        <p:nvSpPr>
          <p:cNvPr id="1057" name="Shape 1057"/>
          <p:cNvSpPr>
            <a:spLocks noGrp="1"/>
          </p:cNvSpPr>
          <p:nvPr>
            <p:ph type="body" sz="quarter" idx="1"/>
          </p:nvPr>
        </p:nvSpPr>
        <p:spPr>
          <a:prstGeom prst="rect">
            <a:avLst/>
          </a:prstGeom>
        </p:spPr>
        <p:txBody>
          <a:bodyPr/>
          <a:lstStyle/>
          <a:p>
            <a:pPr defTabSz="914400">
              <a:defRPr sz="1800">
                <a:latin typeface="Helvetica Neue"/>
                <a:ea typeface="Helvetica Neue"/>
                <a:cs typeface="Helvetica Neue"/>
                <a:sym typeface="Helvetica Neue"/>
              </a:defRPr>
            </a:pPr>
            <a:r>
              <a:t>Excellent data, horrible graph (in the time-being). Crawler numbers on all branches were averaged on each tree. Each bar in the graph represents the mean of the 7 trees (i.e. reps) for each treatment (water treatment only had 6 reps). Bars represent standard error. Data is not normally distributed.</a:t>
            </a:r>
          </a:p>
          <a:p>
            <a:pPr defTabSz="914400">
              <a:defRPr sz="1800">
                <a:latin typeface="Helvetica Neue"/>
                <a:ea typeface="Helvetica Neue"/>
                <a:cs typeface="Helvetica Neue"/>
                <a:sym typeface="Helvetica Neue"/>
              </a:defRPr>
            </a:pPr>
            <a:endParaRPr/>
          </a:p>
          <a:p>
            <a:pPr defTabSz="914400">
              <a:defRPr sz="1800">
                <a:latin typeface="Helvetica Neue"/>
                <a:ea typeface="Helvetica Neue"/>
                <a:cs typeface="Helvetica Neue"/>
                <a:sym typeface="Helvetica Neue"/>
              </a:defRPr>
            </a:pPr>
            <a:r>
              <a:t>All insecticides were sprayed as foliar application using a backpack sprayer EXCEPT for Merit and Safari, which were soil drenched using a bucket.</a:t>
            </a:r>
          </a:p>
          <a:p>
            <a:pPr defTabSz="914400">
              <a:defRPr sz="1800">
                <a:latin typeface="Helvetica Neue"/>
                <a:ea typeface="Helvetica Neue"/>
                <a:cs typeface="Helvetica Neue"/>
                <a:sym typeface="Helvetica Neue"/>
              </a:defRPr>
            </a:pPr>
            <a:r>
              <a:t>Safari: Mixed 36g in 4L drench</a:t>
            </a:r>
          </a:p>
          <a:p>
            <a:pPr defTabSz="914400">
              <a:defRPr sz="1800">
                <a:latin typeface="Helvetica Neue"/>
                <a:ea typeface="Helvetica Neue"/>
                <a:cs typeface="Helvetica Neue"/>
                <a:sym typeface="Helvetica Neue"/>
              </a:defRPr>
            </a:pPr>
            <a:r>
              <a:t>Merit: 144mL in 4L</a:t>
            </a:r>
          </a:p>
          <a:p>
            <a:pPr defTabSz="914400">
              <a:defRPr sz="1800">
                <a:latin typeface="Helvetica Neue"/>
                <a:ea typeface="Helvetica Neue"/>
                <a:cs typeface="Helvetica Neue"/>
                <a:sym typeface="Helvetica Neue"/>
              </a:defRPr>
            </a:pPr>
            <a:r>
              <a:t>Suffoil+ MoltX: Suffoil (1mL/L) + MoltX (0.781mL/L), foliar spray for coverage</a:t>
            </a:r>
          </a:p>
          <a:p>
            <a:pPr defTabSz="914400">
              <a:defRPr sz="1800">
                <a:latin typeface="Helvetica Neue"/>
                <a:ea typeface="Helvetica Neue"/>
                <a:cs typeface="Helvetica Neue"/>
                <a:sym typeface="Helvetica Neue"/>
              </a:defRPr>
            </a:pPr>
            <a:r>
              <a:t>Acephate: 0.599g/L, foliar spray for coverage</a:t>
            </a:r>
          </a:p>
          <a:p>
            <a:pPr defTabSz="914400">
              <a:defRPr sz="1800">
                <a:latin typeface="Helvetica Neue"/>
                <a:ea typeface="Helvetica Neue"/>
                <a:cs typeface="Helvetica Neue"/>
                <a:sym typeface="Helvetica Neue"/>
              </a:defRPr>
            </a:pPr>
            <a:r>
              <a:t>Talstar: 3.375mL/L</a:t>
            </a:r>
          </a:p>
          <a:p>
            <a:pPr defTabSz="914400">
              <a:defRPr sz="1800">
                <a:latin typeface="Helvetica Neue"/>
                <a:ea typeface="Helvetica Neue"/>
                <a:cs typeface="Helvetica Neue"/>
                <a:sym typeface="Helvetica Neue"/>
              </a:defRPr>
            </a:pPr>
            <a:endParaRPr/>
          </a:p>
          <a:p>
            <a:pPr defTabSz="914400">
              <a:defRPr sz="1800">
                <a:latin typeface="Helvetica Neue"/>
                <a:ea typeface="Helvetica Neue"/>
                <a:cs typeface="Helvetica Neue"/>
                <a:sym typeface="Helvetica Neue"/>
              </a:defRPr>
            </a:pPr>
            <a:r>
              <a:t>Spray 1 included all insecticides.</a:t>
            </a:r>
          </a:p>
          <a:p>
            <a:pPr defTabSz="914400">
              <a:defRPr sz="1800">
                <a:latin typeface="Helvetica Neue"/>
                <a:ea typeface="Helvetica Neue"/>
                <a:cs typeface="Helvetica Neue"/>
                <a:sym typeface="Helvetica Neue"/>
              </a:defRPr>
            </a:pPr>
            <a:r>
              <a:t>Spray 2 did NOT include Safari and Merit, included all the others</a:t>
            </a:r>
          </a:p>
          <a:p>
            <a:pPr defTabSz="914400">
              <a:defRPr sz="1800">
                <a:latin typeface="Helvetica Neue"/>
                <a:ea typeface="Helvetica Neue"/>
                <a:cs typeface="Helvetica Neue"/>
                <a:sym typeface="Helvetica Neue"/>
              </a:defRPr>
            </a:pPr>
            <a:endParaRPr/>
          </a:p>
          <a:p>
            <a:pPr defTabSz="914400">
              <a:defRPr sz="1800">
                <a:latin typeface="Helvetica Neue"/>
                <a:ea typeface="Helvetica Neue"/>
                <a:cs typeface="Helvetica Neue"/>
                <a:sym typeface="Helvetica Neue"/>
              </a:defRPr>
            </a:pPr>
            <a:r>
              <a:t>First spray was aligned with increasing crawler populations for the previous year (2015) (i.e. mid-April). </a:t>
            </a:r>
          </a:p>
          <a:p>
            <a:pPr defTabSz="914400">
              <a:defRPr sz="1800">
                <a:latin typeface="Helvetica Neue"/>
                <a:ea typeface="Helvetica Neue"/>
                <a:cs typeface="Helvetica Neue"/>
                <a:sym typeface="Helvetica Neue"/>
              </a:defRPr>
            </a:pPr>
            <a:r>
              <a:t>Can see crawler populations started to increase by mid-April/end of April. </a:t>
            </a:r>
          </a:p>
          <a:p>
            <a:pPr defTabSz="914400">
              <a:defRPr sz="1800">
                <a:latin typeface="Helvetica Neue"/>
                <a:ea typeface="Helvetica Neue"/>
                <a:cs typeface="Helvetica Neue"/>
                <a:sym typeface="Helvetica Neue"/>
              </a:defRPr>
            </a:pPr>
            <a:r>
              <a:t>Talstar (in orange) provided relatively quick suppression/knockdown of crawler populations.</a:t>
            </a:r>
          </a:p>
          <a:p>
            <a:pPr defTabSz="914400">
              <a:defRPr sz="1800">
                <a:latin typeface="Helvetica Neue"/>
                <a:ea typeface="Helvetica Neue"/>
                <a:cs typeface="Helvetica Neue"/>
                <a:sym typeface="Helvetica Neue"/>
              </a:defRPr>
            </a:pPr>
            <a:endParaRPr/>
          </a:p>
          <a:p>
            <a:pPr defTabSz="914400">
              <a:defRPr sz="1800">
                <a:latin typeface="Helvetica Neue"/>
                <a:ea typeface="Helvetica Neue"/>
                <a:cs typeface="Helvetica Neue"/>
                <a:sym typeface="Helvetica Neue"/>
              </a:defRPr>
            </a:pPr>
            <a:r>
              <a:t>SuffOil/Molt-x also provided some pest suppresion.</a:t>
            </a:r>
          </a:p>
          <a:p>
            <a:pPr defTabSz="914400">
              <a:defRPr sz="1800">
                <a:latin typeface="Helvetica Neue"/>
                <a:ea typeface="Helvetica Neue"/>
                <a:cs typeface="Helvetica Neue"/>
                <a:sym typeface="Helvetica Neue"/>
              </a:defRPr>
            </a:pPr>
            <a:endParaRPr/>
          </a:p>
          <a:p>
            <a:pPr defTabSz="914400">
              <a:defRPr sz="1800">
                <a:latin typeface="Helvetica Neue"/>
                <a:ea typeface="Helvetica Neue"/>
                <a:cs typeface="Helvetica Neue"/>
                <a:sym typeface="Helvetica Neue"/>
              </a:defRPr>
            </a:pPr>
            <a:r>
              <a:t>Acephate did not appear to have any suppression. Safari and Merit demonstrated no immediate suppression.</a:t>
            </a:r>
          </a:p>
          <a:p>
            <a:pPr defTabSz="914400">
              <a:defRPr sz="1800">
                <a:latin typeface="Helvetica Neue"/>
                <a:ea typeface="Helvetica Neue"/>
                <a:cs typeface="Helvetica Neue"/>
                <a:sym typeface="Helvetica Neue"/>
              </a:defRPr>
            </a:pPr>
            <a:endParaRPr/>
          </a:p>
          <a:p>
            <a:pPr defTabSz="914400">
              <a:defRPr sz="1800">
                <a:latin typeface="Helvetica Neue"/>
                <a:ea typeface="Helvetica Neue"/>
                <a:cs typeface="Helvetica Neue"/>
                <a:sym typeface="Helvetica Neue"/>
              </a:defRPr>
            </a:pPr>
            <a:r>
              <a:t>Crawler population peaked May 6, 2016 and started to decrease (population phenology, not due to treatment effect).</a:t>
            </a:r>
          </a:p>
          <a:p>
            <a:pPr defTabSz="914400">
              <a:defRPr sz="1800">
                <a:latin typeface="Helvetica Neue"/>
                <a:ea typeface="Helvetica Neue"/>
                <a:cs typeface="Helvetica Neue"/>
                <a:sym typeface="Helvetica Neue"/>
              </a:defRPr>
            </a:pPr>
            <a:endParaRPr/>
          </a:p>
          <a:p>
            <a:pPr defTabSz="914400">
              <a:defRPr sz="1800">
                <a:latin typeface="Helvetica Neue"/>
                <a:ea typeface="Helvetica Neue"/>
                <a:cs typeface="Helvetica Neue"/>
                <a:sym typeface="Helvetica Neue"/>
              </a:defRPr>
            </a:pPr>
            <a:r>
              <a:t>Crawler population started to increase again by July 24</a:t>
            </a:r>
            <a:r>
              <a:rPr baseline="30000"/>
              <a:t>th</a:t>
            </a:r>
            <a:r>
              <a:t> week. </a:t>
            </a:r>
          </a:p>
          <a:p>
            <a:pPr defTabSz="914400">
              <a:defRPr sz="1800">
                <a:latin typeface="Helvetica Neue"/>
                <a:ea typeface="Helvetica Neue"/>
                <a:cs typeface="Helvetica Neue"/>
                <a:sym typeface="Helvetica Neue"/>
              </a:defRPr>
            </a:pPr>
            <a:endParaRPr/>
          </a:p>
          <a:p>
            <a:pPr defTabSz="914400">
              <a:defRPr sz="1800">
                <a:latin typeface="Helvetica Neue"/>
                <a:ea typeface="Helvetica Neue"/>
                <a:cs typeface="Helvetica Neue"/>
                <a:sym typeface="Helvetica Neue"/>
              </a:defRPr>
            </a:pPr>
            <a:r>
              <a:t>Safari and Merit crawler populations are VERY low, did not recover after trough. Took about 9 weeks for Merti and Safari to demonstrate efficacy (63 days) which is approximately how long it says it will take on the label for it to work.</a:t>
            </a:r>
          </a:p>
          <a:p>
            <a:pPr defTabSz="914400">
              <a:defRPr sz="1800">
                <a:latin typeface="Helvetica Neue"/>
                <a:ea typeface="Helvetica Neue"/>
                <a:cs typeface="Helvetica Neue"/>
                <a:sym typeface="Helvetica Neue"/>
              </a:defRPr>
            </a:pPr>
            <a:endParaRPr/>
          </a:p>
          <a:p>
            <a:pPr defTabSz="914400">
              <a:defRPr sz="1800">
                <a:latin typeface="Helvetica Neue"/>
                <a:ea typeface="Helvetica Neue"/>
                <a:cs typeface="Helvetica Neue"/>
                <a:sym typeface="Helvetica Neue"/>
              </a:defRPr>
            </a:pPr>
            <a:r>
              <a:t>Suffoil+moltX and Talstar crawler populations still appear lower than the control in the second peak, so the initial suppression earlier in the season resulted in maintained lower populations later on.</a:t>
            </a:r>
          </a:p>
          <a:p>
            <a:pPr defTabSz="914400">
              <a:defRPr sz="1800">
                <a:latin typeface="Helvetica Neue"/>
                <a:ea typeface="Helvetica Neue"/>
                <a:cs typeface="Helvetica Neue"/>
                <a:sym typeface="Helvetica Neue"/>
              </a:defRPr>
            </a:pPr>
            <a:endParaRPr/>
          </a:p>
          <a:p>
            <a:pPr defTabSz="914400">
              <a:defRPr sz="1800">
                <a:latin typeface="Helvetica Neue"/>
                <a:ea typeface="Helvetica Neue"/>
                <a:cs typeface="Helvetica Neue"/>
                <a:sym typeface="Helvetica Neue"/>
              </a:defRPr>
            </a:pPr>
            <a:r>
              <a:t>In the future, we want to try to apply soil drenches 60 days before Mid-April (i.e. Mid-February) in order to stop crawler activity from ever really increasing if possible.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08409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58923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1926</a:t>
            </a:r>
          </a:p>
          <a:p>
            <a:r>
              <a:rPr lang="en-US" dirty="0" smtClean="0"/>
              <a:t>62 – 63 years</a:t>
            </a:r>
          </a:p>
          <a:p>
            <a:r>
              <a:rPr lang="en-US" dirty="0" smtClean="0"/>
              <a:t>Last year</a:t>
            </a:r>
            <a:r>
              <a:rPr lang="en-US" baseline="0" dirty="0" smtClean="0"/>
              <a:t> sprayed safari</a:t>
            </a:r>
          </a:p>
          <a:p>
            <a:r>
              <a:rPr lang="en-US" baseline="0" dirty="0" smtClean="0"/>
              <a:t>Safari again this year</a:t>
            </a:r>
            <a:endParaRPr lang="en-US" dirty="0"/>
          </a:p>
        </p:txBody>
      </p:sp>
    </p:spTree>
    <p:extLst>
      <p:ext uri="{BB962C8B-B14F-4D97-AF65-F5344CB8AC3E}">
        <p14:creationId xmlns:p14="http://schemas.microsoft.com/office/powerpoint/2010/main" val="1990374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1926</a:t>
            </a:r>
          </a:p>
          <a:p>
            <a:r>
              <a:rPr lang="en-US" dirty="0" smtClean="0"/>
              <a:t>62 – 63 years</a:t>
            </a:r>
          </a:p>
          <a:p>
            <a:r>
              <a:rPr lang="en-US" dirty="0" smtClean="0"/>
              <a:t>Last year</a:t>
            </a:r>
            <a:r>
              <a:rPr lang="en-US" baseline="0" dirty="0" smtClean="0"/>
              <a:t> sprayed safari</a:t>
            </a:r>
          </a:p>
          <a:p>
            <a:r>
              <a:rPr lang="en-US" baseline="0" dirty="0" smtClean="0"/>
              <a:t>Safari again this year</a:t>
            </a:r>
            <a:endParaRPr lang="en-US" dirty="0"/>
          </a:p>
        </p:txBody>
      </p:sp>
    </p:spTree>
    <p:extLst>
      <p:ext uri="{BB962C8B-B14F-4D97-AF65-F5344CB8AC3E}">
        <p14:creationId xmlns:p14="http://schemas.microsoft.com/office/powerpoint/2010/main" val="1990374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noRot="1" noChangeAspect="1"/>
          </p:cNvSpPr>
          <p:nvPr>
            <p:ph type="sldImg"/>
          </p:nvPr>
        </p:nvSpPr>
        <p:spPr>
          <a:prstGeom prst="rect">
            <a:avLst/>
          </a:prstGeom>
        </p:spPr>
        <p:txBody>
          <a:bodyPr/>
          <a:lstStyle/>
          <a:p>
            <a:endParaRPr/>
          </a:p>
        </p:txBody>
      </p:sp>
      <p:sp>
        <p:nvSpPr>
          <p:cNvPr id="438" name="Shape 438"/>
          <p:cNvSpPr>
            <a:spLocks noGrp="1"/>
          </p:cNvSpPr>
          <p:nvPr>
            <p:ph type="body" sz="quarter" idx="1"/>
          </p:nvPr>
        </p:nvSpPr>
        <p:spPr>
          <a:prstGeom prst="rect">
            <a:avLst/>
          </a:prstGeom>
        </p:spPr>
        <p:txBody>
          <a:bodyPr/>
          <a:lstStyle/>
          <a:p>
            <a:pPr defTabSz="914400">
              <a:defRPr sz="1800"/>
            </a:pPr>
            <a:r>
              <a:t>Since 1926</a:t>
            </a:r>
          </a:p>
          <a:p>
            <a:pPr defTabSz="914400">
              <a:defRPr sz="1800"/>
            </a:pPr>
            <a:r>
              <a:t>62 – 63 years</a:t>
            </a:r>
          </a:p>
          <a:p>
            <a:pPr defTabSz="914400">
              <a:defRPr sz="1800"/>
            </a:pPr>
            <a:r>
              <a:t>Last year sprayed safari</a:t>
            </a:r>
          </a:p>
          <a:p>
            <a:pPr defTabSz="914400">
              <a:defRPr sz="1800"/>
            </a:pPr>
            <a:r>
              <a:t>Safari again this year</a:t>
            </a:r>
          </a:p>
        </p:txBody>
      </p:sp>
    </p:spTree>
    <p:extLst>
      <p:ext uri="{BB962C8B-B14F-4D97-AF65-F5344CB8AC3E}">
        <p14:creationId xmlns:p14="http://schemas.microsoft.com/office/powerpoint/2010/main" val="1777765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63780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12" name="Shape 1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41" name="Shape 141"/>
          <p:cNvSpPr/>
          <p:nvPr/>
        </p:nvSpPr>
        <p:spPr>
          <a:xfrm rot="10800000">
            <a:off x="0" y="6254750"/>
            <a:ext cx="9144000" cy="623888"/>
          </a:xfrm>
          <a:prstGeom prst="roundRect">
            <a:avLst>
              <a:gd name="adj" fmla="val 0"/>
            </a:avLst>
          </a:prstGeom>
          <a:solidFill>
            <a:srgbClr val="005480"/>
          </a:solidFill>
          <a:ln w="12700">
            <a:miter lim="400000"/>
          </a:ln>
        </p:spPr>
        <p:txBody>
          <a:bodyPr lIns="45719" rIns="45719" anchor="ctr"/>
          <a:lstStyle/>
          <a:p>
            <a:pPr algn="ctr">
              <a:defRPr sz="1800">
                <a:solidFill>
                  <a:srgbClr val="595959"/>
                </a:solidFill>
                <a:latin typeface="Candara"/>
                <a:ea typeface="Candara"/>
                <a:cs typeface="Candara"/>
                <a:sym typeface="Candara"/>
              </a:defRPr>
            </a:pPr>
            <a:endParaRPr/>
          </a:p>
        </p:txBody>
      </p:sp>
      <p:grpSp>
        <p:nvGrpSpPr>
          <p:cNvPr id="146" name="Group 146"/>
          <p:cNvGrpSpPr/>
          <p:nvPr/>
        </p:nvGrpSpPr>
        <p:grpSpPr>
          <a:xfrm>
            <a:off x="0" y="6037262"/>
            <a:ext cx="9144000" cy="779464"/>
            <a:chOff x="0" y="0"/>
            <a:chExt cx="9144000" cy="779463"/>
          </a:xfrm>
        </p:grpSpPr>
        <p:sp>
          <p:nvSpPr>
            <p:cNvPr id="142" name="Shape 142"/>
            <p:cNvSpPr/>
            <p:nvPr/>
          </p:nvSpPr>
          <p:spPr>
            <a:xfrm rot="10800000">
              <a:off x="808392" y="271373"/>
              <a:ext cx="5811862" cy="498282"/>
            </a:xfrm>
            <a:custGeom>
              <a:avLst/>
              <a:gdLst/>
              <a:ahLst/>
              <a:cxnLst>
                <a:cxn ang="0">
                  <a:pos x="wd2" y="hd2"/>
                </a:cxn>
                <a:cxn ang="5400000">
                  <a:pos x="wd2" y="hd2"/>
                </a:cxn>
                <a:cxn ang="10800000">
                  <a:pos x="wd2" y="hd2"/>
                </a:cxn>
                <a:cxn ang="16200000">
                  <a:pos x="wd2" y="hd2"/>
                </a:cxn>
              </a:cxnLst>
              <a:rect l="0" t="0" r="r" b="b"/>
              <a:pathLst>
                <a:path w="21600" h="21600" extrusionOk="0">
                  <a:moveTo>
                    <a:pt x="21600" y="20239"/>
                  </a:moveTo>
                  <a:lnTo>
                    <a:pt x="21128" y="19843"/>
                  </a:lnTo>
                  <a:lnTo>
                    <a:pt x="20639" y="19446"/>
                  </a:lnTo>
                  <a:lnTo>
                    <a:pt x="19621" y="18482"/>
                  </a:lnTo>
                  <a:lnTo>
                    <a:pt x="18544" y="17291"/>
                  </a:lnTo>
                  <a:lnTo>
                    <a:pt x="17409" y="15987"/>
                  </a:lnTo>
                  <a:lnTo>
                    <a:pt x="16208" y="14400"/>
                  </a:lnTo>
                  <a:lnTo>
                    <a:pt x="14941" y="12643"/>
                  </a:lnTo>
                  <a:lnTo>
                    <a:pt x="13608" y="10602"/>
                  </a:lnTo>
                  <a:lnTo>
                    <a:pt x="12200" y="8391"/>
                  </a:lnTo>
                  <a:lnTo>
                    <a:pt x="11645" y="7540"/>
                  </a:lnTo>
                  <a:lnTo>
                    <a:pt x="11106" y="6690"/>
                  </a:lnTo>
                  <a:lnTo>
                    <a:pt x="10063" y="5216"/>
                  </a:lnTo>
                  <a:lnTo>
                    <a:pt x="9558" y="4592"/>
                  </a:lnTo>
                  <a:lnTo>
                    <a:pt x="9069" y="3969"/>
                  </a:lnTo>
                  <a:lnTo>
                    <a:pt x="8589" y="3402"/>
                  </a:lnTo>
                  <a:lnTo>
                    <a:pt x="8117" y="2891"/>
                  </a:lnTo>
                  <a:lnTo>
                    <a:pt x="7661" y="2438"/>
                  </a:lnTo>
                  <a:lnTo>
                    <a:pt x="7206" y="2041"/>
                  </a:lnTo>
                  <a:lnTo>
                    <a:pt x="6344" y="1304"/>
                  </a:lnTo>
                  <a:lnTo>
                    <a:pt x="5524" y="794"/>
                  </a:lnTo>
                  <a:lnTo>
                    <a:pt x="4754" y="397"/>
                  </a:lnTo>
                  <a:lnTo>
                    <a:pt x="4017" y="113"/>
                  </a:lnTo>
                  <a:lnTo>
                    <a:pt x="3321" y="0"/>
                  </a:lnTo>
                  <a:lnTo>
                    <a:pt x="2667" y="0"/>
                  </a:lnTo>
                  <a:lnTo>
                    <a:pt x="2054" y="113"/>
                  </a:lnTo>
                  <a:lnTo>
                    <a:pt x="1483" y="283"/>
                  </a:lnTo>
                  <a:lnTo>
                    <a:pt x="952" y="567"/>
                  </a:lnTo>
                  <a:lnTo>
                    <a:pt x="456" y="907"/>
                  </a:lnTo>
                  <a:lnTo>
                    <a:pt x="0" y="1361"/>
                  </a:lnTo>
                  <a:lnTo>
                    <a:pt x="638" y="1871"/>
                  </a:lnTo>
                  <a:lnTo>
                    <a:pt x="1300" y="2438"/>
                  </a:lnTo>
                  <a:lnTo>
                    <a:pt x="1988" y="3175"/>
                  </a:lnTo>
                  <a:lnTo>
                    <a:pt x="2700" y="3969"/>
                  </a:lnTo>
                  <a:lnTo>
                    <a:pt x="3437" y="4932"/>
                  </a:lnTo>
                  <a:lnTo>
                    <a:pt x="4199" y="5953"/>
                  </a:lnTo>
                  <a:lnTo>
                    <a:pt x="4994" y="7087"/>
                  </a:lnTo>
                  <a:lnTo>
                    <a:pt x="5806" y="8391"/>
                  </a:lnTo>
                  <a:lnTo>
                    <a:pt x="7272" y="10715"/>
                  </a:lnTo>
                  <a:lnTo>
                    <a:pt x="8663" y="12756"/>
                  </a:lnTo>
                  <a:lnTo>
                    <a:pt x="9972" y="14627"/>
                  </a:lnTo>
                  <a:lnTo>
                    <a:pt x="10610" y="15420"/>
                  </a:lnTo>
                  <a:lnTo>
                    <a:pt x="11214" y="16214"/>
                  </a:lnTo>
                  <a:lnTo>
                    <a:pt x="11810" y="16951"/>
                  </a:lnTo>
                  <a:lnTo>
                    <a:pt x="12390" y="17575"/>
                  </a:lnTo>
                  <a:lnTo>
                    <a:pt x="12953" y="18198"/>
                  </a:lnTo>
                  <a:lnTo>
                    <a:pt x="13500" y="18765"/>
                  </a:lnTo>
                  <a:lnTo>
                    <a:pt x="14030" y="19219"/>
                  </a:lnTo>
                  <a:lnTo>
                    <a:pt x="14544" y="19672"/>
                  </a:lnTo>
                  <a:lnTo>
                    <a:pt x="15040" y="20069"/>
                  </a:lnTo>
                  <a:lnTo>
                    <a:pt x="15529" y="20466"/>
                  </a:lnTo>
                  <a:lnTo>
                    <a:pt x="16001" y="20750"/>
                  </a:lnTo>
                  <a:lnTo>
                    <a:pt x="16457" y="20976"/>
                  </a:lnTo>
                  <a:lnTo>
                    <a:pt x="16896" y="21203"/>
                  </a:lnTo>
                  <a:lnTo>
                    <a:pt x="17326" y="21373"/>
                  </a:lnTo>
                  <a:lnTo>
                    <a:pt x="17749" y="21487"/>
                  </a:lnTo>
                  <a:lnTo>
                    <a:pt x="18155" y="21600"/>
                  </a:lnTo>
                  <a:lnTo>
                    <a:pt x="18925" y="21600"/>
                  </a:lnTo>
                  <a:lnTo>
                    <a:pt x="19298" y="21543"/>
                  </a:lnTo>
                  <a:lnTo>
                    <a:pt x="19654" y="21487"/>
                  </a:lnTo>
                  <a:lnTo>
                    <a:pt x="20002" y="21373"/>
                  </a:lnTo>
                  <a:lnTo>
                    <a:pt x="20341" y="21203"/>
                  </a:lnTo>
                  <a:lnTo>
                    <a:pt x="20672" y="20976"/>
                  </a:lnTo>
                  <a:lnTo>
                    <a:pt x="21302" y="20523"/>
                  </a:lnTo>
                  <a:lnTo>
                    <a:pt x="21600" y="20239"/>
                  </a:lnTo>
                  <a:close/>
                </a:path>
              </a:pathLst>
            </a:custGeom>
            <a:solidFill>
              <a:srgbClr val="F8F8F8">
                <a:alpha val="39999"/>
              </a:srgbClr>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143" name="Shape 143"/>
            <p:cNvSpPr/>
            <p:nvPr/>
          </p:nvSpPr>
          <p:spPr>
            <a:xfrm rot="10800000">
              <a:off x="669112" y="308646"/>
              <a:ext cx="5731637" cy="453815"/>
            </a:xfrm>
            <a:custGeom>
              <a:avLst/>
              <a:gdLst/>
              <a:ahLst/>
              <a:cxnLst>
                <a:cxn ang="0">
                  <a:pos x="wd2" y="hd2"/>
                </a:cxn>
                <a:cxn ang="5400000">
                  <a:pos x="wd2" y="hd2"/>
                </a:cxn>
                <a:cxn ang="10800000">
                  <a:pos x="wd2" y="hd2"/>
                </a:cxn>
                <a:cxn ang="16200000">
                  <a:pos x="wd2" y="hd2"/>
                </a:cxn>
              </a:cxnLst>
              <a:rect l="0" t="0" r="r" b="b"/>
              <a:pathLst>
                <a:path w="21600" h="21600" extrusionOk="0">
                  <a:moveTo>
                    <a:pt x="0" y="2179"/>
                  </a:moveTo>
                  <a:lnTo>
                    <a:pt x="76" y="2054"/>
                  </a:lnTo>
                  <a:lnTo>
                    <a:pt x="302" y="1743"/>
                  </a:lnTo>
                  <a:lnTo>
                    <a:pt x="689" y="1307"/>
                  </a:lnTo>
                  <a:lnTo>
                    <a:pt x="941" y="1058"/>
                  </a:lnTo>
                  <a:lnTo>
                    <a:pt x="1235" y="809"/>
                  </a:lnTo>
                  <a:lnTo>
                    <a:pt x="1562" y="622"/>
                  </a:lnTo>
                  <a:lnTo>
                    <a:pt x="1940" y="436"/>
                  </a:lnTo>
                  <a:lnTo>
                    <a:pt x="2351" y="249"/>
                  </a:lnTo>
                  <a:lnTo>
                    <a:pt x="2813" y="124"/>
                  </a:lnTo>
                  <a:lnTo>
                    <a:pt x="3317" y="62"/>
                  </a:lnTo>
                  <a:lnTo>
                    <a:pt x="3863" y="0"/>
                  </a:lnTo>
                  <a:lnTo>
                    <a:pt x="4451" y="62"/>
                  </a:lnTo>
                  <a:lnTo>
                    <a:pt x="5081" y="187"/>
                  </a:lnTo>
                  <a:lnTo>
                    <a:pt x="5761" y="436"/>
                  </a:lnTo>
                  <a:lnTo>
                    <a:pt x="6483" y="747"/>
                  </a:lnTo>
                  <a:lnTo>
                    <a:pt x="7248" y="1245"/>
                  </a:lnTo>
                  <a:lnTo>
                    <a:pt x="8062" y="1805"/>
                  </a:lnTo>
                  <a:lnTo>
                    <a:pt x="8927" y="2490"/>
                  </a:lnTo>
                  <a:lnTo>
                    <a:pt x="9834" y="3299"/>
                  </a:lnTo>
                  <a:lnTo>
                    <a:pt x="10792" y="4295"/>
                  </a:lnTo>
                  <a:lnTo>
                    <a:pt x="11791" y="5416"/>
                  </a:lnTo>
                  <a:lnTo>
                    <a:pt x="12841" y="6723"/>
                  </a:lnTo>
                  <a:lnTo>
                    <a:pt x="13941" y="8279"/>
                  </a:lnTo>
                  <a:lnTo>
                    <a:pt x="15091" y="9960"/>
                  </a:lnTo>
                  <a:lnTo>
                    <a:pt x="16292" y="11827"/>
                  </a:lnTo>
                  <a:lnTo>
                    <a:pt x="17544" y="13944"/>
                  </a:lnTo>
                  <a:lnTo>
                    <a:pt x="18845" y="16247"/>
                  </a:lnTo>
                  <a:lnTo>
                    <a:pt x="20198" y="18799"/>
                  </a:lnTo>
                  <a:lnTo>
                    <a:pt x="21600" y="2160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144" name="Shape 144"/>
            <p:cNvSpPr/>
            <p:nvPr/>
          </p:nvSpPr>
          <p:spPr>
            <a:xfrm rot="10800000">
              <a:off x="18398" y="388423"/>
              <a:ext cx="3467507" cy="3818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25" y="20712"/>
                  </a:lnTo>
                  <a:lnTo>
                    <a:pt x="2332" y="18419"/>
                  </a:lnTo>
                  <a:lnTo>
                    <a:pt x="3512" y="16866"/>
                  </a:lnTo>
                  <a:lnTo>
                    <a:pt x="4872" y="15164"/>
                  </a:lnTo>
                  <a:lnTo>
                    <a:pt x="6386" y="13315"/>
                  </a:lnTo>
                  <a:lnTo>
                    <a:pt x="8010" y="11318"/>
                  </a:lnTo>
                  <a:lnTo>
                    <a:pt x="9731" y="9395"/>
                  </a:lnTo>
                  <a:lnTo>
                    <a:pt x="11494" y="7471"/>
                  </a:lnTo>
                  <a:lnTo>
                    <a:pt x="13299" y="5696"/>
                  </a:lnTo>
                  <a:lnTo>
                    <a:pt x="15089" y="3995"/>
                  </a:lnTo>
                  <a:lnTo>
                    <a:pt x="15978" y="3255"/>
                  </a:lnTo>
                  <a:lnTo>
                    <a:pt x="16839" y="2515"/>
                  </a:lnTo>
                  <a:lnTo>
                    <a:pt x="17699" y="1923"/>
                  </a:lnTo>
                  <a:lnTo>
                    <a:pt x="18532" y="1332"/>
                  </a:lnTo>
                  <a:lnTo>
                    <a:pt x="19351" y="888"/>
                  </a:lnTo>
                  <a:lnTo>
                    <a:pt x="20129" y="518"/>
                  </a:lnTo>
                  <a:lnTo>
                    <a:pt x="20878" y="222"/>
                  </a:lnTo>
                  <a:lnTo>
                    <a:pt x="21600" y="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145" name="Shape 145"/>
            <p:cNvSpPr/>
            <p:nvPr/>
          </p:nvSpPr>
          <p:spPr>
            <a:xfrm rot="10800000">
              <a:off x="0" y="-1"/>
              <a:ext cx="9144001" cy="779464"/>
            </a:xfrm>
            <a:custGeom>
              <a:avLst/>
              <a:gdLst/>
              <a:ahLst/>
              <a:cxnLst>
                <a:cxn ang="0">
                  <a:pos x="wd2" y="hd2"/>
                </a:cxn>
                <a:cxn ang="5400000">
                  <a:pos x="wd2" y="hd2"/>
                </a:cxn>
                <a:cxn ang="10800000">
                  <a:pos x="wd2" y="hd2"/>
                </a:cxn>
                <a:cxn ang="16200000">
                  <a:pos x="wd2" y="hd2"/>
                </a:cxn>
              </a:cxnLst>
              <a:rect l="0" t="0" r="r" b="b"/>
              <a:pathLst>
                <a:path w="21600" h="21600" extrusionOk="0">
                  <a:moveTo>
                    <a:pt x="21589" y="9278"/>
                  </a:moveTo>
                  <a:lnTo>
                    <a:pt x="21389" y="9821"/>
                  </a:lnTo>
                  <a:lnTo>
                    <a:pt x="21189" y="10329"/>
                  </a:lnTo>
                  <a:lnTo>
                    <a:pt x="20978" y="10800"/>
                  </a:lnTo>
                  <a:lnTo>
                    <a:pt x="20762" y="11235"/>
                  </a:lnTo>
                  <a:lnTo>
                    <a:pt x="20541" y="11670"/>
                  </a:lnTo>
                  <a:lnTo>
                    <a:pt x="20309" y="12068"/>
                  </a:lnTo>
                  <a:lnTo>
                    <a:pt x="20071" y="12395"/>
                  </a:lnTo>
                  <a:lnTo>
                    <a:pt x="19824" y="12721"/>
                  </a:lnTo>
                  <a:lnTo>
                    <a:pt x="19565" y="13011"/>
                  </a:lnTo>
                  <a:lnTo>
                    <a:pt x="19297" y="13228"/>
                  </a:lnTo>
                  <a:lnTo>
                    <a:pt x="19017" y="13446"/>
                  </a:lnTo>
                  <a:lnTo>
                    <a:pt x="18727" y="13591"/>
                  </a:lnTo>
                  <a:lnTo>
                    <a:pt x="18427" y="13736"/>
                  </a:lnTo>
                  <a:lnTo>
                    <a:pt x="18111" y="13808"/>
                  </a:lnTo>
                  <a:lnTo>
                    <a:pt x="17784" y="13808"/>
                  </a:lnTo>
                  <a:lnTo>
                    <a:pt x="17441" y="13772"/>
                  </a:lnTo>
                  <a:lnTo>
                    <a:pt x="17083" y="13699"/>
                  </a:lnTo>
                  <a:lnTo>
                    <a:pt x="16714" y="13591"/>
                  </a:lnTo>
                  <a:lnTo>
                    <a:pt x="16329" y="13409"/>
                  </a:lnTo>
                  <a:lnTo>
                    <a:pt x="15923" y="13156"/>
                  </a:lnTo>
                  <a:lnTo>
                    <a:pt x="15502" y="12866"/>
                  </a:lnTo>
                  <a:lnTo>
                    <a:pt x="15064" y="12503"/>
                  </a:lnTo>
                  <a:lnTo>
                    <a:pt x="14611" y="12105"/>
                  </a:lnTo>
                  <a:lnTo>
                    <a:pt x="14136" y="11634"/>
                  </a:lnTo>
                  <a:lnTo>
                    <a:pt x="13641" y="11090"/>
                  </a:lnTo>
                  <a:lnTo>
                    <a:pt x="13130" y="10474"/>
                  </a:lnTo>
                  <a:lnTo>
                    <a:pt x="12592" y="9785"/>
                  </a:lnTo>
                  <a:lnTo>
                    <a:pt x="12039" y="9060"/>
                  </a:lnTo>
                  <a:lnTo>
                    <a:pt x="11459" y="8227"/>
                  </a:lnTo>
                  <a:lnTo>
                    <a:pt x="10863" y="7357"/>
                  </a:lnTo>
                  <a:lnTo>
                    <a:pt x="10241" y="6415"/>
                  </a:lnTo>
                  <a:lnTo>
                    <a:pt x="9593" y="5364"/>
                  </a:lnTo>
                  <a:lnTo>
                    <a:pt x="8950" y="4349"/>
                  </a:lnTo>
                  <a:lnTo>
                    <a:pt x="8328" y="3479"/>
                  </a:lnTo>
                  <a:lnTo>
                    <a:pt x="7732" y="2682"/>
                  </a:lnTo>
                  <a:lnTo>
                    <a:pt x="7163" y="2030"/>
                  </a:lnTo>
                  <a:lnTo>
                    <a:pt x="6620" y="1486"/>
                  </a:lnTo>
                  <a:lnTo>
                    <a:pt x="6098" y="1015"/>
                  </a:lnTo>
                  <a:lnTo>
                    <a:pt x="5603" y="652"/>
                  </a:lnTo>
                  <a:lnTo>
                    <a:pt x="5134" y="362"/>
                  </a:lnTo>
                  <a:lnTo>
                    <a:pt x="4681" y="181"/>
                  </a:lnTo>
                  <a:lnTo>
                    <a:pt x="4259" y="36"/>
                  </a:lnTo>
                  <a:lnTo>
                    <a:pt x="3853" y="0"/>
                  </a:lnTo>
                  <a:lnTo>
                    <a:pt x="3473" y="0"/>
                  </a:lnTo>
                  <a:lnTo>
                    <a:pt x="3115" y="72"/>
                  </a:lnTo>
                  <a:lnTo>
                    <a:pt x="2778" y="181"/>
                  </a:lnTo>
                  <a:lnTo>
                    <a:pt x="2461" y="362"/>
                  </a:lnTo>
                  <a:lnTo>
                    <a:pt x="2166" y="544"/>
                  </a:lnTo>
                  <a:lnTo>
                    <a:pt x="1887" y="797"/>
                  </a:lnTo>
                  <a:lnTo>
                    <a:pt x="1634" y="1051"/>
                  </a:lnTo>
                  <a:lnTo>
                    <a:pt x="1397" y="1341"/>
                  </a:lnTo>
                  <a:lnTo>
                    <a:pt x="1186" y="1667"/>
                  </a:lnTo>
                  <a:lnTo>
                    <a:pt x="986" y="1957"/>
                  </a:lnTo>
                  <a:lnTo>
                    <a:pt x="812" y="2283"/>
                  </a:lnTo>
                  <a:lnTo>
                    <a:pt x="654" y="2609"/>
                  </a:lnTo>
                  <a:lnTo>
                    <a:pt x="511" y="2899"/>
                  </a:lnTo>
                  <a:lnTo>
                    <a:pt x="390" y="3189"/>
                  </a:lnTo>
                  <a:lnTo>
                    <a:pt x="127" y="3914"/>
                  </a:lnTo>
                  <a:lnTo>
                    <a:pt x="0" y="4349"/>
                  </a:lnTo>
                  <a:lnTo>
                    <a:pt x="0" y="21600"/>
                  </a:lnTo>
                  <a:lnTo>
                    <a:pt x="21589" y="21600"/>
                  </a:lnTo>
                  <a:lnTo>
                    <a:pt x="21600" y="21491"/>
                  </a:lnTo>
                  <a:lnTo>
                    <a:pt x="21600" y="9242"/>
                  </a:lnTo>
                  <a:lnTo>
                    <a:pt x="21589" y="9278"/>
                  </a:lnTo>
                  <a:close/>
                </a:path>
              </a:pathLst>
            </a:custGeom>
            <a:solidFill>
              <a:srgbClr val="FFFFFF"/>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grpSp>
      <p:pic>
        <p:nvPicPr>
          <p:cNvPr id="147" name="TAMAgEXT.png" descr="TAMAgEXT.png"/>
          <p:cNvPicPr>
            <a:picLocks noChangeAspect="1"/>
          </p:cNvPicPr>
          <p:nvPr/>
        </p:nvPicPr>
        <p:blipFill>
          <a:blip r:embed="rId2">
            <a:extLst/>
          </a:blip>
          <a:stretch>
            <a:fillRect/>
          </a:stretch>
        </p:blipFill>
        <p:spPr>
          <a:xfrm>
            <a:off x="7488237" y="433387"/>
            <a:ext cx="1452563" cy="531813"/>
          </a:xfrm>
          <a:prstGeom prst="rect">
            <a:avLst/>
          </a:prstGeom>
          <a:ln w="12700">
            <a:miter lim="400000"/>
          </a:ln>
        </p:spPr>
      </p:pic>
      <p:sp>
        <p:nvSpPr>
          <p:cNvPr id="148" name="Shape 148"/>
          <p:cNvSpPr>
            <a:spLocks noGrp="1"/>
          </p:cNvSpPr>
          <p:nvPr>
            <p:ph type="title"/>
          </p:nvPr>
        </p:nvSpPr>
        <p:spPr>
          <a:prstGeom prst="rect">
            <a:avLst/>
          </a:prstGeom>
        </p:spPr>
        <p:txBody>
          <a:bodyPr/>
          <a:lstStyle/>
          <a:p>
            <a:r>
              <a:t>Title Text</a:t>
            </a:r>
          </a:p>
        </p:txBody>
      </p:sp>
      <p:sp>
        <p:nvSpPr>
          <p:cNvPr id="149" name="Shape 14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0" name="Shape 150"/>
          <p:cNvSpPr>
            <a:spLocks noGrp="1"/>
          </p:cNvSpPr>
          <p:nvPr>
            <p:ph type="sldNum" sz="quarter" idx="2"/>
          </p:nvPr>
        </p:nvSpPr>
        <p:spPr>
          <a:xfrm>
            <a:off x="54864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57" name="Shape 157"/>
          <p:cNvSpPr/>
          <p:nvPr/>
        </p:nvSpPr>
        <p:spPr>
          <a:xfrm rot="10800000">
            <a:off x="0" y="0"/>
            <a:ext cx="9144000" cy="922338"/>
          </a:xfrm>
          <a:prstGeom prst="roundRect">
            <a:avLst>
              <a:gd name="adj" fmla="val 0"/>
            </a:avLst>
          </a:prstGeom>
          <a:solidFill>
            <a:srgbClr val="500000"/>
          </a:solidFill>
          <a:ln w="12700">
            <a:miter lim="400000"/>
          </a:ln>
        </p:spPr>
        <p:txBody>
          <a:bodyPr lIns="45719" rIns="45719" anchor="ctr"/>
          <a:lstStyle/>
          <a:p>
            <a:pPr algn="ctr">
              <a:defRPr sz="1800">
                <a:solidFill>
                  <a:srgbClr val="500000"/>
                </a:solidFill>
                <a:latin typeface="Candara"/>
                <a:ea typeface="Candara"/>
                <a:cs typeface="Candara"/>
                <a:sym typeface="Candara"/>
              </a:defRPr>
            </a:pPr>
            <a:endParaRPr/>
          </a:p>
        </p:txBody>
      </p:sp>
      <p:grpSp>
        <p:nvGrpSpPr>
          <p:cNvPr id="162" name="Group 162"/>
          <p:cNvGrpSpPr/>
          <p:nvPr/>
        </p:nvGrpSpPr>
        <p:grpSpPr>
          <a:xfrm>
            <a:off x="0" y="68262"/>
            <a:ext cx="9144000" cy="974726"/>
            <a:chOff x="0" y="0"/>
            <a:chExt cx="9144000" cy="974725"/>
          </a:xfrm>
        </p:grpSpPr>
        <p:sp>
          <p:nvSpPr>
            <p:cNvPr id="158" name="Shape 158"/>
            <p:cNvSpPr/>
            <p:nvPr/>
          </p:nvSpPr>
          <p:spPr>
            <a:xfrm>
              <a:off x="2523747" y="12265"/>
              <a:ext cx="5811861" cy="623105"/>
            </a:xfrm>
            <a:custGeom>
              <a:avLst/>
              <a:gdLst/>
              <a:ahLst/>
              <a:cxnLst>
                <a:cxn ang="0">
                  <a:pos x="wd2" y="hd2"/>
                </a:cxn>
                <a:cxn ang="5400000">
                  <a:pos x="wd2" y="hd2"/>
                </a:cxn>
                <a:cxn ang="10800000">
                  <a:pos x="wd2" y="hd2"/>
                </a:cxn>
                <a:cxn ang="16200000">
                  <a:pos x="wd2" y="hd2"/>
                </a:cxn>
              </a:cxnLst>
              <a:rect l="0" t="0" r="r" b="b"/>
              <a:pathLst>
                <a:path w="21600" h="21600" extrusionOk="0">
                  <a:moveTo>
                    <a:pt x="21600" y="20239"/>
                  </a:moveTo>
                  <a:lnTo>
                    <a:pt x="21128" y="19843"/>
                  </a:lnTo>
                  <a:lnTo>
                    <a:pt x="20639" y="19446"/>
                  </a:lnTo>
                  <a:lnTo>
                    <a:pt x="19621" y="18482"/>
                  </a:lnTo>
                  <a:lnTo>
                    <a:pt x="18544" y="17291"/>
                  </a:lnTo>
                  <a:lnTo>
                    <a:pt x="17409" y="15987"/>
                  </a:lnTo>
                  <a:lnTo>
                    <a:pt x="16208" y="14400"/>
                  </a:lnTo>
                  <a:lnTo>
                    <a:pt x="14941" y="12643"/>
                  </a:lnTo>
                  <a:lnTo>
                    <a:pt x="13608" y="10602"/>
                  </a:lnTo>
                  <a:lnTo>
                    <a:pt x="12200" y="8391"/>
                  </a:lnTo>
                  <a:lnTo>
                    <a:pt x="11645" y="7540"/>
                  </a:lnTo>
                  <a:lnTo>
                    <a:pt x="11106" y="6690"/>
                  </a:lnTo>
                  <a:lnTo>
                    <a:pt x="10063" y="5216"/>
                  </a:lnTo>
                  <a:lnTo>
                    <a:pt x="9558" y="4592"/>
                  </a:lnTo>
                  <a:lnTo>
                    <a:pt x="9069" y="3969"/>
                  </a:lnTo>
                  <a:lnTo>
                    <a:pt x="8589" y="3402"/>
                  </a:lnTo>
                  <a:lnTo>
                    <a:pt x="8117" y="2891"/>
                  </a:lnTo>
                  <a:lnTo>
                    <a:pt x="7661" y="2438"/>
                  </a:lnTo>
                  <a:lnTo>
                    <a:pt x="7206" y="2041"/>
                  </a:lnTo>
                  <a:lnTo>
                    <a:pt x="6344" y="1304"/>
                  </a:lnTo>
                  <a:lnTo>
                    <a:pt x="5524" y="794"/>
                  </a:lnTo>
                  <a:lnTo>
                    <a:pt x="4754" y="397"/>
                  </a:lnTo>
                  <a:lnTo>
                    <a:pt x="4017" y="113"/>
                  </a:lnTo>
                  <a:lnTo>
                    <a:pt x="3321" y="0"/>
                  </a:lnTo>
                  <a:lnTo>
                    <a:pt x="2667" y="0"/>
                  </a:lnTo>
                  <a:lnTo>
                    <a:pt x="2054" y="113"/>
                  </a:lnTo>
                  <a:lnTo>
                    <a:pt x="1483" y="283"/>
                  </a:lnTo>
                  <a:lnTo>
                    <a:pt x="952" y="567"/>
                  </a:lnTo>
                  <a:lnTo>
                    <a:pt x="456" y="907"/>
                  </a:lnTo>
                  <a:lnTo>
                    <a:pt x="0" y="1361"/>
                  </a:lnTo>
                  <a:lnTo>
                    <a:pt x="638" y="1871"/>
                  </a:lnTo>
                  <a:lnTo>
                    <a:pt x="1300" y="2438"/>
                  </a:lnTo>
                  <a:lnTo>
                    <a:pt x="1988" y="3175"/>
                  </a:lnTo>
                  <a:lnTo>
                    <a:pt x="2700" y="3969"/>
                  </a:lnTo>
                  <a:lnTo>
                    <a:pt x="3437" y="4932"/>
                  </a:lnTo>
                  <a:lnTo>
                    <a:pt x="4199" y="5953"/>
                  </a:lnTo>
                  <a:lnTo>
                    <a:pt x="4994" y="7087"/>
                  </a:lnTo>
                  <a:lnTo>
                    <a:pt x="5806" y="8391"/>
                  </a:lnTo>
                  <a:lnTo>
                    <a:pt x="7272" y="10715"/>
                  </a:lnTo>
                  <a:lnTo>
                    <a:pt x="8663" y="12756"/>
                  </a:lnTo>
                  <a:lnTo>
                    <a:pt x="9972" y="14627"/>
                  </a:lnTo>
                  <a:lnTo>
                    <a:pt x="10610" y="15420"/>
                  </a:lnTo>
                  <a:lnTo>
                    <a:pt x="11214" y="16214"/>
                  </a:lnTo>
                  <a:lnTo>
                    <a:pt x="11810" y="16951"/>
                  </a:lnTo>
                  <a:lnTo>
                    <a:pt x="12390" y="17575"/>
                  </a:lnTo>
                  <a:lnTo>
                    <a:pt x="12953" y="18198"/>
                  </a:lnTo>
                  <a:lnTo>
                    <a:pt x="13500" y="18765"/>
                  </a:lnTo>
                  <a:lnTo>
                    <a:pt x="14030" y="19219"/>
                  </a:lnTo>
                  <a:lnTo>
                    <a:pt x="14544" y="19672"/>
                  </a:lnTo>
                  <a:lnTo>
                    <a:pt x="15040" y="20069"/>
                  </a:lnTo>
                  <a:lnTo>
                    <a:pt x="15529" y="20466"/>
                  </a:lnTo>
                  <a:lnTo>
                    <a:pt x="16001" y="20750"/>
                  </a:lnTo>
                  <a:lnTo>
                    <a:pt x="16457" y="20976"/>
                  </a:lnTo>
                  <a:lnTo>
                    <a:pt x="16896" y="21203"/>
                  </a:lnTo>
                  <a:lnTo>
                    <a:pt x="17326" y="21373"/>
                  </a:lnTo>
                  <a:lnTo>
                    <a:pt x="17749" y="21487"/>
                  </a:lnTo>
                  <a:lnTo>
                    <a:pt x="18155" y="21600"/>
                  </a:lnTo>
                  <a:lnTo>
                    <a:pt x="18925" y="21600"/>
                  </a:lnTo>
                  <a:lnTo>
                    <a:pt x="19298" y="21543"/>
                  </a:lnTo>
                  <a:lnTo>
                    <a:pt x="19654" y="21487"/>
                  </a:lnTo>
                  <a:lnTo>
                    <a:pt x="20002" y="21373"/>
                  </a:lnTo>
                  <a:lnTo>
                    <a:pt x="20341" y="21203"/>
                  </a:lnTo>
                  <a:lnTo>
                    <a:pt x="20672" y="20976"/>
                  </a:lnTo>
                  <a:lnTo>
                    <a:pt x="21302" y="20523"/>
                  </a:lnTo>
                  <a:lnTo>
                    <a:pt x="21600" y="20239"/>
                  </a:lnTo>
                  <a:close/>
                </a:path>
              </a:pathLst>
            </a:custGeom>
            <a:solidFill>
              <a:srgbClr val="F8F8F8">
                <a:alpha val="39999"/>
              </a:srgbClr>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159" name="Shape 159"/>
            <p:cNvSpPr/>
            <p:nvPr/>
          </p:nvSpPr>
          <p:spPr>
            <a:xfrm>
              <a:off x="2743251" y="21260"/>
              <a:ext cx="5731637" cy="567501"/>
            </a:xfrm>
            <a:custGeom>
              <a:avLst/>
              <a:gdLst/>
              <a:ahLst/>
              <a:cxnLst>
                <a:cxn ang="0">
                  <a:pos x="wd2" y="hd2"/>
                </a:cxn>
                <a:cxn ang="5400000">
                  <a:pos x="wd2" y="hd2"/>
                </a:cxn>
                <a:cxn ang="10800000">
                  <a:pos x="wd2" y="hd2"/>
                </a:cxn>
                <a:cxn ang="16200000">
                  <a:pos x="wd2" y="hd2"/>
                </a:cxn>
              </a:cxnLst>
              <a:rect l="0" t="0" r="r" b="b"/>
              <a:pathLst>
                <a:path w="21600" h="21600" extrusionOk="0">
                  <a:moveTo>
                    <a:pt x="0" y="2179"/>
                  </a:moveTo>
                  <a:lnTo>
                    <a:pt x="76" y="2054"/>
                  </a:lnTo>
                  <a:lnTo>
                    <a:pt x="302" y="1743"/>
                  </a:lnTo>
                  <a:lnTo>
                    <a:pt x="689" y="1307"/>
                  </a:lnTo>
                  <a:lnTo>
                    <a:pt x="941" y="1058"/>
                  </a:lnTo>
                  <a:lnTo>
                    <a:pt x="1235" y="809"/>
                  </a:lnTo>
                  <a:lnTo>
                    <a:pt x="1562" y="622"/>
                  </a:lnTo>
                  <a:lnTo>
                    <a:pt x="1940" y="436"/>
                  </a:lnTo>
                  <a:lnTo>
                    <a:pt x="2351" y="249"/>
                  </a:lnTo>
                  <a:lnTo>
                    <a:pt x="2813" y="124"/>
                  </a:lnTo>
                  <a:lnTo>
                    <a:pt x="3317" y="62"/>
                  </a:lnTo>
                  <a:lnTo>
                    <a:pt x="3863" y="0"/>
                  </a:lnTo>
                  <a:lnTo>
                    <a:pt x="4451" y="62"/>
                  </a:lnTo>
                  <a:lnTo>
                    <a:pt x="5081" y="187"/>
                  </a:lnTo>
                  <a:lnTo>
                    <a:pt x="5761" y="436"/>
                  </a:lnTo>
                  <a:lnTo>
                    <a:pt x="6483" y="747"/>
                  </a:lnTo>
                  <a:lnTo>
                    <a:pt x="7248" y="1245"/>
                  </a:lnTo>
                  <a:lnTo>
                    <a:pt x="8062" y="1805"/>
                  </a:lnTo>
                  <a:lnTo>
                    <a:pt x="8927" y="2490"/>
                  </a:lnTo>
                  <a:lnTo>
                    <a:pt x="9834" y="3299"/>
                  </a:lnTo>
                  <a:lnTo>
                    <a:pt x="10792" y="4295"/>
                  </a:lnTo>
                  <a:lnTo>
                    <a:pt x="11791" y="5416"/>
                  </a:lnTo>
                  <a:lnTo>
                    <a:pt x="12841" y="6723"/>
                  </a:lnTo>
                  <a:lnTo>
                    <a:pt x="13941" y="8279"/>
                  </a:lnTo>
                  <a:lnTo>
                    <a:pt x="15091" y="9960"/>
                  </a:lnTo>
                  <a:lnTo>
                    <a:pt x="16292" y="11827"/>
                  </a:lnTo>
                  <a:lnTo>
                    <a:pt x="17544" y="13944"/>
                  </a:lnTo>
                  <a:lnTo>
                    <a:pt x="18845" y="16247"/>
                  </a:lnTo>
                  <a:lnTo>
                    <a:pt x="20198" y="18799"/>
                  </a:lnTo>
                  <a:lnTo>
                    <a:pt x="21600" y="2160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160" name="Shape 160"/>
            <p:cNvSpPr/>
            <p:nvPr/>
          </p:nvSpPr>
          <p:spPr>
            <a:xfrm>
              <a:off x="5658096" y="11448"/>
              <a:ext cx="3467506" cy="4775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25" y="20712"/>
                  </a:lnTo>
                  <a:lnTo>
                    <a:pt x="2332" y="18419"/>
                  </a:lnTo>
                  <a:lnTo>
                    <a:pt x="3512" y="16866"/>
                  </a:lnTo>
                  <a:lnTo>
                    <a:pt x="4872" y="15164"/>
                  </a:lnTo>
                  <a:lnTo>
                    <a:pt x="6386" y="13315"/>
                  </a:lnTo>
                  <a:lnTo>
                    <a:pt x="8010" y="11318"/>
                  </a:lnTo>
                  <a:lnTo>
                    <a:pt x="9731" y="9395"/>
                  </a:lnTo>
                  <a:lnTo>
                    <a:pt x="11494" y="7471"/>
                  </a:lnTo>
                  <a:lnTo>
                    <a:pt x="13299" y="5696"/>
                  </a:lnTo>
                  <a:lnTo>
                    <a:pt x="15089" y="3995"/>
                  </a:lnTo>
                  <a:lnTo>
                    <a:pt x="15978" y="3255"/>
                  </a:lnTo>
                  <a:lnTo>
                    <a:pt x="16839" y="2515"/>
                  </a:lnTo>
                  <a:lnTo>
                    <a:pt x="17699" y="1923"/>
                  </a:lnTo>
                  <a:lnTo>
                    <a:pt x="18532" y="1332"/>
                  </a:lnTo>
                  <a:lnTo>
                    <a:pt x="19351" y="888"/>
                  </a:lnTo>
                  <a:lnTo>
                    <a:pt x="20129" y="518"/>
                  </a:lnTo>
                  <a:lnTo>
                    <a:pt x="20878" y="222"/>
                  </a:lnTo>
                  <a:lnTo>
                    <a:pt x="21600" y="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161" name="Shape 161"/>
            <p:cNvSpPr/>
            <p:nvPr/>
          </p:nvSpPr>
          <p:spPr>
            <a:xfrm>
              <a:off x="0" y="0"/>
              <a:ext cx="9144000" cy="974725"/>
            </a:xfrm>
            <a:custGeom>
              <a:avLst/>
              <a:gdLst/>
              <a:ahLst/>
              <a:cxnLst>
                <a:cxn ang="0">
                  <a:pos x="wd2" y="hd2"/>
                </a:cxn>
                <a:cxn ang="5400000">
                  <a:pos x="wd2" y="hd2"/>
                </a:cxn>
                <a:cxn ang="10800000">
                  <a:pos x="wd2" y="hd2"/>
                </a:cxn>
                <a:cxn ang="16200000">
                  <a:pos x="wd2" y="hd2"/>
                </a:cxn>
              </a:cxnLst>
              <a:rect l="0" t="0" r="r" b="b"/>
              <a:pathLst>
                <a:path w="21600" h="21600" extrusionOk="0">
                  <a:moveTo>
                    <a:pt x="21589" y="9278"/>
                  </a:moveTo>
                  <a:lnTo>
                    <a:pt x="21389" y="9821"/>
                  </a:lnTo>
                  <a:lnTo>
                    <a:pt x="21189" y="10329"/>
                  </a:lnTo>
                  <a:lnTo>
                    <a:pt x="20978" y="10800"/>
                  </a:lnTo>
                  <a:lnTo>
                    <a:pt x="20762" y="11235"/>
                  </a:lnTo>
                  <a:lnTo>
                    <a:pt x="20541" y="11670"/>
                  </a:lnTo>
                  <a:lnTo>
                    <a:pt x="20309" y="12068"/>
                  </a:lnTo>
                  <a:lnTo>
                    <a:pt x="20071" y="12395"/>
                  </a:lnTo>
                  <a:lnTo>
                    <a:pt x="19824" y="12721"/>
                  </a:lnTo>
                  <a:lnTo>
                    <a:pt x="19565" y="13011"/>
                  </a:lnTo>
                  <a:lnTo>
                    <a:pt x="19297" y="13228"/>
                  </a:lnTo>
                  <a:lnTo>
                    <a:pt x="19017" y="13446"/>
                  </a:lnTo>
                  <a:lnTo>
                    <a:pt x="18727" y="13591"/>
                  </a:lnTo>
                  <a:lnTo>
                    <a:pt x="18427" y="13736"/>
                  </a:lnTo>
                  <a:lnTo>
                    <a:pt x="18111" y="13808"/>
                  </a:lnTo>
                  <a:lnTo>
                    <a:pt x="17784" y="13808"/>
                  </a:lnTo>
                  <a:lnTo>
                    <a:pt x="17441" y="13772"/>
                  </a:lnTo>
                  <a:lnTo>
                    <a:pt x="17083" y="13699"/>
                  </a:lnTo>
                  <a:lnTo>
                    <a:pt x="16714" y="13591"/>
                  </a:lnTo>
                  <a:lnTo>
                    <a:pt x="16329" y="13409"/>
                  </a:lnTo>
                  <a:lnTo>
                    <a:pt x="15923" y="13156"/>
                  </a:lnTo>
                  <a:lnTo>
                    <a:pt x="15502" y="12866"/>
                  </a:lnTo>
                  <a:lnTo>
                    <a:pt x="15064" y="12503"/>
                  </a:lnTo>
                  <a:lnTo>
                    <a:pt x="14611" y="12105"/>
                  </a:lnTo>
                  <a:lnTo>
                    <a:pt x="14136" y="11634"/>
                  </a:lnTo>
                  <a:lnTo>
                    <a:pt x="13641" y="11090"/>
                  </a:lnTo>
                  <a:lnTo>
                    <a:pt x="13130" y="10474"/>
                  </a:lnTo>
                  <a:lnTo>
                    <a:pt x="12592" y="9785"/>
                  </a:lnTo>
                  <a:lnTo>
                    <a:pt x="12039" y="9060"/>
                  </a:lnTo>
                  <a:lnTo>
                    <a:pt x="11459" y="8227"/>
                  </a:lnTo>
                  <a:lnTo>
                    <a:pt x="10863" y="7357"/>
                  </a:lnTo>
                  <a:lnTo>
                    <a:pt x="10241" y="6415"/>
                  </a:lnTo>
                  <a:lnTo>
                    <a:pt x="9593" y="5364"/>
                  </a:lnTo>
                  <a:lnTo>
                    <a:pt x="8950" y="4349"/>
                  </a:lnTo>
                  <a:lnTo>
                    <a:pt x="8328" y="3479"/>
                  </a:lnTo>
                  <a:lnTo>
                    <a:pt x="7732" y="2682"/>
                  </a:lnTo>
                  <a:lnTo>
                    <a:pt x="7163" y="2030"/>
                  </a:lnTo>
                  <a:lnTo>
                    <a:pt x="6620" y="1486"/>
                  </a:lnTo>
                  <a:lnTo>
                    <a:pt x="6098" y="1015"/>
                  </a:lnTo>
                  <a:lnTo>
                    <a:pt x="5603" y="652"/>
                  </a:lnTo>
                  <a:lnTo>
                    <a:pt x="5134" y="362"/>
                  </a:lnTo>
                  <a:lnTo>
                    <a:pt x="4681" y="181"/>
                  </a:lnTo>
                  <a:lnTo>
                    <a:pt x="4259" y="36"/>
                  </a:lnTo>
                  <a:lnTo>
                    <a:pt x="3853" y="0"/>
                  </a:lnTo>
                  <a:lnTo>
                    <a:pt x="3473" y="0"/>
                  </a:lnTo>
                  <a:lnTo>
                    <a:pt x="3115" y="72"/>
                  </a:lnTo>
                  <a:lnTo>
                    <a:pt x="2778" y="181"/>
                  </a:lnTo>
                  <a:lnTo>
                    <a:pt x="2461" y="362"/>
                  </a:lnTo>
                  <a:lnTo>
                    <a:pt x="2166" y="544"/>
                  </a:lnTo>
                  <a:lnTo>
                    <a:pt x="1887" y="797"/>
                  </a:lnTo>
                  <a:lnTo>
                    <a:pt x="1634" y="1051"/>
                  </a:lnTo>
                  <a:lnTo>
                    <a:pt x="1397" y="1341"/>
                  </a:lnTo>
                  <a:lnTo>
                    <a:pt x="1186" y="1667"/>
                  </a:lnTo>
                  <a:lnTo>
                    <a:pt x="986" y="1957"/>
                  </a:lnTo>
                  <a:lnTo>
                    <a:pt x="812" y="2283"/>
                  </a:lnTo>
                  <a:lnTo>
                    <a:pt x="654" y="2609"/>
                  </a:lnTo>
                  <a:lnTo>
                    <a:pt x="511" y="2899"/>
                  </a:lnTo>
                  <a:lnTo>
                    <a:pt x="390" y="3189"/>
                  </a:lnTo>
                  <a:lnTo>
                    <a:pt x="127" y="3914"/>
                  </a:lnTo>
                  <a:lnTo>
                    <a:pt x="0" y="4349"/>
                  </a:lnTo>
                  <a:lnTo>
                    <a:pt x="0" y="21600"/>
                  </a:lnTo>
                  <a:lnTo>
                    <a:pt x="21589" y="21600"/>
                  </a:lnTo>
                  <a:lnTo>
                    <a:pt x="21600" y="21491"/>
                  </a:lnTo>
                  <a:lnTo>
                    <a:pt x="21600" y="9242"/>
                  </a:lnTo>
                  <a:lnTo>
                    <a:pt x="21589" y="9278"/>
                  </a:lnTo>
                  <a:close/>
                </a:path>
              </a:pathLst>
            </a:custGeom>
            <a:solidFill>
              <a:srgbClr val="FFFFFF"/>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grpSp>
      <p:pic>
        <p:nvPicPr>
          <p:cNvPr id="163" name="TAMAgEXT.png" descr="TAMAgEXT.png"/>
          <p:cNvPicPr>
            <a:picLocks noChangeAspect="1"/>
          </p:cNvPicPr>
          <p:nvPr/>
        </p:nvPicPr>
        <p:blipFill>
          <a:blip r:embed="rId2">
            <a:extLst/>
          </a:blip>
          <a:stretch>
            <a:fillRect/>
          </a:stretch>
        </p:blipFill>
        <p:spPr>
          <a:xfrm>
            <a:off x="7488237" y="6194425"/>
            <a:ext cx="1452563" cy="531813"/>
          </a:xfrm>
          <a:prstGeom prst="rect">
            <a:avLst/>
          </a:prstGeom>
          <a:ln w="12700">
            <a:miter lim="400000"/>
          </a:ln>
        </p:spPr>
      </p:pic>
      <p:sp>
        <p:nvSpPr>
          <p:cNvPr id="164" name="Shape 164"/>
          <p:cNvSpPr>
            <a:spLocks noGrp="1"/>
          </p:cNvSpPr>
          <p:nvPr>
            <p:ph type="title"/>
          </p:nvPr>
        </p:nvSpPr>
        <p:spPr>
          <a:prstGeom prst="rect">
            <a:avLst/>
          </a:prstGeom>
        </p:spPr>
        <p:txBody>
          <a:bodyPr/>
          <a:lstStyle/>
          <a:p>
            <a:r>
              <a:t>Title Text</a:t>
            </a:r>
          </a:p>
        </p:txBody>
      </p:sp>
      <p:sp>
        <p:nvSpPr>
          <p:cNvPr id="165" name="Shape 165"/>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6" name="Shape 166"/>
          <p:cNvSpPr>
            <a:spLocks noGrp="1"/>
          </p:cNvSpPr>
          <p:nvPr>
            <p:ph type="sldNum" sz="quarter" idx="2"/>
          </p:nvPr>
        </p:nvSpPr>
        <p:spPr>
          <a:xfrm>
            <a:off x="54864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73" name="Shape 173"/>
          <p:cNvSpPr/>
          <p:nvPr/>
        </p:nvSpPr>
        <p:spPr>
          <a:xfrm rot="10800000">
            <a:off x="0" y="0"/>
            <a:ext cx="9144000" cy="922338"/>
          </a:xfrm>
          <a:prstGeom prst="roundRect">
            <a:avLst>
              <a:gd name="adj" fmla="val 0"/>
            </a:avLst>
          </a:prstGeom>
          <a:solidFill>
            <a:srgbClr val="005480"/>
          </a:solidFill>
          <a:ln w="12700">
            <a:miter lim="400000"/>
          </a:ln>
        </p:spPr>
        <p:txBody>
          <a:bodyPr lIns="45719" rIns="45719" anchor="ctr"/>
          <a:lstStyle/>
          <a:p>
            <a:pPr algn="ctr">
              <a:defRPr sz="1800">
                <a:solidFill>
                  <a:srgbClr val="500000"/>
                </a:solidFill>
                <a:latin typeface="Candara"/>
                <a:ea typeface="Candara"/>
                <a:cs typeface="Candara"/>
                <a:sym typeface="Candara"/>
              </a:defRPr>
            </a:pPr>
            <a:endParaRPr/>
          </a:p>
        </p:txBody>
      </p:sp>
      <p:grpSp>
        <p:nvGrpSpPr>
          <p:cNvPr id="178" name="Group 178"/>
          <p:cNvGrpSpPr/>
          <p:nvPr/>
        </p:nvGrpSpPr>
        <p:grpSpPr>
          <a:xfrm>
            <a:off x="0" y="68262"/>
            <a:ext cx="9144000" cy="974726"/>
            <a:chOff x="0" y="0"/>
            <a:chExt cx="9144000" cy="974725"/>
          </a:xfrm>
        </p:grpSpPr>
        <p:sp>
          <p:nvSpPr>
            <p:cNvPr id="174" name="Shape 174"/>
            <p:cNvSpPr/>
            <p:nvPr/>
          </p:nvSpPr>
          <p:spPr>
            <a:xfrm>
              <a:off x="2523747" y="12265"/>
              <a:ext cx="5811861" cy="623105"/>
            </a:xfrm>
            <a:custGeom>
              <a:avLst/>
              <a:gdLst/>
              <a:ahLst/>
              <a:cxnLst>
                <a:cxn ang="0">
                  <a:pos x="wd2" y="hd2"/>
                </a:cxn>
                <a:cxn ang="5400000">
                  <a:pos x="wd2" y="hd2"/>
                </a:cxn>
                <a:cxn ang="10800000">
                  <a:pos x="wd2" y="hd2"/>
                </a:cxn>
                <a:cxn ang="16200000">
                  <a:pos x="wd2" y="hd2"/>
                </a:cxn>
              </a:cxnLst>
              <a:rect l="0" t="0" r="r" b="b"/>
              <a:pathLst>
                <a:path w="21600" h="21600" extrusionOk="0">
                  <a:moveTo>
                    <a:pt x="21600" y="20239"/>
                  </a:moveTo>
                  <a:lnTo>
                    <a:pt x="21128" y="19843"/>
                  </a:lnTo>
                  <a:lnTo>
                    <a:pt x="20639" y="19446"/>
                  </a:lnTo>
                  <a:lnTo>
                    <a:pt x="19621" y="18482"/>
                  </a:lnTo>
                  <a:lnTo>
                    <a:pt x="18544" y="17291"/>
                  </a:lnTo>
                  <a:lnTo>
                    <a:pt x="17409" y="15987"/>
                  </a:lnTo>
                  <a:lnTo>
                    <a:pt x="16208" y="14400"/>
                  </a:lnTo>
                  <a:lnTo>
                    <a:pt x="14941" y="12643"/>
                  </a:lnTo>
                  <a:lnTo>
                    <a:pt x="13608" y="10602"/>
                  </a:lnTo>
                  <a:lnTo>
                    <a:pt x="12200" y="8391"/>
                  </a:lnTo>
                  <a:lnTo>
                    <a:pt x="11645" y="7540"/>
                  </a:lnTo>
                  <a:lnTo>
                    <a:pt x="11106" y="6690"/>
                  </a:lnTo>
                  <a:lnTo>
                    <a:pt x="10063" y="5216"/>
                  </a:lnTo>
                  <a:lnTo>
                    <a:pt x="9558" y="4592"/>
                  </a:lnTo>
                  <a:lnTo>
                    <a:pt x="9069" y="3969"/>
                  </a:lnTo>
                  <a:lnTo>
                    <a:pt x="8589" y="3402"/>
                  </a:lnTo>
                  <a:lnTo>
                    <a:pt x="8117" y="2891"/>
                  </a:lnTo>
                  <a:lnTo>
                    <a:pt x="7661" y="2438"/>
                  </a:lnTo>
                  <a:lnTo>
                    <a:pt x="7206" y="2041"/>
                  </a:lnTo>
                  <a:lnTo>
                    <a:pt x="6344" y="1304"/>
                  </a:lnTo>
                  <a:lnTo>
                    <a:pt x="5524" y="794"/>
                  </a:lnTo>
                  <a:lnTo>
                    <a:pt x="4754" y="397"/>
                  </a:lnTo>
                  <a:lnTo>
                    <a:pt x="4017" y="113"/>
                  </a:lnTo>
                  <a:lnTo>
                    <a:pt x="3321" y="0"/>
                  </a:lnTo>
                  <a:lnTo>
                    <a:pt x="2667" y="0"/>
                  </a:lnTo>
                  <a:lnTo>
                    <a:pt x="2054" y="113"/>
                  </a:lnTo>
                  <a:lnTo>
                    <a:pt x="1483" y="283"/>
                  </a:lnTo>
                  <a:lnTo>
                    <a:pt x="952" y="567"/>
                  </a:lnTo>
                  <a:lnTo>
                    <a:pt x="456" y="907"/>
                  </a:lnTo>
                  <a:lnTo>
                    <a:pt x="0" y="1361"/>
                  </a:lnTo>
                  <a:lnTo>
                    <a:pt x="638" y="1871"/>
                  </a:lnTo>
                  <a:lnTo>
                    <a:pt x="1300" y="2438"/>
                  </a:lnTo>
                  <a:lnTo>
                    <a:pt x="1988" y="3175"/>
                  </a:lnTo>
                  <a:lnTo>
                    <a:pt x="2700" y="3969"/>
                  </a:lnTo>
                  <a:lnTo>
                    <a:pt x="3437" y="4932"/>
                  </a:lnTo>
                  <a:lnTo>
                    <a:pt x="4199" y="5953"/>
                  </a:lnTo>
                  <a:lnTo>
                    <a:pt x="4994" y="7087"/>
                  </a:lnTo>
                  <a:lnTo>
                    <a:pt x="5806" y="8391"/>
                  </a:lnTo>
                  <a:lnTo>
                    <a:pt x="7272" y="10715"/>
                  </a:lnTo>
                  <a:lnTo>
                    <a:pt x="8663" y="12756"/>
                  </a:lnTo>
                  <a:lnTo>
                    <a:pt x="9972" y="14627"/>
                  </a:lnTo>
                  <a:lnTo>
                    <a:pt x="10610" y="15420"/>
                  </a:lnTo>
                  <a:lnTo>
                    <a:pt x="11214" y="16214"/>
                  </a:lnTo>
                  <a:lnTo>
                    <a:pt x="11810" y="16951"/>
                  </a:lnTo>
                  <a:lnTo>
                    <a:pt x="12390" y="17575"/>
                  </a:lnTo>
                  <a:lnTo>
                    <a:pt x="12953" y="18198"/>
                  </a:lnTo>
                  <a:lnTo>
                    <a:pt x="13500" y="18765"/>
                  </a:lnTo>
                  <a:lnTo>
                    <a:pt x="14030" y="19219"/>
                  </a:lnTo>
                  <a:lnTo>
                    <a:pt x="14544" y="19672"/>
                  </a:lnTo>
                  <a:lnTo>
                    <a:pt x="15040" y="20069"/>
                  </a:lnTo>
                  <a:lnTo>
                    <a:pt x="15529" y="20466"/>
                  </a:lnTo>
                  <a:lnTo>
                    <a:pt x="16001" y="20750"/>
                  </a:lnTo>
                  <a:lnTo>
                    <a:pt x="16457" y="20976"/>
                  </a:lnTo>
                  <a:lnTo>
                    <a:pt x="16896" y="21203"/>
                  </a:lnTo>
                  <a:lnTo>
                    <a:pt x="17326" y="21373"/>
                  </a:lnTo>
                  <a:lnTo>
                    <a:pt x="17749" y="21487"/>
                  </a:lnTo>
                  <a:lnTo>
                    <a:pt x="18155" y="21600"/>
                  </a:lnTo>
                  <a:lnTo>
                    <a:pt x="18925" y="21600"/>
                  </a:lnTo>
                  <a:lnTo>
                    <a:pt x="19298" y="21543"/>
                  </a:lnTo>
                  <a:lnTo>
                    <a:pt x="19654" y="21487"/>
                  </a:lnTo>
                  <a:lnTo>
                    <a:pt x="20002" y="21373"/>
                  </a:lnTo>
                  <a:lnTo>
                    <a:pt x="20341" y="21203"/>
                  </a:lnTo>
                  <a:lnTo>
                    <a:pt x="20672" y="20976"/>
                  </a:lnTo>
                  <a:lnTo>
                    <a:pt x="21302" y="20523"/>
                  </a:lnTo>
                  <a:lnTo>
                    <a:pt x="21600" y="20239"/>
                  </a:lnTo>
                  <a:close/>
                </a:path>
              </a:pathLst>
            </a:custGeom>
            <a:solidFill>
              <a:srgbClr val="F8F8F8">
                <a:alpha val="39999"/>
              </a:srgbClr>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175" name="Shape 175"/>
            <p:cNvSpPr/>
            <p:nvPr/>
          </p:nvSpPr>
          <p:spPr>
            <a:xfrm>
              <a:off x="2743251" y="21260"/>
              <a:ext cx="5731637" cy="567501"/>
            </a:xfrm>
            <a:custGeom>
              <a:avLst/>
              <a:gdLst/>
              <a:ahLst/>
              <a:cxnLst>
                <a:cxn ang="0">
                  <a:pos x="wd2" y="hd2"/>
                </a:cxn>
                <a:cxn ang="5400000">
                  <a:pos x="wd2" y="hd2"/>
                </a:cxn>
                <a:cxn ang="10800000">
                  <a:pos x="wd2" y="hd2"/>
                </a:cxn>
                <a:cxn ang="16200000">
                  <a:pos x="wd2" y="hd2"/>
                </a:cxn>
              </a:cxnLst>
              <a:rect l="0" t="0" r="r" b="b"/>
              <a:pathLst>
                <a:path w="21600" h="21600" extrusionOk="0">
                  <a:moveTo>
                    <a:pt x="0" y="2179"/>
                  </a:moveTo>
                  <a:lnTo>
                    <a:pt x="76" y="2054"/>
                  </a:lnTo>
                  <a:lnTo>
                    <a:pt x="302" y="1743"/>
                  </a:lnTo>
                  <a:lnTo>
                    <a:pt x="689" y="1307"/>
                  </a:lnTo>
                  <a:lnTo>
                    <a:pt x="941" y="1058"/>
                  </a:lnTo>
                  <a:lnTo>
                    <a:pt x="1235" y="809"/>
                  </a:lnTo>
                  <a:lnTo>
                    <a:pt x="1562" y="622"/>
                  </a:lnTo>
                  <a:lnTo>
                    <a:pt x="1940" y="436"/>
                  </a:lnTo>
                  <a:lnTo>
                    <a:pt x="2351" y="249"/>
                  </a:lnTo>
                  <a:lnTo>
                    <a:pt x="2813" y="124"/>
                  </a:lnTo>
                  <a:lnTo>
                    <a:pt x="3317" y="62"/>
                  </a:lnTo>
                  <a:lnTo>
                    <a:pt x="3863" y="0"/>
                  </a:lnTo>
                  <a:lnTo>
                    <a:pt x="4451" y="62"/>
                  </a:lnTo>
                  <a:lnTo>
                    <a:pt x="5081" y="187"/>
                  </a:lnTo>
                  <a:lnTo>
                    <a:pt x="5761" y="436"/>
                  </a:lnTo>
                  <a:lnTo>
                    <a:pt x="6483" y="747"/>
                  </a:lnTo>
                  <a:lnTo>
                    <a:pt x="7248" y="1245"/>
                  </a:lnTo>
                  <a:lnTo>
                    <a:pt x="8062" y="1805"/>
                  </a:lnTo>
                  <a:lnTo>
                    <a:pt x="8927" y="2490"/>
                  </a:lnTo>
                  <a:lnTo>
                    <a:pt x="9834" y="3299"/>
                  </a:lnTo>
                  <a:lnTo>
                    <a:pt x="10792" y="4295"/>
                  </a:lnTo>
                  <a:lnTo>
                    <a:pt x="11791" y="5416"/>
                  </a:lnTo>
                  <a:lnTo>
                    <a:pt x="12841" y="6723"/>
                  </a:lnTo>
                  <a:lnTo>
                    <a:pt x="13941" y="8279"/>
                  </a:lnTo>
                  <a:lnTo>
                    <a:pt x="15091" y="9960"/>
                  </a:lnTo>
                  <a:lnTo>
                    <a:pt x="16292" y="11827"/>
                  </a:lnTo>
                  <a:lnTo>
                    <a:pt x="17544" y="13944"/>
                  </a:lnTo>
                  <a:lnTo>
                    <a:pt x="18845" y="16247"/>
                  </a:lnTo>
                  <a:lnTo>
                    <a:pt x="20198" y="18799"/>
                  </a:lnTo>
                  <a:lnTo>
                    <a:pt x="21600" y="2160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176" name="Shape 176"/>
            <p:cNvSpPr/>
            <p:nvPr/>
          </p:nvSpPr>
          <p:spPr>
            <a:xfrm>
              <a:off x="5658096" y="11448"/>
              <a:ext cx="3467506" cy="4775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25" y="20712"/>
                  </a:lnTo>
                  <a:lnTo>
                    <a:pt x="2332" y="18419"/>
                  </a:lnTo>
                  <a:lnTo>
                    <a:pt x="3512" y="16866"/>
                  </a:lnTo>
                  <a:lnTo>
                    <a:pt x="4872" y="15164"/>
                  </a:lnTo>
                  <a:lnTo>
                    <a:pt x="6386" y="13315"/>
                  </a:lnTo>
                  <a:lnTo>
                    <a:pt x="8010" y="11318"/>
                  </a:lnTo>
                  <a:lnTo>
                    <a:pt x="9731" y="9395"/>
                  </a:lnTo>
                  <a:lnTo>
                    <a:pt x="11494" y="7471"/>
                  </a:lnTo>
                  <a:lnTo>
                    <a:pt x="13299" y="5696"/>
                  </a:lnTo>
                  <a:lnTo>
                    <a:pt x="15089" y="3995"/>
                  </a:lnTo>
                  <a:lnTo>
                    <a:pt x="15978" y="3255"/>
                  </a:lnTo>
                  <a:lnTo>
                    <a:pt x="16839" y="2515"/>
                  </a:lnTo>
                  <a:lnTo>
                    <a:pt x="17699" y="1923"/>
                  </a:lnTo>
                  <a:lnTo>
                    <a:pt x="18532" y="1332"/>
                  </a:lnTo>
                  <a:lnTo>
                    <a:pt x="19351" y="888"/>
                  </a:lnTo>
                  <a:lnTo>
                    <a:pt x="20129" y="518"/>
                  </a:lnTo>
                  <a:lnTo>
                    <a:pt x="20878" y="222"/>
                  </a:lnTo>
                  <a:lnTo>
                    <a:pt x="21600" y="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177" name="Shape 177"/>
            <p:cNvSpPr/>
            <p:nvPr/>
          </p:nvSpPr>
          <p:spPr>
            <a:xfrm>
              <a:off x="0" y="0"/>
              <a:ext cx="9144000" cy="974725"/>
            </a:xfrm>
            <a:custGeom>
              <a:avLst/>
              <a:gdLst/>
              <a:ahLst/>
              <a:cxnLst>
                <a:cxn ang="0">
                  <a:pos x="wd2" y="hd2"/>
                </a:cxn>
                <a:cxn ang="5400000">
                  <a:pos x="wd2" y="hd2"/>
                </a:cxn>
                <a:cxn ang="10800000">
                  <a:pos x="wd2" y="hd2"/>
                </a:cxn>
                <a:cxn ang="16200000">
                  <a:pos x="wd2" y="hd2"/>
                </a:cxn>
              </a:cxnLst>
              <a:rect l="0" t="0" r="r" b="b"/>
              <a:pathLst>
                <a:path w="21600" h="21600" extrusionOk="0">
                  <a:moveTo>
                    <a:pt x="21589" y="9278"/>
                  </a:moveTo>
                  <a:lnTo>
                    <a:pt x="21389" y="9821"/>
                  </a:lnTo>
                  <a:lnTo>
                    <a:pt x="21189" y="10329"/>
                  </a:lnTo>
                  <a:lnTo>
                    <a:pt x="20978" y="10800"/>
                  </a:lnTo>
                  <a:lnTo>
                    <a:pt x="20762" y="11235"/>
                  </a:lnTo>
                  <a:lnTo>
                    <a:pt x="20541" y="11670"/>
                  </a:lnTo>
                  <a:lnTo>
                    <a:pt x="20309" y="12068"/>
                  </a:lnTo>
                  <a:lnTo>
                    <a:pt x="20071" y="12395"/>
                  </a:lnTo>
                  <a:lnTo>
                    <a:pt x="19824" y="12721"/>
                  </a:lnTo>
                  <a:lnTo>
                    <a:pt x="19565" y="13011"/>
                  </a:lnTo>
                  <a:lnTo>
                    <a:pt x="19297" y="13228"/>
                  </a:lnTo>
                  <a:lnTo>
                    <a:pt x="19017" y="13446"/>
                  </a:lnTo>
                  <a:lnTo>
                    <a:pt x="18727" y="13591"/>
                  </a:lnTo>
                  <a:lnTo>
                    <a:pt x="18427" y="13736"/>
                  </a:lnTo>
                  <a:lnTo>
                    <a:pt x="18111" y="13808"/>
                  </a:lnTo>
                  <a:lnTo>
                    <a:pt x="17784" y="13808"/>
                  </a:lnTo>
                  <a:lnTo>
                    <a:pt x="17441" y="13772"/>
                  </a:lnTo>
                  <a:lnTo>
                    <a:pt x="17083" y="13699"/>
                  </a:lnTo>
                  <a:lnTo>
                    <a:pt x="16714" y="13591"/>
                  </a:lnTo>
                  <a:lnTo>
                    <a:pt x="16329" y="13409"/>
                  </a:lnTo>
                  <a:lnTo>
                    <a:pt x="15923" y="13156"/>
                  </a:lnTo>
                  <a:lnTo>
                    <a:pt x="15502" y="12866"/>
                  </a:lnTo>
                  <a:lnTo>
                    <a:pt x="15064" y="12503"/>
                  </a:lnTo>
                  <a:lnTo>
                    <a:pt x="14611" y="12105"/>
                  </a:lnTo>
                  <a:lnTo>
                    <a:pt x="14136" y="11634"/>
                  </a:lnTo>
                  <a:lnTo>
                    <a:pt x="13641" y="11090"/>
                  </a:lnTo>
                  <a:lnTo>
                    <a:pt x="13130" y="10474"/>
                  </a:lnTo>
                  <a:lnTo>
                    <a:pt x="12592" y="9785"/>
                  </a:lnTo>
                  <a:lnTo>
                    <a:pt x="12039" y="9060"/>
                  </a:lnTo>
                  <a:lnTo>
                    <a:pt x="11459" y="8227"/>
                  </a:lnTo>
                  <a:lnTo>
                    <a:pt x="10863" y="7357"/>
                  </a:lnTo>
                  <a:lnTo>
                    <a:pt x="10241" y="6415"/>
                  </a:lnTo>
                  <a:lnTo>
                    <a:pt x="9593" y="5364"/>
                  </a:lnTo>
                  <a:lnTo>
                    <a:pt x="8950" y="4349"/>
                  </a:lnTo>
                  <a:lnTo>
                    <a:pt x="8328" y="3479"/>
                  </a:lnTo>
                  <a:lnTo>
                    <a:pt x="7732" y="2682"/>
                  </a:lnTo>
                  <a:lnTo>
                    <a:pt x="7163" y="2030"/>
                  </a:lnTo>
                  <a:lnTo>
                    <a:pt x="6620" y="1486"/>
                  </a:lnTo>
                  <a:lnTo>
                    <a:pt x="6098" y="1015"/>
                  </a:lnTo>
                  <a:lnTo>
                    <a:pt x="5603" y="652"/>
                  </a:lnTo>
                  <a:lnTo>
                    <a:pt x="5134" y="362"/>
                  </a:lnTo>
                  <a:lnTo>
                    <a:pt x="4681" y="181"/>
                  </a:lnTo>
                  <a:lnTo>
                    <a:pt x="4259" y="36"/>
                  </a:lnTo>
                  <a:lnTo>
                    <a:pt x="3853" y="0"/>
                  </a:lnTo>
                  <a:lnTo>
                    <a:pt x="3473" y="0"/>
                  </a:lnTo>
                  <a:lnTo>
                    <a:pt x="3115" y="72"/>
                  </a:lnTo>
                  <a:lnTo>
                    <a:pt x="2778" y="181"/>
                  </a:lnTo>
                  <a:lnTo>
                    <a:pt x="2461" y="362"/>
                  </a:lnTo>
                  <a:lnTo>
                    <a:pt x="2166" y="544"/>
                  </a:lnTo>
                  <a:lnTo>
                    <a:pt x="1887" y="797"/>
                  </a:lnTo>
                  <a:lnTo>
                    <a:pt x="1634" y="1051"/>
                  </a:lnTo>
                  <a:lnTo>
                    <a:pt x="1397" y="1341"/>
                  </a:lnTo>
                  <a:lnTo>
                    <a:pt x="1186" y="1667"/>
                  </a:lnTo>
                  <a:lnTo>
                    <a:pt x="986" y="1957"/>
                  </a:lnTo>
                  <a:lnTo>
                    <a:pt x="812" y="2283"/>
                  </a:lnTo>
                  <a:lnTo>
                    <a:pt x="654" y="2609"/>
                  </a:lnTo>
                  <a:lnTo>
                    <a:pt x="511" y="2899"/>
                  </a:lnTo>
                  <a:lnTo>
                    <a:pt x="390" y="3189"/>
                  </a:lnTo>
                  <a:lnTo>
                    <a:pt x="127" y="3914"/>
                  </a:lnTo>
                  <a:lnTo>
                    <a:pt x="0" y="4349"/>
                  </a:lnTo>
                  <a:lnTo>
                    <a:pt x="0" y="21600"/>
                  </a:lnTo>
                  <a:lnTo>
                    <a:pt x="21589" y="21600"/>
                  </a:lnTo>
                  <a:lnTo>
                    <a:pt x="21600" y="21491"/>
                  </a:lnTo>
                  <a:lnTo>
                    <a:pt x="21600" y="9242"/>
                  </a:lnTo>
                  <a:lnTo>
                    <a:pt x="21589" y="9278"/>
                  </a:lnTo>
                  <a:close/>
                </a:path>
              </a:pathLst>
            </a:custGeom>
            <a:solidFill>
              <a:srgbClr val="FFFFFF"/>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grpSp>
      <p:pic>
        <p:nvPicPr>
          <p:cNvPr id="179" name="TAMAgEXT.png" descr="TAMAgEXT.png"/>
          <p:cNvPicPr>
            <a:picLocks noChangeAspect="1"/>
          </p:cNvPicPr>
          <p:nvPr/>
        </p:nvPicPr>
        <p:blipFill>
          <a:blip r:embed="rId2">
            <a:extLst/>
          </a:blip>
          <a:stretch>
            <a:fillRect/>
          </a:stretch>
        </p:blipFill>
        <p:spPr>
          <a:xfrm>
            <a:off x="7488237" y="6194425"/>
            <a:ext cx="1452563" cy="531813"/>
          </a:xfrm>
          <a:prstGeom prst="rect">
            <a:avLst/>
          </a:prstGeom>
          <a:ln w="12700">
            <a:miter lim="400000"/>
          </a:ln>
        </p:spPr>
      </p:pic>
      <p:sp>
        <p:nvSpPr>
          <p:cNvPr id="180" name="Shape 180"/>
          <p:cNvSpPr>
            <a:spLocks noGrp="1"/>
          </p:cNvSpPr>
          <p:nvPr>
            <p:ph type="sldNum" sz="quarter" idx="2"/>
          </p:nvPr>
        </p:nvSpPr>
        <p:spPr>
          <a:xfrm>
            <a:off x="54864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87" name="Shape 187"/>
          <p:cNvSpPr/>
          <p:nvPr/>
        </p:nvSpPr>
        <p:spPr>
          <a:xfrm rot="10800000">
            <a:off x="0" y="0"/>
            <a:ext cx="9144000" cy="922338"/>
          </a:xfrm>
          <a:prstGeom prst="roundRect">
            <a:avLst>
              <a:gd name="adj" fmla="val 0"/>
            </a:avLst>
          </a:prstGeom>
          <a:solidFill>
            <a:srgbClr val="535352"/>
          </a:solidFill>
          <a:ln w="12700">
            <a:miter lim="400000"/>
          </a:ln>
        </p:spPr>
        <p:txBody>
          <a:bodyPr lIns="45719" rIns="45719" anchor="ctr"/>
          <a:lstStyle/>
          <a:p>
            <a:pPr algn="ctr">
              <a:defRPr sz="1800">
                <a:solidFill>
                  <a:srgbClr val="500000"/>
                </a:solidFill>
                <a:latin typeface="Candara"/>
                <a:ea typeface="Candara"/>
                <a:cs typeface="Candara"/>
                <a:sym typeface="Candara"/>
              </a:defRPr>
            </a:pPr>
            <a:endParaRPr/>
          </a:p>
        </p:txBody>
      </p:sp>
      <p:grpSp>
        <p:nvGrpSpPr>
          <p:cNvPr id="192" name="Group 192"/>
          <p:cNvGrpSpPr/>
          <p:nvPr/>
        </p:nvGrpSpPr>
        <p:grpSpPr>
          <a:xfrm>
            <a:off x="0" y="68262"/>
            <a:ext cx="9144000" cy="974726"/>
            <a:chOff x="0" y="0"/>
            <a:chExt cx="9144000" cy="974725"/>
          </a:xfrm>
        </p:grpSpPr>
        <p:sp>
          <p:nvSpPr>
            <p:cNvPr id="188" name="Shape 188"/>
            <p:cNvSpPr/>
            <p:nvPr/>
          </p:nvSpPr>
          <p:spPr>
            <a:xfrm>
              <a:off x="2523747" y="12265"/>
              <a:ext cx="5811861" cy="623105"/>
            </a:xfrm>
            <a:custGeom>
              <a:avLst/>
              <a:gdLst/>
              <a:ahLst/>
              <a:cxnLst>
                <a:cxn ang="0">
                  <a:pos x="wd2" y="hd2"/>
                </a:cxn>
                <a:cxn ang="5400000">
                  <a:pos x="wd2" y="hd2"/>
                </a:cxn>
                <a:cxn ang="10800000">
                  <a:pos x="wd2" y="hd2"/>
                </a:cxn>
                <a:cxn ang="16200000">
                  <a:pos x="wd2" y="hd2"/>
                </a:cxn>
              </a:cxnLst>
              <a:rect l="0" t="0" r="r" b="b"/>
              <a:pathLst>
                <a:path w="21600" h="21600" extrusionOk="0">
                  <a:moveTo>
                    <a:pt x="21600" y="20239"/>
                  </a:moveTo>
                  <a:lnTo>
                    <a:pt x="21128" y="19843"/>
                  </a:lnTo>
                  <a:lnTo>
                    <a:pt x="20639" y="19446"/>
                  </a:lnTo>
                  <a:lnTo>
                    <a:pt x="19621" y="18482"/>
                  </a:lnTo>
                  <a:lnTo>
                    <a:pt x="18544" y="17291"/>
                  </a:lnTo>
                  <a:lnTo>
                    <a:pt x="17409" y="15987"/>
                  </a:lnTo>
                  <a:lnTo>
                    <a:pt x="16208" y="14400"/>
                  </a:lnTo>
                  <a:lnTo>
                    <a:pt x="14941" y="12643"/>
                  </a:lnTo>
                  <a:lnTo>
                    <a:pt x="13608" y="10602"/>
                  </a:lnTo>
                  <a:lnTo>
                    <a:pt x="12200" y="8391"/>
                  </a:lnTo>
                  <a:lnTo>
                    <a:pt x="11645" y="7540"/>
                  </a:lnTo>
                  <a:lnTo>
                    <a:pt x="11106" y="6690"/>
                  </a:lnTo>
                  <a:lnTo>
                    <a:pt x="10063" y="5216"/>
                  </a:lnTo>
                  <a:lnTo>
                    <a:pt x="9558" y="4592"/>
                  </a:lnTo>
                  <a:lnTo>
                    <a:pt x="9069" y="3969"/>
                  </a:lnTo>
                  <a:lnTo>
                    <a:pt x="8589" y="3402"/>
                  </a:lnTo>
                  <a:lnTo>
                    <a:pt x="8117" y="2891"/>
                  </a:lnTo>
                  <a:lnTo>
                    <a:pt x="7661" y="2438"/>
                  </a:lnTo>
                  <a:lnTo>
                    <a:pt x="7206" y="2041"/>
                  </a:lnTo>
                  <a:lnTo>
                    <a:pt x="6344" y="1304"/>
                  </a:lnTo>
                  <a:lnTo>
                    <a:pt x="5524" y="794"/>
                  </a:lnTo>
                  <a:lnTo>
                    <a:pt x="4754" y="397"/>
                  </a:lnTo>
                  <a:lnTo>
                    <a:pt x="4017" y="113"/>
                  </a:lnTo>
                  <a:lnTo>
                    <a:pt x="3321" y="0"/>
                  </a:lnTo>
                  <a:lnTo>
                    <a:pt x="2667" y="0"/>
                  </a:lnTo>
                  <a:lnTo>
                    <a:pt x="2054" y="113"/>
                  </a:lnTo>
                  <a:lnTo>
                    <a:pt x="1483" y="283"/>
                  </a:lnTo>
                  <a:lnTo>
                    <a:pt x="952" y="567"/>
                  </a:lnTo>
                  <a:lnTo>
                    <a:pt x="456" y="907"/>
                  </a:lnTo>
                  <a:lnTo>
                    <a:pt x="0" y="1361"/>
                  </a:lnTo>
                  <a:lnTo>
                    <a:pt x="638" y="1871"/>
                  </a:lnTo>
                  <a:lnTo>
                    <a:pt x="1300" y="2438"/>
                  </a:lnTo>
                  <a:lnTo>
                    <a:pt x="1988" y="3175"/>
                  </a:lnTo>
                  <a:lnTo>
                    <a:pt x="2700" y="3969"/>
                  </a:lnTo>
                  <a:lnTo>
                    <a:pt x="3437" y="4932"/>
                  </a:lnTo>
                  <a:lnTo>
                    <a:pt x="4199" y="5953"/>
                  </a:lnTo>
                  <a:lnTo>
                    <a:pt x="4994" y="7087"/>
                  </a:lnTo>
                  <a:lnTo>
                    <a:pt x="5806" y="8391"/>
                  </a:lnTo>
                  <a:lnTo>
                    <a:pt x="7272" y="10715"/>
                  </a:lnTo>
                  <a:lnTo>
                    <a:pt x="8663" y="12756"/>
                  </a:lnTo>
                  <a:lnTo>
                    <a:pt x="9972" y="14627"/>
                  </a:lnTo>
                  <a:lnTo>
                    <a:pt x="10610" y="15420"/>
                  </a:lnTo>
                  <a:lnTo>
                    <a:pt x="11214" y="16214"/>
                  </a:lnTo>
                  <a:lnTo>
                    <a:pt x="11810" y="16951"/>
                  </a:lnTo>
                  <a:lnTo>
                    <a:pt x="12390" y="17575"/>
                  </a:lnTo>
                  <a:lnTo>
                    <a:pt x="12953" y="18198"/>
                  </a:lnTo>
                  <a:lnTo>
                    <a:pt x="13500" y="18765"/>
                  </a:lnTo>
                  <a:lnTo>
                    <a:pt x="14030" y="19219"/>
                  </a:lnTo>
                  <a:lnTo>
                    <a:pt x="14544" y="19672"/>
                  </a:lnTo>
                  <a:lnTo>
                    <a:pt x="15040" y="20069"/>
                  </a:lnTo>
                  <a:lnTo>
                    <a:pt x="15529" y="20466"/>
                  </a:lnTo>
                  <a:lnTo>
                    <a:pt x="16001" y="20750"/>
                  </a:lnTo>
                  <a:lnTo>
                    <a:pt x="16457" y="20976"/>
                  </a:lnTo>
                  <a:lnTo>
                    <a:pt x="16896" y="21203"/>
                  </a:lnTo>
                  <a:lnTo>
                    <a:pt x="17326" y="21373"/>
                  </a:lnTo>
                  <a:lnTo>
                    <a:pt x="17749" y="21487"/>
                  </a:lnTo>
                  <a:lnTo>
                    <a:pt x="18155" y="21600"/>
                  </a:lnTo>
                  <a:lnTo>
                    <a:pt x="18925" y="21600"/>
                  </a:lnTo>
                  <a:lnTo>
                    <a:pt x="19298" y="21543"/>
                  </a:lnTo>
                  <a:lnTo>
                    <a:pt x="19654" y="21487"/>
                  </a:lnTo>
                  <a:lnTo>
                    <a:pt x="20002" y="21373"/>
                  </a:lnTo>
                  <a:lnTo>
                    <a:pt x="20341" y="21203"/>
                  </a:lnTo>
                  <a:lnTo>
                    <a:pt x="20672" y="20976"/>
                  </a:lnTo>
                  <a:lnTo>
                    <a:pt x="21302" y="20523"/>
                  </a:lnTo>
                  <a:lnTo>
                    <a:pt x="21600" y="20239"/>
                  </a:lnTo>
                  <a:close/>
                </a:path>
              </a:pathLst>
            </a:custGeom>
            <a:solidFill>
              <a:srgbClr val="F8F8F8">
                <a:alpha val="39999"/>
              </a:srgbClr>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189" name="Shape 189"/>
            <p:cNvSpPr/>
            <p:nvPr/>
          </p:nvSpPr>
          <p:spPr>
            <a:xfrm>
              <a:off x="2743251" y="21260"/>
              <a:ext cx="5731637" cy="567501"/>
            </a:xfrm>
            <a:custGeom>
              <a:avLst/>
              <a:gdLst/>
              <a:ahLst/>
              <a:cxnLst>
                <a:cxn ang="0">
                  <a:pos x="wd2" y="hd2"/>
                </a:cxn>
                <a:cxn ang="5400000">
                  <a:pos x="wd2" y="hd2"/>
                </a:cxn>
                <a:cxn ang="10800000">
                  <a:pos x="wd2" y="hd2"/>
                </a:cxn>
                <a:cxn ang="16200000">
                  <a:pos x="wd2" y="hd2"/>
                </a:cxn>
              </a:cxnLst>
              <a:rect l="0" t="0" r="r" b="b"/>
              <a:pathLst>
                <a:path w="21600" h="21600" extrusionOk="0">
                  <a:moveTo>
                    <a:pt x="0" y="2179"/>
                  </a:moveTo>
                  <a:lnTo>
                    <a:pt x="76" y="2054"/>
                  </a:lnTo>
                  <a:lnTo>
                    <a:pt x="302" y="1743"/>
                  </a:lnTo>
                  <a:lnTo>
                    <a:pt x="689" y="1307"/>
                  </a:lnTo>
                  <a:lnTo>
                    <a:pt x="941" y="1058"/>
                  </a:lnTo>
                  <a:lnTo>
                    <a:pt x="1235" y="809"/>
                  </a:lnTo>
                  <a:lnTo>
                    <a:pt x="1562" y="622"/>
                  </a:lnTo>
                  <a:lnTo>
                    <a:pt x="1940" y="436"/>
                  </a:lnTo>
                  <a:lnTo>
                    <a:pt x="2351" y="249"/>
                  </a:lnTo>
                  <a:lnTo>
                    <a:pt x="2813" y="124"/>
                  </a:lnTo>
                  <a:lnTo>
                    <a:pt x="3317" y="62"/>
                  </a:lnTo>
                  <a:lnTo>
                    <a:pt x="3863" y="0"/>
                  </a:lnTo>
                  <a:lnTo>
                    <a:pt x="4451" y="62"/>
                  </a:lnTo>
                  <a:lnTo>
                    <a:pt x="5081" y="187"/>
                  </a:lnTo>
                  <a:lnTo>
                    <a:pt x="5761" y="436"/>
                  </a:lnTo>
                  <a:lnTo>
                    <a:pt x="6483" y="747"/>
                  </a:lnTo>
                  <a:lnTo>
                    <a:pt x="7248" y="1245"/>
                  </a:lnTo>
                  <a:lnTo>
                    <a:pt x="8062" y="1805"/>
                  </a:lnTo>
                  <a:lnTo>
                    <a:pt x="8927" y="2490"/>
                  </a:lnTo>
                  <a:lnTo>
                    <a:pt x="9834" y="3299"/>
                  </a:lnTo>
                  <a:lnTo>
                    <a:pt x="10792" y="4295"/>
                  </a:lnTo>
                  <a:lnTo>
                    <a:pt x="11791" y="5416"/>
                  </a:lnTo>
                  <a:lnTo>
                    <a:pt x="12841" y="6723"/>
                  </a:lnTo>
                  <a:lnTo>
                    <a:pt x="13941" y="8279"/>
                  </a:lnTo>
                  <a:lnTo>
                    <a:pt x="15091" y="9960"/>
                  </a:lnTo>
                  <a:lnTo>
                    <a:pt x="16292" y="11827"/>
                  </a:lnTo>
                  <a:lnTo>
                    <a:pt x="17544" y="13944"/>
                  </a:lnTo>
                  <a:lnTo>
                    <a:pt x="18845" y="16247"/>
                  </a:lnTo>
                  <a:lnTo>
                    <a:pt x="20198" y="18799"/>
                  </a:lnTo>
                  <a:lnTo>
                    <a:pt x="21600" y="2160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190" name="Shape 190"/>
            <p:cNvSpPr/>
            <p:nvPr/>
          </p:nvSpPr>
          <p:spPr>
            <a:xfrm>
              <a:off x="5658096" y="11448"/>
              <a:ext cx="3467506" cy="4775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25" y="20712"/>
                  </a:lnTo>
                  <a:lnTo>
                    <a:pt x="2332" y="18419"/>
                  </a:lnTo>
                  <a:lnTo>
                    <a:pt x="3512" y="16866"/>
                  </a:lnTo>
                  <a:lnTo>
                    <a:pt x="4872" y="15164"/>
                  </a:lnTo>
                  <a:lnTo>
                    <a:pt x="6386" y="13315"/>
                  </a:lnTo>
                  <a:lnTo>
                    <a:pt x="8010" y="11318"/>
                  </a:lnTo>
                  <a:lnTo>
                    <a:pt x="9731" y="9395"/>
                  </a:lnTo>
                  <a:lnTo>
                    <a:pt x="11494" y="7471"/>
                  </a:lnTo>
                  <a:lnTo>
                    <a:pt x="13299" y="5696"/>
                  </a:lnTo>
                  <a:lnTo>
                    <a:pt x="15089" y="3995"/>
                  </a:lnTo>
                  <a:lnTo>
                    <a:pt x="15978" y="3255"/>
                  </a:lnTo>
                  <a:lnTo>
                    <a:pt x="16839" y="2515"/>
                  </a:lnTo>
                  <a:lnTo>
                    <a:pt x="17699" y="1923"/>
                  </a:lnTo>
                  <a:lnTo>
                    <a:pt x="18532" y="1332"/>
                  </a:lnTo>
                  <a:lnTo>
                    <a:pt x="19351" y="888"/>
                  </a:lnTo>
                  <a:lnTo>
                    <a:pt x="20129" y="518"/>
                  </a:lnTo>
                  <a:lnTo>
                    <a:pt x="20878" y="222"/>
                  </a:lnTo>
                  <a:lnTo>
                    <a:pt x="21600" y="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191" name="Shape 191"/>
            <p:cNvSpPr/>
            <p:nvPr/>
          </p:nvSpPr>
          <p:spPr>
            <a:xfrm>
              <a:off x="0" y="0"/>
              <a:ext cx="9144000" cy="974725"/>
            </a:xfrm>
            <a:custGeom>
              <a:avLst/>
              <a:gdLst/>
              <a:ahLst/>
              <a:cxnLst>
                <a:cxn ang="0">
                  <a:pos x="wd2" y="hd2"/>
                </a:cxn>
                <a:cxn ang="5400000">
                  <a:pos x="wd2" y="hd2"/>
                </a:cxn>
                <a:cxn ang="10800000">
                  <a:pos x="wd2" y="hd2"/>
                </a:cxn>
                <a:cxn ang="16200000">
                  <a:pos x="wd2" y="hd2"/>
                </a:cxn>
              </a:cxnLst>
              <a:rect l="0" t="0" r="r" b="b"/>
              <a:pathLst>
                <a:path w="21600" h="21600" extrusionOk="0">
                  <a:moveTo>
                    <a:pt x="21589" y="9278"/>
                  </a:moveTo>
                  <a:lnTo>
                    <a:pt x="21389" y="9821"/>
                  </a:lnTo>
                  <a:lnTo>
                    <a:pt x="21189" y="10329"/>
                  </a:lnTo>
                  <a:lnTo>
                    <a:pt x="20978" y="10800"/>
                  </a:lnTo>
                  <a:lnTo>
                    <a:pt x="20762" y="11235"/>
                  </a:lnTo>
                  <a:lnTo>
                    <a:pt x="20541" y="11670"/>
                  </a:lnTo>
                  <a:lnTo>
                    <a:pt x="20309" y="12068"/>
                  </a:lnTo>
                  <a:lnTo>
                    <a:pt x="20071" y="12395"/>
                  </a:lnTo>
                  <a:lnTo>
                    <a:pt x="19824" y="12721"/>
                  </a:lnTo>
                  <a:lnTo>
                    <a:pt x="19565" y="13011"/>
                  </a:lnTo>
                  <a:lnTo>
                    <a:pt x="19297" y="13228"/>
                  </a:lnTo>
                  <a:lnTo>
                    <a:pt x="19017" y="13446"/>
                  </a:lnTo>
                  <a:lnTo>
                    <a:pt x="18727" y="13591"/>
                  </a:lnTo>
                  <a:lnTo>
                    <a:pt x="18427" y="13736"/>
                  </a:lnTo>
                  <a:lnTo>
                    <a:pt x="18111" y="13808"/>
                  </a:lnTo>
                  <a:lnTo>
                    <a:pt x="17784" y="13808"/>
                  </a:lnTo>
                  <a:lnTo>
                    <a:pt x="17441" y="13772"/>
                  </a:lnTo>
                  <a:lnTo>
                    <a:pt x="17083" y="13699"/>
                  </a:lnTo>
                  <a:lnTo>
                    <a:pt x="16714" y="13591"/>
                  </a:lnTo>
                  <a:lnTo>
                    <a:pt x="16329" y="13409"/>
                  </a:lnTo>
                  <a:lnTo>
                    <a:pt x="15923" y="13156"/>
                  </a:lnTo>
                  <a:lnTo>
                    <a:pt x="15502" y="12866"/>
                  </a:lnTo>
                  <a:lnTo>
                    <a:pt x="15064" y="12503"/>
                  </a:lnTo>
                  <a:lnTo>
                    <a:pt x="14611" y="12105"/>
                  </a:lnTo>
                  <a:lnTo>
                    <a:pt x="14136" y="11634"/>
                  </a:lnTo>
                  <a:lnTo>
                    <a:pt x="13641" y="11090"/>
                  </a:lnTo>
                  <a:lnTo>
                    <a:pt x="13130" y="10474"/>
                  </a:lnTo>
                  <a:lnTo>
                    <a:pt x="12592" y="9785"/>
                  </a:lnTo>
                  <a:lnTo>
                    <a:pt x="12039" y="9060"/>
                  </a:lnTo>
                  <a:lnTo>
                    <a:pt x="11459" y="8227"/>
                  </a:lnTo>
                  <a:lnTo>
                    <a:pt x="10863" y="7357"/>
                  </a:lnTo>
                  <a:lnTo>
                    <a:pt x="10241" y="6415"/>
                  </a:lnTo>
                  <a:lnTo>
                    <a:pt x="9593" y="5364"/>
                  </a:lnTo>
                  <a:lnTo>
                    <a:pt x="8950" y="4349"/>
                  </a:lnTo>
                  <a:lnTo>
                    <a:pt x="8328" y="3479"/>
                  </a:lnTo>
                  <a:lnTo>
                    <a:pt x="7732" y="2682"/>
                  </a:lnTo>
                  <a:lnTo>
                    <a:pt x="7163" y="2030"/>
                  </a:lnTo>
                  <a:lnTo>
                    <a:pt x="6620" y="1486"/>
                  </a:lnTo>
                  <a:lnTo>
                    <a:pt x="6098" y="1015"/>
                  </a:lnTo>
                  <a:lnTo>
                    <a:pt x="5603" y="652"/>
                  </a:lnTo>
                  <a:lnTo>
                    <a:pt x="5134" y="362"/>
                  </a:lnTo>
                  <a:lnTo>
                    <a:pt x="4681" y="181"/>
                  </a:lnTo>
                  <a:lnTo>
                    <a:pt x="4259" y="36"/>
                  </a:lnTo>
                  <a:lnTo>
                    <a:pt x="3853" y="0"/>
                  </a:lnTo>
                  <a:lnTo>
                    <a:pt x="3473" y="0"/>
                  </a:lnTo>
                  <a:lnTo>
                    <a:pt x="3115" y="72"/>
                  </a:lnTo>
                  <a:lnTo>
                    <a:pt x="2778" y="181"/>
                  </a:lnTo>
                  <a:lnTo>
                    <a:pt x="2461" y="362"/>
                  </a:lnTo>
                  <a:lnTo>
                    <a:pt x="2166" y="544"/>
                  </a:lnTo>
                  <a:lnTo>
                    <a:pt x="1887" y="797"/>
                  </a:lnTo>
                  <a:lnTo>
                    <a:pt x="1634" y="1051"/>
                  </a:lnTo>
                  <a:lnTo>
                    <a:pt x="1397" y="1341"/>
                  </a:lnTo>
                  <a:lnTo>
                    <a:pt x="1186" y="1667"/>
                  </a:lnTo>
                  <a:lnTo>
                    <a:pt x="986" y="1957"/>
                  </a:lnTo>
                  <a:lnTo>
                    <a:pt x="812" y="2283"/>
                  </a:lnTo>
                  <a:lnTo>
                    <a:pt x="654" y="2609"/>
                  </a:lnTo>
                  <a:lnTo>
                    <a:pt x="511" y="2899"/>
                  </a:lnTo>
                  <a:lnTo>
                    <a:pt x="390" y="3189"/>
                  </a:lnTo>
                  <a:lnTo>
                    <a:pt x="127" y="3914"/>
                  </a:lnTo>
                  <a:lnTo>
                    <a:pt x="0" y="4349"/>
                  </a:lnTo>
                  <a:lnTo>
                    <a:pt x="0" y="21600"/>
                  </a:lnTo>
                  <a:lnTo>
                    <a:pt x="21589" y="21600"/>
                  </a:lnTo>
                  <a:lnTo>
                    <a:pt x="21600" y="21491"/>
                  </a:lnTo>
                  <a:lnTo>
                    <a:pt x="21600" y="9242"/>
                  </a:lnTo>
                  <a:lnTo>
                    <a:pt x="21589" y="9278"/>
                  </a:lnTo>
                  <a:close/>
                </a:path>
              </a:pathLst>
            </a:custGeom>
            <a:solidFill>
              <a:srgbClr val="FFFFFF"/>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grpSp>
      <p:pic>
        <p:nvPicPr>
          <p:cNvPr id="193" name="TAMAgEXT.png" descr="TAMAgEXT.png"/>
          <p:cNvPicPr>
            <a:picLocks noChangeAspect="1"/>
          </p:cNvPicPr>
          <p:nvPr/>
        </p:nvPicPr>
        <p:blipFill>
          <a:blip r:embed="rId2">
            <a:extLst/>
          </a:blip>
          <a:stretch>
            <a:fillRect/>
          </a:stretch>
        </p:blipFill>
        <p:spPr>
          <a:xfrm>
            <a:off x="7488237" y="6194425"/>
            <a:ext cx="1452563" cy="531813"/>
          </a:xfrm>
          <a:prstGeom prst="rect">
            <a:avLst/>
          </a:prstGeom>
          <a:ln w="12700">
            <a:miter lim="400000"/>
          </a:ln>
        </p:spPr>
      </p:pic>
      <p:sp>
        <p:nvSpPr>
          <p:cNvPr id="194" name="Shape 194"/>
          <p:cNvSpPr>
            <a:spLocks noGrp="1"/>
          </p:cNvSpPr>
          <p:nvPr>
            <p:ph type="title"/>
          </p:nvPr>
        </p:nvSpPr>
        <p:spPr>
          <a:prstGeom prst="rect">
            <a:avLst/>
          </a:prstGeom>
        </p:spPr>
        <p:txBody>
          <a:bodyPr/>
          <a:lstStyle/>
          <a:p>
            <a:r>
              <a:t>Title Text</a:t>
            </a:r>
          </a:p>
        </p:txBody>
      </p:sp>
      <p:sp>
        <p:nvSpPr>
          <p:cNvPr id="195" name="Shape 195"/>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6" name="Shape 196"/>
          <p:cNvSpPr>
            <a:spLocks noGrp="1"/>
          </p:cNvSpPr>
          <p:nvPr>
            <p:ph type="sldNum" sz="quarter" idx="2"/>
          </p:nvPr>
        </p:nvSpPr>
        <p:spPr>
          <a:xfrm>
            <a:off x="54864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3" name="Shape 203"/>
          <p:cNvSpPr>
            <a:spLocks noGrp="1"/>
          </p:cNvSpPr>
          <p:nvPr>
            <p:ph type="title"/>
          </p:nvPr>
        </p:nvSpPr>
        <p:spPr>
          <a:xfrm>
            <a:off x="669726" y="312539"/>
            <a:ext cx="7804548" cy="1518047"/>
          </a:xfrm>
          <a:prstGeom prst="rect">
            <a:avLst/>
          </a:prstGeom>
        </p:spPr>
        <p:txBody>
          <a:bodyPr lIns="35718" tIns="35718" rIns="35718" bIns="35718"/>
          <a:lstStyle>
            <a:lvl1pPr algn="ctr" defTabSz="410765">
              <a:defRPr sz="5600">
                <a:solidFill>
                  <a:srgbClr val="000000"/>
                </a:solidFill>
                <a:latin typeface="Helvetica Light"/>
                <a:ea typeface="Helvetica Light"/>
                <a:cs typeface="Helvetica Light"/>
                <a:sym typeface="Helvetica Light"/>
              </a:defRPr>
            </a:lvl1pPr>
          </a:lstStyle>
          <a:p>
            <a:r>
              <a:t>Title Text</a:t>
            </a:r>
          </a:p>
        </p:txBody>
      </p:sp>
      <p:sp>
        <p:nvSpPr>
          <p:cNvPr id="204" name="Shape 204"/>
          <p:cNvSpPr>
            <a:spLocks noGrp="1"/>
          </p:cNvSpPr>
          <p:nvPr>
            <p:ph type="body" idx="1"/>
          </p:nvPr>
        </p:nvSpPr>
        <p:spPr>
          <a:xfrm>
            <a:off x="669726" y="1830585"/>
            <a:ext cx="7804548" cy="4420197"/>
          </a:xfrm>
          <a:prstGeom prst="rect">
            <a:avLst/>
          </a:prstGeom>
        </p:spPr>
        <p:txBody>
          <a:bodyPr lIns="35718" tIns="35718" rIns="35718" bIns="35718" anchor="ctr"/>
          <a:lstStyle>
            <a:lvl1pPr marL="296333" indent="-296333" defTabSz="410765">
              <a:spcBef>
                <a:spcPts val="2900"/>
              </a:spcBef>
              <a:buClrTx/>
              <a:buSzPct val="75000"/>
              <a:buFontTx/>
              <a:buChar char="•"/>
              <a:defRPr>
                <a:solidFill>
                  <a:srgbClr val="000000"/>
                </a:solidFill>
                <a:latin typeface="Helvetica Light"/>
                <a:ea typeface="Helvetica Light"/>
                <a:cs typeface="Helvetica Light"/>
                <a:sym typeface="Helvetica Light"/>
              </a:defRPr>
            </a:lvl1pPr>
            <a:lvl2pPr marL="740833" indent="-296333" defTabSz="410765">
              <a:spcBef>
                <a:spcPts val="2900"/>
              </a:spcBef>
              <a:buClrTx/>
              <a:buSzPct val="75000"/>
              <a:buFontTx/>
              <a:buChar char="•"/>
              <a:defRPr>
                <a:solidFill>
                  <a:srgbClr val="000000"/>
                </a:solidFill>
                <a:latin typeface="Helvetica Light"/>
                <a:ea typeface="Helvetica Light"/>
                <a:cs typeface="Helvetica Light"/>
                <a:sym typeface="Helvetica Light"/>
              </a:defRPr>
            </a:lvl2pPr>
            <a:lvl3pPr marL="1185333" indent="-296333" defTabSz="410765">
              <a:spcBef>
                <a:spcPts val="2900"/>
              </a:spcBef>
              <a:buClrTx/>
              <a:buSzPct val="75000"/>
              <a:buFontTx/>
              <a:buChar char="•"/>
              <a:defRPr>
                <a:solidFill>
                  <a:srgbClr val="000000"/>
                </a:solidFill>
                <a:latin typeface="Helvetica Light"/>
                <a:ea typeface="Helvetica Light"/>
                <a:cs typeface="Helvetica Light"/>
                <a:sym typeface="Helvetica Light"/>
              </a:defRPr>
            </a:lvl3pPr>
            <a:lvl4pPr marL="1629833" indent="-296333" defTabSz="410765">
              <a:spcBef>
                <a:spcPts val="2900"/>
              </a:spcBef>
              <a:buClrTx/>
              <a:buSzPct val="75000"/>
              <a:buFontTx/>
              <a:buChar char="•"/>
              <a:defRPr>
                <a:solidFill>
                  <a:srgbClr val="000000"/>
                </a:solidFill>
                <a:latin typeface="Helvetica Light"/>
                <a:ea typeface="Helvetica Light"/>
                <a:cs typeface="Helvetica Light"/>
                <a:sym typeface="Helvetica Light"/>
              </a:defRPr>
            </a:lvl4pPr>
            <a:lvl5pPr marL="2074333" indent="-296333" defTabSz="410765">
              <a:spcBef>
                <a:spcPts val="2900"/>
              </a:spcBef>
              <a:buClrTx/>
              <a:buSzPct val="75000"/>
              <a:buFontTx/>
              <a:buChar char="•"/>
              <a:defRPr>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pic>
        <p:nvPicPr>
          <p:cNvPr id="205" name="pasted-image.png"/>
          <p:cNvPicPr>
            <a:picLocks noChangeAspect="1"/>
          </p:cNvPicPr>
          <p:nvPr/>
        </p:nvPicPr>
        <p:blipFill>
          <a:blip r:embed="rId2">
            <a:extLst/>
          </a:blip>
          <a:stretch>
            <a:fillRect/>
          </a:stretch>
        </p:blipFill>
        <p:spPr>
          <a:xfrm>
            <a:off x="8005116" y="152467"/>
            <a:ext cx="1004850" cy="367890"/>
          </a:xfrm>
          <a:prstGeom prst="rect">
            <a:avLst/>
          </a:prstGeom>
          <a:ln w="12700">
            <a:miter lim="400000"/>
          </a:ln>
        </p:spPr>
      </p:pic>
      <p:sp>
        <p:nvSpPr>
          <p:cNvPr id="206" name="Shape 206"/>
          <p:cNvSpPr>
            <a:spLocks noGrp="1"/>
          </p:cNvSpPr>
          <p:nvPr>
            <p:ph type="sldNum" sz="quarter" idx="2"/>
          </p:nvPr>
        </p:nvSpPr>
        <p:spPr>
          <a:xfrm>
            <a:off x="4440732" y="6505277"/>
            <a:ext cx="253607" cy="249238"/>
          </a:xfrm>
          <a:prstGeom prst="rect">
            <a:avLst/>
          </a:prstGeom>
        </p:spPr>
        <p:txBody>
          <a:bodyPr lIns="35718" tIns="35718" rIns="35718" bIns="35718" anchor="t"/>
          <a:lstStyle>
            <a:lvl1pPr defTabSz="410765">
              <a:defRPr sz="1200" i="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13" name="Shape 213"/>
          <p:cNvSpPr/>
          <p:nvPr/>
        </p:nvSpPr>
        <p:spPr>
          <a:xfrm rot="10800000">
            <a:off x="-1" y="-1"/>
            <a:ext cx="9144001" cy="922339"/>
          </a:xfrm>
          <a:prstGeom prst="roundRect">
            <a:avLst>
              <a:gd name="adj" fmla="val 0"/>
            </a:avLst>
          </a:prstGeom>
          <a:solidFill>
            <a:srgbClr val="500000"/>
          </a:solidFill>
          <a:ln w="3175">
            <a:miter lim="400000"/>
          </a:ln>
        </p:spPr>
        <p:txBody>
          <a:bodyPr lIns="45719" rIns="45719" anchor="ctr"/>
          <a:lstStyle/>
          <a:p>
            <a:pPr algn="ctr" defTabSz="642937">
              <a:defRPr sz="1600">
                <a:solidFill>
                  <a:srgbClr val="500000"/>
                </a:solidFill>
                <a:latin typeface="Candara"/>
                <a:ea typeface="Candara"/>
                <a:cs typeface="Candara"/>
                <a:sym typeface="Candara"/>
              </a:defRPr>
            </a:pPr>
            <a:endParaRPr/>
          </a:p>
        </p:txBody>
      </p:sp>
      <p:grpSp>
        <p:nvGrpSpPr>
          <p:cNvPr id="218" name="Group 218"/>
          <p:cNvGrpSpPr/>
          <p:nvPr/>
        </p:nvGrpSpPr>
        <p:grpSpPr>
          <a:xfrm>
            <a:off x="-1" y="68262"/>
            <a:ext cx="9144001" cy="974726"/>
            <a:chOff x="0" y="0"/>
            <a:chExt cx="9144000" cy="974725"/>
          </a:xfrm>
        </p:grpSpPr>
        <p:sp>
          <p:nvSpPr>
            <p:cNvPr id="214" name="Shape 214"/>
            <p:cNvSpPr/>
            <p:nvPr/>
          </p:nvSpPr>
          <p:spPr>
            <a:xfrm>
              <a:off x="2523747" y="12265"/>
              <a:ext cx="5811861" cy="623105"/>
            </a:xfrm>
            <a:custGeom>
              <a:avLst/>
              <a:gdLst/>
              <a:ahLst/>
              <a:cxnLst>
                <a:cxn ang="0">
                  <a:pos x="wd2" y="hd2"/>
                </a:cxn>
                <a:cxn ang="5400000">
                  <a:pos x="wd2" y="hd2"/>
                </a:cxn>
                <a:cxn ang="10800000">
                  <a:pos x="wd2" y="hd2"/>
                </a:cxn>
                <a:cxn ang="16200000">
                  <a:pos x="wd2" y="hd2"/>
                </a:cxn>
              </a:cxnLst>
              <a:rect l="0" t="0" r="r" b="b"/>
              <a:pathLst>
                <a:path w="21600" h="21600" extrusionOk="0">
                  <a:moveTo>
                    <a:pt x="21600" y="20239"/>
                  </a:moveTo>
                  <a:lnTo>
                    <a:pt x="21128" y="19843"/>
                  </a:lnTo>
                  <a:lnTo>
                    <a:pt x="20639" y="19446"/>
                  </a:lnTo>
                  <a:lnTo>
                    <a:pt x="19621" y="18482"/>
                  </a:lnTo>
                  <a:lnTo>
                    <a:pt x="18544" y="17291"/>
                  </a:lnTo>
                  <a:lnTo>
                    <a:pt x="17409" y="15987"/>
                  </a:lnTo>
                  <a:lnTo>
                    <a:pt x="16208" y="14400"/>
                  </a:lnTo>
                  <a:lnTo>
                    <a:pt x="14941" y="12643"/>
                  </a:lnTo>
                  <a:lnTo>
                    <a:pt x="13608" y="10602"/>
                  </a:lnTo>
                  <a:lnTo>
                    <a:pt x="12200" y="8391"/>
                  </a:lnTo>
                  <a:lnTo>
                    <a:pt x="11645" y="7540"/>
                  </a:lnTo>
                  <a:lnTo>
                    <a:pt x="11106" y="6690"/>
                  </a:lnTo>
                  <a:lnTo>
                    <a:pt x="10063" y="5216"/>
                  </a:lnTo>
                  <a:lnTo>
                    <a:pt x="9558" y="4592"/>
                  </a:lnTo>
                  <a:lnTo>
                    <a:pt x="9069" y="3969"/>
                  </a:lnTo>
                  <a:lnTo>
                    <a:pt x="8589" y="3402"/>
                  </a:lnTo>
                  <a:lnTo>
                    <a:pt x="8117" y="2891"/>
                  </a:lnTo>
                  <a:lnTo>
                    <a:pt x="7661" y="2438"/>
                  </a:lnTo>
                  <a:lnTo>
                    <a:pt x="7206" y="2041"/>
                  </a:lnTo>
                  <a:lnTo>
                    <a:pt x="6344" y="1304"/>
                  </a:lnTo>
                  <a:lnTo>
                    <a:pt x="5524" y="794"/>
                  </a:lnTo>
                  <a:lnTo>
                    <a:pt x="4754" y="397"/>
                  </a:lnTo>
                  <a:lnTo>
                    <a:pt x="4017" y="113"/>
                  </a:lnTo>
                  <a:lnTo>
                    <a:pt x="3321" y="0"/>
                  </a:lnTo>
                  <a:lnTo>
                    <a:pt x="2667" y="0"/>
                  </a:lnTo>
                  <a:lnTo>
                    <a:pt x="2054" y="113"/>
                  </a:lnTo>
                  <a:lnTo>
                    <a:pt x="1483" y="283"/>
                  </a:lnTo>
                  <a:lnTo>
                    <a:pt x="952" y="567"/>
                  </a:lnTo>
                  <a:lnTo>
                    <a:pt x="456" y="907"/>
                  </a:lnTo>
                  <a:lnTo>
                    <a:pt x="0" y="1361"/>
                  </a:lnTo>
                  <a:lnTo>
                    <a:pt x="638" y="1871"/>
                  </a:lnTo>
                  <a:lnTo>
                    <a:pt x="1300" y="2438"/>
                  </a:lnTo>
                  <a:lnTo>
                    <a:pt x="1988" y="3175"/>
                  </a:lnTo>
                  <a:lnTo>
                    <a:pt x="2700" y="3969"/>
                  </a:lnTo>
                  <a:lnTo>
                    <a:pt x="3437" y="4932"/>
                  </a:lnTo>
                  <a:lnTo>
                    <a:pt x="4199" y="5953"/>
                  </a:lnTo>
                  <a:lnTo>
                    <a:pt x="4994" y="7087"/>
                  </a:lnTo>
                  <a:lnTo>
                    <a:pt x="5806" y="8391"/>
                  </a:lnTo>
                  <a:lnTo>
                    <a:pt x="7272" y="10715"/>
                  </a:lnTo>
                  <a:lnTo>
                    <a:pt x="8663" y="12756"/>
                  </a:lnTo>
                  <a:lnTo>
                    <a:pt x="9972" y="14627"/>
                  </a:lnTo>
                  <a:lnTo>
                    <a:pt x="10610" y="15420"/>
                  </a:lnTo>
                  <a:lnTo>
                    <a:pt x="11214" y="16214"/>
                  </a:lnTo>
                  <a:lnTo>
                    <a:pt x="11810" y="16951"/>
                  </a:lnTo>
                  <a:lnTo>
                    <a:pt x="12390" y="17575"/>
                  </a:lnTo>
                  <a:lnTo>
                    <a:pt x="12953" y="18198"/>
                  </a:lnTo>
                  <a:lnTo>
                    <a:pt x="13500" y="18765"/>
                  </a:lnTo>
                  <a:lnTo>
                    <a:pt x="14030" y="19219"/>
                  </a:lnTo>
                  <a:lnTo>
                    <a:pt x="14544" y="19672"/>
                  </a:lnTo>
                  <a:lnTo>
                    <a:pt x="15040" y="20069"/>
                  </a:lnTo>
                  <a:lnTo>
                    <a:pt x="15529" y="20466"/>
                  </a:lnTo>
                  <a:lnTo>
                    <a:pt x="16001" y="20750"/>
                  </a:lnTo>
                  <a:lnTo>
                    <a:pt x="16457" y="20976"/>
                  </a:lnTo>
                  <a:lnTo>
                    <a:pt x="16896" y="21203"/>
                  </a:lnTo>
                  <a:lnTo>
                    <a:pt x="17326" y="21373"/>
                  </a:lnTo>
                  <a:lnTo>
                    <a:pt x="17749" y="21487"/>
                  </a:lnTo>
                  <a:lnTo>
                    <a:pt x="18155" y="21600"/>
                  </a:lnTo>
                  <a:lnTo>
                    <a:pt x="18925" y="21600"/>
                  </a:lnTo>
                  <a:lnTo>
                    <a:pt x="19298" y="21543"/>
                  </a:lnTo>
                  <a:lnTo>
                    <a:pt x="19654" y="21487"/>
                  </a:lnTo>
                  <a:lnTo>
                    <a:pt x="20002" y="21373"/>
                  </a:lnTo>
                  <a:lnTo>
                    <a:pt x="20341" y="21203"/>
                  </a:lnTo>
                  <a:lnTo>
                    <a:pt x="20672" y="20976"/>
                  </a:lnTo>
                  <a:lnTo>
                    <a:pt x="21302" y="20523"/>
                  </a:lnTo>
                  <a:lnTo>
                    <a:pt x="21600" y="20239"/>
                  </a:lnTo>
                  <a:close/>
                </a:path>
              </a:pathLst>
            </a:custGeom>
            <a:solidFill>
              <a:srgbClr val="F8F8F8">
                <a:alpha val="39999"/>
              </a:srgbClr>
            </a:solidFill>
            <a:ln w="3175" cap="flat">
              <a:noFill/>
              <a:miter lim="400000"/>
            </a:ln>
            <a:effectLst/>
          </p:spPr>
          <p:txBody>
            <a:bodyPr wrap="square" lIns="45719" tIns="45719" rIns="45719" bIns="45719" numCol="1" anchor="t">
              <a:noAutofit/>
            </a:bodyPr>
            <a:lstStyle/>
            <a:p>
              <a:pPr defTabSz="642937">
                <a:defRPr sz="1600">
                  <a:latin typeface="Candara"/>
                  <a:ea typeface="Candara"/>
                  <a:cs typeface="Candara"/>
                  <a:sym typeface="Candara"/>
                </a:defRPr>
              </a:pPr>
              <a:endParaRPr/>
            </a:p>
          </p:txBody>
        </p:sp>
        <p:sp>
          <p:nvSpPr>
            <p:cNvPr id="215" name="Shape 215"/>
            <p:cNvSpPr/>
            <p:nvPr/>
          </p:nvSpPr>
          <p:spPr>
            <a:xfrm>
              <a:off x="2743251" y="21260"/>
              <a:ext cx="5731637" cy="567501"/>
            </a:xfrm>
            <a:custGeom>
              <a:avLst/>
              <a:gdLst/>
              <a:ahLst/>
              <a:cxnLst>
                <a:cxn ang="0">
                  <a:pos x="wd2" y="hd2"/>
                </a:cxn>
                <a:cxn ang="5400000">
                  <a:pos x="wd2" y="hd2"/>
                </a:cxn>
                <a:cxn ang="10800000">
                  <a:pos x="wd2" y="hd2"/>
                </a:cxn>
                <a:cxn ang="16200000">
                  <a:pos x="wd2" y="hd2"/>
                </a:cxn>
              </a:cxnLst>
              <a:rect l="0" t="0" r="r" b="b"/>
              <a:pathLst>
                <a:path w="21600" h="21600" extrusionOk="0">
                  <a:moveTo>
                    <a:pt x="0" y="2179"/>
                  </a:moveTo>
                  <a:lnTo>
                    <a:pt x="76" y="2054"/>
                  </a:lnTo>
                  <a:lnTo>
                    <a:pt x="302" y="1743"/>
                  </a:lnTo>
                  <a:lnTo>
                    <a:pt x="689" y="1307"/>
                  </a:lnTo>
                  <a:lnTo>
                    <a:pt x="941" y="1058"/>
                  </a:lnTo>
                  <a:lnTo>
                    <a:pt x="1235" y="809"/>
                  </a:lnTo>
                  <a:lnTo>
                    <a:pt x="1562" y="622"/>
                  </a:lnTo>
                  <a:lnTo>
                    <a:pt x="1940" y="436"/>
                  </a:lnTo>
                  <a:lnTo>
                    <a:pt x="2351" y="249"/>
                  </a:lnTo>
                  <a:lnTo>
                    <a:pt x="2813" y="124"/>
                  </a:lnTo>
                  <a:lnTo>
                    <a:pt x="3317" y="62"/>
                  </a:lnTo>
                  <a:lnTo>
                    <a:pt x="3863" y="0"/>
                  </a:lnTo>
                  <a:lnTo>
                    <a:pt x="4451" y="62"/>
                  </a:lnTo>
                  <a:lnTo>
                    <a:pt x="5081" y="187"/>
                  </a:lnTo>
                  <a:lnTo>
                    <a:pt x="5761" y="436"/>
                  </a:lnTo>
                  <a:lnTo>
                    <a:pt x="6483" y="747"/>
                  </a:lnTo>
                  <a:lnTo>
                    <a:pt x="7248" y="1245"/>
                  </a:lnTo>
                  <a:lnTo>
                    <a:pt x="8062" y="1805"/>
                  </a:lnTo>
                  <a:lnTo>
                    <a:pt x="8927" y="2490"/>
                  </a:lnTo>
                  <a:lnTo>
                    <a:pt x="9834" y="3299"/>
                  </a:lnTo>
                  <a:lnTo>
                    <a:pt x="10792" y="4295"/>
                  </a:lnTo>
                  <a:lnTo>
                    <a:pt x="11791" y="5416"/>
                  </a:lnTo>
                  <a:lnTo>
                    <a:pt x="12841" y="6723"/>
                  </a:lnTo>
                  <a:lnTo>
                    <a:pt x="13941" y="8279"/>
                  </a:lnTo>
                  <a:lnTo>
                    <a:pt x="15091" y="9960"/>
                  </a:lnTo>
                  <a:lnTo>
                    <a:pt x="16292" y="11827"/>
                  </a:lnTo>
                  <a:lnTo>
                    <a:pt x="17544" y="13944"/>
                  </a:lnTo>
                  <a:lnTo>
                    <a:pt x="18845" y="16247"/>
                  </a:lnTo>
                  <a:lnTo>
                    <a:pt x="20198" y="18799"/>
                  </a:lnTo>
                  <a:lnTo>
                    <a:pt x="21600" y="21600"/>
                  </a:lnTo>
                </a:path>
              </a:pathLst>
            </a:custGeom>
            <a:noFill/>
            <a:ln w="3175" cap="flat">
              <a:solidFill>
                <a:srgbClr val="FFFFFF"/>
              </a:solidFill>
              <a:prstDash val="solid"/>
              <a:round/>
            </a:ln>
            <a:effectLst/>
          </p:spPr>
          <p:txBody>
            <a:bodyPr wrap="square" lIns="45719" tIns="45719" rIns="45719" bIns="45719" numCol="1" anchor="t">
              <a:noAutofit/>
            </a:bodyPr>
            <a:lstStyle/>
            <a:p>
              <a:pPr defTabSz="642937">
                <a:defRPr sz="1600">
                  <a:latin typeface="Candara"/>
                  <a:ea typeface="Candara"/>
                  <a:cs typeface="Candara"/>
                  <a:sym typeface="Candara"/>
                </a:defRPr>
              </a:pPr>
              <a:endParaRPr/>
            </a:p>
          </p:txBody>
        </p:sp>
        <p:sp>
          <p:nvSpPr>
            <p:cNvPr id="216" name="Shape 216"/>
            <p:cNvSpPr/>
            <p:nvPr/>
          </p:nvSpPr>
          <p:spPr>
            <a:xfrm>
              <a:off x="5658096" y="11448"/>
              <a:ext cx="3467506" cy="4775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25" y="20712"/>
                  </a:lnTo>
                  <a:lnTo>
                    <a:pt x="2332" y="18419"/>
                  </a:lnTo>
                  <a:lnTo>
                    <a:pt x="3512" y="16866"/>
                  </a:lnTo>
                  <a:lnTo>
                    <a:pt x="4872" y="15164"/>
                  </a:lnTo>
                  <a:lnTo>
                    <a:pt x="6386" y="13315"/>
                  </a:lnTo>
                  <a:lnTo>
                    <a:pt x="8010" y="11318"/>
                  </a:lnTo>
                  <a:lnTo>
                    <a:pt x="9731" y="9395"/>
                  </a:lnTo>
                  <a:lnTo>
                    <a:pt x="11494" y="7471"/>
                  </a:lnTo>
                  <a:lnTo>
                    <a:pt x="13299" y="5696"/>
                  </a:lnTo>
                  <a:lnTo>
                    <a:pt x="15089" y="3995"/>
                  </a:lnTo>
                  <a:lnTo>
                    <a:pt x="15978" y="3255"/>
                  </a:lnTo>
                  <a:lnTo>
                    <a:pt x="16839" y="2515"/>
                  </a:lnTo>
                  <a:lnTo>
                    <a:pt x="17699" y="1923"/>
                  </a:lnTo>
                  <a:lnTo>
                    <a:pt x="18532" y="1332"/>
                  </a:lnTo>
                  <a:lnTo>
                    <a:pt x="19351" y="888"/>
                  </a:lnTo>
                  <a:lnTo>
                    <a:pt x="20129" y="518"/>
                  </a:lnTo>
                  <a:lnTo>
                    <a:pt x="20878" y="222"/>
                  </a:lnTo>
                  <a:lnTo>
                    <a:pt x="21600" y="0"/>
                  </a:lnTo>
                </a:path>
              </a:pathLst>
            </a:custGeom>
            <a:noFill/>
            <a:ln w="3175" cap="flat">
              <a:solidFill>
                <a:srgbClr val="FFFFFF"/>
              </a:solidFill>
              <a:prstDash val="solid"/>
              <a:round/>
            </a:ln>
            <a:effectLst/>
          </p:spPr>
          <p:txBody>
            <a:bodyPr wrap="square" lIns="45719" tIns="45719" rIns="45719" bIns="45719" numCol="1" anchor="t">
              <a:noAutofit/>
            </a:bodyPr>
            <a:lstStyle/>
            <a:p>
              <a:pPr defTabSz="642937">
                <a:defRPr sz="1600">
                  <a:latin typeface="Candara"/>
                  <a:ea typeface="Candara"/>
                  <a:cs typeface="Candara"/>
                  <a:sym typeface="Candara"/>
                </a:defRPr>
              </a:pPr>
              <a:endParaRPr/>
            </a:p>
          </p:txBody>
        </p:sp>
        <p:sp>
          <p:nvSpPr>
            <p:cNvPr id="217" name="Shape 217"/>
            <p:cNvSpPr/>
            <p:nvPr/>
          </p:nvSpPr>
          <p:spPr>
            <a:xfrm>
              <a:off x="0" y="0"/>
              <a:ext cx="9144000" cy="974725"/>
            </a:xfrm>
            <a:custGeom>
              <a:avLst/>
              <a:gdLst/>
              <a:ahLst/>
              <a:cxnLst>
                <a:cxn ang="0">
                  <a:pos x="wd2" y="hd2"/>
                </a:cxn>
                <a:cxn ang="5400000">
                  <a:pos x="wd2" y="hd2"/>
                </a:cxn>
                <a:cxn ang="10800000">
                  <a:pos x="wd2" y="hd2"/>
                </a:cxn>
                <a:cxn ang="16200000">
                  <a:pos x="wd2" y="hd2"/>
                </a:cxn>
              </a:cxnLst>
              <a:rect l="0" t="0" r="r" b="b"/>
              <a:pathLst>
                <a:path w="21600" h="21600" extrusionOk="0">
                  <a:moveTo>
                    <a:pt x="21589" y="9278"/>
                  </a:moveTo>
                  <a:lnTo>
                    <a:pt x="21389" y="9821"/>
                  </a:lnTo>
                  <a:lnTo>
                    <a:pt x="21189" y="10329"/>
                  </a:lnTo>
                  <a:lnTo>
                    <a:pt x="20978" y="10800"/>
                  </a:lnTo>
                  <a:lnTo>
                    <a:pt x="20762" y="11235"/>
                  </a:lnTo>
                  <a:lnTo>
                    <a:pt x="20541" y="11670"/>
                  </a:lnTo>
                  <a:lnTo>
                    <a:pt x="20309" y="12068"/>
                  </a:lnTo>
                  <a:lnTo>
                    <a:pt x="20071" y="12395"/>
                  </a:lnTo>
                  <a:lnTo>
                    <a:pt x="19824" y="12721"/>
                  </a:lnTo>
                  <a:lnTo>
                    <a:pt x="19565" y="13011"/>
                  </a:lnTo>
                  <a:lnTo>
                    <a:pt x="19297" y="13228"/>
                  </a:lnTo>
                  <a:lnTo>
                    <a:pt x="19017" y="13446"/>
                  </a:lnTo>
                  <a:lnTo>
                    <a:pt x="18727" y="13591"/>
                  </a:lnTo>
                  <a:lnTo>
                    <a:pt x="18427" y="13736"/>
                  </a:lnTo>
                  <a:lnTo>
                    <a:pt x="18111" y="13808"/>
                  </a:lnTo>
                  <a:lnTo>
                    <a:pt x="17784" y="13808"/>
                  </a:lnTo>
                  <a:lnTo>
                    <a:pt x="17441" y="13772"/>
                  </a:lnTo>
                  <a:lnTo>
                    <a:pt x="17083" y="13699"/>
                  </a:lnTo>
                  <a:lnTo>
                    <a:pt x="16714" y="13591"/>
                  </a:lnTo>
                  <a:lnTo>
                    <a:pt x="16329" y="13409"/>
                  </a:lnTo>
                  <a:lnTo>
                    <a:pt x="15923" y="13156"/>
                  </a:lnTo>
                  <a:lnTo>
                    <a:pt x="15502" y="12866"/>
                  </a:lnTo>
                  <a:lnTo>
                    <a:pt x="15064" y="12503"/>
                  </a:lnTo>
                  <a:lnTo>
                    <a:pt x="14611" y="12105"/>
                  </a:lnTo>
                  <a:lnTo>
                    <a:pt x="14136" y="11634"/>
                  </a:lnTo>
                  <a:lnTo>
                    <a:pt x="13641" y="11090"/>
                  </a:lnTo>
                  <a:lnTo>
                    <a:pt x="13130" y="10474"/>
                  </a:lnTo>
                  <a:lnTo>
                    <a:pt x="12592" y="9785"/>
                  </a:lnTo>
                  <a:lnTo>
                    <a:pt x="12039" y="9060"/>
                  </a:lnTo>
                  <a:lnTo>
                    <a:pt x="11459" y="8227"/>
                  </a:lnTo>
                  <a:lnTo>
                    <a:pt x="10863" y="7357"/>
                  </a:lnTo>
                  <a:lnTo>
                    <a:pt x="10241" y="6415"/>
                  </a:lnTo>
                  <a:lnTo>
                    <a:pt x="9593" y="5364"/>
                  </a:lnTo>
                  <a:lnTo>
                    <a:pt x="8950" y="4349"/>
                  </a:lnTo>
                  <a:lnTo>
                    <a:pt x="8328" y="3479"/>
                  </a:lnTo>
                  <a:lnTo>
                    <a:pt x="7732" y="2682"/>
                  </a:lnTo>
                  <a:lnTo>
                    <a:pt x="7163" y="2030"/>
                  </a:lnTo>
                  <a:lnTo>
                    <a:pt x="6620" y="1486"/>
                  </a:lnTo>
                  <a:lnTo>
                    <a:pt x="6098" y="1015"/>
                  </a:lnTo>
                  <a:lnTo>
                    <a:pt x="5603" y="652"/>
                  </a:lnTo>
                  <a:lnTo>
                    <a:pt x="5134" y="362"/>
                  </a:lnTo>
                  <a:lnTo>
                    <a:pt x="4681" y="181"/>
                  </a:lnTo>
                  <a:lnTo>
                    <a:pt x="4259" y="36"/>
                  </a:lnTo>
                  <a:lnTo>
                    <a:pt x="3853" y="0"/>
                  </a:lnTo>
                  <a:lnTo>
                    <a:pt x="3473" y="0"/>
                  </a:lnTo>
                  <a:lnTo>
                    <a:pt x="3115" y="72"/>
                  </a:lnTo>
                  <a:lnTo>
                    <a:pt x="2778" y="181"/>
                  </a:lnTo>
                  <a:lnTo>
                    <a:pt x="2461" y="362"/>
                  </a:lnTo>
                  <a:lnTo>
                    <a:pt x="2166" y="544"/>
                  </a:lnTo>
                  <a:lnTo>
                    <a:pt x="1887" y="797"/>
                  </a:lnTo>
                  <a:lnTo>
                    <a:pt x="1634" y="1051"/>
                  </a:lnTo>
                  <a:lnTo>
                    <a:pt x="1397" y="1341"/>
                  </a:lnTo>
                  <a:lnTo>
                    <a:pt x="1186" y="1667"/>
                  </a:lnTo>
                  <a:lnTo>
                    <a:pt x="986" y="1957"/>
                  </a:lnTo>
                  <a:lnTo>
                    <a:pt x="812" y="2283"/>
                  </a:lnTo>
                  <a:lnTo>
                    <a:pt x="654" y="2609"/>
                  </a:lnTo>
                  <a:lnTo>
                    <a:pt x="511" y="2899"/>
                  </a:lnTo>
                  <a:lnTo>
                    <a:pt x="390" y="3189"/>
                  </a:lnTo>
                  <a:lnTo>
                    <a:pt x="127" y="3914"/>
                  </a:lnTo>
                  <a:lnTo>
                    <a:pt x="0" y="4349"/>
                  </a:lnTo>
                  <a:lnTo>
                    <a:pt x="0" y="21600"/>
                  </a:lnTo>
                  <a:lnTo>
                    <a:pt x="21589" y="21600"/>
                  </a:lnTo>
                  <a:lnTo>
                    <a:pt x="21600" y="21491"/>
                  </a:lnTo>
                  <a:lnTo>
                    <a:pt x="21600" y="9242"/>
                  </a:lnTo>
                  <a:lnTo>
                    <a:pt x="21589" y="9278"/>
                  </a:lnTo>
                  <a:close/>
                </a:path>
              </a:pathLst>
            </a:custGeom>
            <a:solidFill>
              <a:srgbClr val="FFFFFF"/>
            </a:solidFill>
            <a:ln w="3175" cap="flat">
              <a:noFill/>
              <a:miter lim="400000"/>
            </a:ln>
            <a:effectLst/>
          </p:spPr>
          <p:txBody>
            <a:bodyPr wrap="square" lIns="45719" tIns="45719" rIns="45719" bIns="45719" numCol="1" anchor="t">
              <a:noAutofit/>
            </a:bodyPr>
            <a:lstStyle/>
            <a:p>
              <a:pPr defTabSz="642937">
                <a:defRPr sz="1600">
                  <a:latin typeface="Candara"/>
                  <a:ea typeface="Candara"/>
                  <a:cs typeface="Candara"/>
                  <a:sym typeface="Candara"/>
                </a:defRPr>
              </a:pPr>
              <a:endParaRPr/>
            </a:p>
          </p:txBody>
        </p:sp>
      </p:grpSp>
      <p:pic>
        <p:nvPicPr>
          <p:cNvPr id="219" name="TAMAgEXT.png" descr="TAMAgEXT.png"/>
          <p:cNvPicPr>
            <a:picLocks noChangeAspect="1"/>
          </p:cNvPicPr>
          <p:nvPr/>
        </p:nvPicPr>
        <p:blipFill>
          <a:blip r:embed="rId2">
            <a:extLst/>
          </a:blip>
          <a:stretch>
            <a:fillRect/>
          </a:stretch>
        </p:blipFill>
        <p:spPr>
          <a:xfrm>
            <a:off x="7488237" y="6194425"/>
            <a:ext cx="1452563" cy="531813"/>
          </a:xfrm>
          <a:prstGeom prst="rect">
            <a:avLst/>
          </a:prstGeom>
          <a:ln w="12700">
            <a:miter lim="400000"/>
          </a:ln>
        </p:spPr>
      </p:pic>
      <p:sp>
        <p:nvSpPr>
          <p:cNvPr id="220" name="Shape 220"/>
          <p:cNvSpPr>
            <a:spLocks noGrp="1"/>
          </p:cNvSpPr>
          <p:nvPr>
            <p:ph type="title"/>
          </p:nvPr>
        </p:nvSpPr>
        <p:spPr>
          <a:xfrm>
            <a:off x="193674" y="-1"/>
            <a:ext cx="8655051" cy="1928814"/>
          </a:xfrm>
          <a:prstGeom prst="rect">
            <a:avLst/>
          </a:prstGeom>
        </p:spPr>
        <p:txBody>
          <a:bodyPr>
            <a:noAutofit/>
          </a:bodyPr>
          <a:lstStyle>
            <a:lvl1pPr defTabSz="642937">
              <a:defRPr sz="3400"/>
            </a:lvl1pPr>
          </a:lstStyle>
          <a:p>
            <a:r>
              <a:t>Title Text</a:t>
            </a:r>
          </a:p>
        </p:txBody>
      </p:sp>
      <p:sp>
        <p:nvSpPr>
          <p:cNvPr id="221" name="Shape 221"/>
          <p:cNvSpPr>
            <a:spLocks noGrp="1"/>
          </p:cNvSpPr>
          <p:nvPr>
            <p:ph type="body" idx="1"/>
          </p:nvPr>
        </p:nvSpPr>
        <p:spPr>
          <a:xfrm>
            <a:off x="193674" y="1984375"/>
            <a:ext cx="8655051" cy="4873625"/>
          </a:xfrm>
          <a:prstGeom prst="rect">
            <a:avLst/>
          </a:prstGeom>
        </p:spPr>
        <p:txBody>
          <a:bodyPr>
            <a:noAutofit/>
          </a:bodyPr>
          <a:lstStyle>
            <a:lvl1pPr marL="314325" indent="-314325" defTabSz="642937">
              <a:spcBef>
                <a:spcPts val="400"/>
              </a:spcBef>
              <a:defRPr sz="2200"/>
            </a:lvl1pPr>
            <a:lvl2pPr marL="644525" indent="-342900" defTabSz="642937">
              <a:spcBef>
                <a:spcPts val="400"/>
              </a:spcBef>
              <a:defRPr sz="2200"/>
            </a:lvl2pPr>
            <a:lvl3pPr marL="1004252" indent="-377189" defTabSz="642937">
              <a:spcBef>
                <a:spcPts val="400"/>
              </a:spcBef>
              <a:defRPr sz="2200"/>
            </a:lvl3pPr>
            <a:lvl4pPr marL="1263650" indent="-349250" defTabSz="642937">
              <a:spcBef>
                <a:spcPts val="400"/>
              </a:spcBef>
              <a:defRPr sz="2200"/>
            </a:lvl4pPr>
            <a:lvl5pPr marL="1626393" indent="-392906" defTabSz="642937">
              <a:spcBef>
                <a:spcPts val="400"/>
              </a:spcBef>
              <a:defRPr sz="2200"/>
            </a:lvl5pPr>
          </a:lstStyle>
          <a:p>
            <a:r>
              <a:t>Body Level One</a:t>
            </a:r>
          </a:p>
          <a:p>
            <a:pPr lvl="1"/>
            <a:r>
              <a:t>Body Level Two</a:t>
            </a:r>
          </a:p>
          <a:p>
            <a:pPr lvl="2"/>
            <a:r>
              <a:t>Body Level Three</a:t>
            </a:r>
          </a:p>
          <a:p>
            <a:pPr lvl="3"/>
            <a:r>
              <a:t>Body Level Four</a:t>
            </a:r>
          </a:p>
          <a:p>
            <a:pPr lvl="4"/>
            <a:r>
              <a:t>Body Level Five</a:t>
            </a:r>
          </a:p>
        </p:txBody>
      </p:sp>
      <p:sp>
        <p:nvSpPr>
          <p:cNvPr id="222" name="Shape 222"/>
          <p:cNvSpPr>
            <a:spLocks noGrp="1"/>
          </p:cNvSpPr>
          <p:nvPr>
            <p:ph type="sldNum" sz="quarter" idx="2"/>
          </p:nvPr>
        </p:nvSpPr>
        <p:spPr>
          <a:xfrm>
            <a:off x="6553200" y="6172200"/>
            <a:ext cx="2133600" cy="368301"/>
          </a:xfrm>
          <a:prstGeom prst="rect">
            <a:avLst/>
          </a:prstGeom>
        </p:spPr>
        <p:txBody>
          <a:bodyPr wrap="square"/>
          <a:lstStyle>
            <a:lvl1pPr defTabSz="642937">
              <a:defRPr sz="800"/>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29" name="Shape 229"/>
          <p:cNvSpPr/>
          <p:nvPr/>
        </p:nvSpPr>
        <p:spPr>
          <a:xfrm rot="10800000">
            <a:off x="0" y="0"/>
            <a:ext cx="9144000" cy="922338"/>
          </a:xfrm>
          <a:prstGeom prst="roundRect">
            <a:avLst>
              <a:gd name="adj" fmla="val 0"/>
            </a:avLst>
          </a:prstGeom>
          <a:solidFill>
            <a:srgbClr val="500000"/>
          </a:solidFill>
          <a:ln w="12700">
            <a:miter lim="400000"/>
          </a:ln>
        </p:spPr>
        <p:txBody>
          <a:bodyPr lIns="45719" rIns="45719" anchor="ctr"/>
          <a:lstStyle/>
          <a:p>
            <a:pPr algn="ctr">
              <a:defRPr sz="1800">
                <a:solidFill>
                  <a:srgbClr val="500000"/>
                </a:solidFill>
                <a:latin typeface="Candara"/>
                <a:ea typeface="Candara"/>
                <a:cs typeface="Candara"/>
                <a:sym typeface="Candara"/>
              </a:defRPr>
            </a:pPr>
            <a:endParaRPr/>
          </a:p>
        </p:txBody>
      </p:sp>
      <p:grpSp>
        <p:nvGrpSpPr>
          <p:cNvPr id="234" name="Group 234"/>
          <p:cNvGrpSpPr/>
          <p:nvPr/>
        </p:nvGrpSpPr>
        <p:grpSpPr>
          <a:xfrm>
            <a:off x="0" y="68262"/>
            <a:ext cx="9144000" cy="974726"/>
            <a:chOff x="0" y="0"/>
            <a:chExt cx="9144000" cy="974725"/>
          </a:xfrm>
        </p:grpSpPr>
        <p:sp>
          <p:nvSpPr>
            <p:cNvPr id="230" name="Shape 230"/>
            <p:cNvSpPr/>
            <p:nvPr/>
          </p:nvSpPr>
          <p:spPr>
            <a:xfrm>
              <a:off x="2523747" y="12265"/>
              <a:ext cx="5811861" cy="623105"/>
            </a:xfrm>
            <a:custGeom>
              <a:avLst/>
              <a:gdLst/>
              <a:ahLst/>
              <a:cxnLst>
                <a:cxn ang="0">
                  <a:pos x="wd2" y="hd2"/>
                </a:cxn>
                <a:cxn ang="5400000">
                  <a:pos x="wd2" y="hd2"/>
                </a:cxn>
                <a:cxn ang="10800000">
                  <a:pos x="wd2" y="hd2"/>
                </a:cxn>
                <a:cxn ang="16200000">
                  <a:pos x="wd2" y="hd2"/>
                </a:cxn>
              </a:cxnLst>
              <a:rect l="0" t="0" r="r" b="b"/>
              <a:pathLst>
                <a:path w="21600" h="21600" extrusionOk="0">
                  <a:moveTo>
                    <a:pt x="21600" y="20239"/>
                  </a:moveTo>
                  <a:lnTo>
                    <a:pt x="21128" y="19843"/>
                  </a:lnTo>
                  <a:lnTo>
                    <a:pt x="20639" y="19446"/>
                  </a:lnTo>
                  <a:lnTo>
                    <a:pt x="19621" y="18482"/>
                  </a:lnTo>
                  <a:lnTo>
                    <a:pt x="18544" y="17291"/>
                  </a:lnTo>
                  <a:lnTo>
                    <a:pt x="17409" y="15987"/>
                  </a:lnTo>
                  <a:lnTo>
                    <a:pt x="16208" y="14400"/>
                  </a:lnTo>
                  <a:lnTo>
                    <a:pt x="14941" y="12643"/>
                  </a:lnTo>
                  <a:lnTo>
                    <a:pt x="13608" y="10602"/>
                  </a:lnTo>
                  <a:lnTo>
                    <a:pt x="12200" y="8391"/>
                  </a:lnTo>
                  <a:lnTo>
                    <a:pt x="11645" y="7540"/>
                  </a:lnTo>
                  <a:lnTo>
                    <a:pt x="11106" y="6690"/>
                  </a:lnTo>
                  <a:lnTo>
                    <a:pt x="10063" y="5216"/>
                  </a:lnTo>
                  <a:lnTo>
                    <a:pt x="9558" y="4592"/>
                  </a:lnTo>
                  <a:lnTo>
                    <a:pt x="9069" y="3969"/>
                  </a:lnTo>
                  <a:lnTo>
                    <a:pt x="8589" y="3402"/>
                  </a:lnTo>
                  <a:lnTo>
                    <a:pt x="8117" y="2891"/>
                  </a:lnTo>
                  <a:lnTo>
                    <a:pt x="7661" y="2438"/>
                  </a:lnTo>
                  <a:lnTo>
                    <a:pt x="7206" y="2041"/>
                  </a:lnTo>
                  <a:lnTo>
                    <a:pt x="6344" y="1304"/>
                  </a:lnTo>
                  <a:lnTo>
                    <a:pt x="5524" y="794"/>
                  </a:lnTo>
                  <a:lnTo>
                    <a:pt x="4754" y="397"/>
                  </a:lnTo>
                  <a:lnTo>
                    <a:pt x="4017" y="113"/>
                  </a:lnTo>
                  <a:lnTo>
                    <a:pt x="3321" y="0"/>
                  </a:lnTo>
                  <a:lnTo>
                    <a:pt x="2667" y="0"/>
                  </a:lnTo>
                  <a:lnTo>
                    <a:pt x="2054" y="113"/>
                  </a:lnTo>
                  <a:lnTo>
                    <a:pt x="1483" y="283"/>
                  </a:lnTo>
                  <a:lnTo>
                    <a:pt x="952" y="567"/>
                  </a:lnTo>
                  <a:lnTo>
                    <a:pt x="456" y="907"/>
                  </a:lnTo>
                  <a:lnTo>
                    <a:pt x="0" y="1361"/>
                  </a:lnTo>
                  <a:lnTo>
                    <a:pt x="638" y="1871"/>
                  </a:lnTo>
                  <a:lnTo>
                    <a:pt x="1300" y="2438"/>
                  </a:lnTo>
                  <a:lnTo>
                    <a:pt x="1988" y="3175"/>
                  </a:lnTo>
                  <a:lnTo>
                    <a:pt x="2700" y="3969"/>
                  </a:lnTo>
                  <a:lnTo>
                    <a:pt x="3437" y="4932"/>
                  </a:lnTo>
                  <a:lnTo>
                    <a:pt x="4199" y="5953"/>
                  </a:lnTo>
                  <a:lnTo>
                    <a:pt x="4994" y="7087"/>
                  </a:lnTo>
                  <a:lnTo>
                    <a:pt x="5806" y="8391"/>
                  </a:lnTo>
                  <a:lnTo>
                    <a:pt x="7272" y="10715"/>
                  </a:lnTo>
                  <a:lnTo>
                    <a:pt x="8663" y="12756"/>
                  </a:lnTo>
                  <a:lnTo>
                    <a:pt x="9972" y="14627"/>
                  </a:lnTo>
                  <a:lnTo>
                    <a:pt x="10610" y="15420"/>
                  </a:lnTo>
                  <a:lnTo>
                    <a:pt x="11214" y="16214"/>
                  </a:lnTo>
                  <a:lnTo>
                    <a:pt x="11810" y="16951"/>
                  </a:lnTo>
                  <a:lnTo>
                    <a:pt x="12390" y="17575"/>
                  </a:lnTo>
                  <a:lnTo>
                    <a:pt x="12953" y="18198"/>
                  </a:lnTo>
                  <a:lnTo>
                    <a:pt x="13500" y="18765"/>
                  </a:lnTo>
                  <a:lnTo>
                    <a:pt x="14030" y="19219"/>
                  </a:lnTo>
                  <a:lnTo>
                    <a:pt x="14544" y="19672"/>
                  </a:lnTo>
                  <a:lnTo>
                    <a:pt x="15040" y="20069"/>
                  </a:lnTo>
                  <a:lnTo>
                    <a:pt x="15529" y="20466"/>
                  </a:lnTo>
                  <a:lnTo>
                    <a:pt x="16001" y="20750"/>
                  </a:lnTo>
                  <a:lnTo>
                    <a:pt x="16457" y="20976"/>
                  </a:lnTo>
                  <a:lnTo>
                    <a:pt x="16896" y="21203"/>
                  </a:lnTo>
                  <a:lnTo>
                    <a:pt x="17326" y="21373"/>
                  </a:lnTo>
                  <a:lnTo>
                    <a:pt x="17749" y="21487"/>
                  </a:lnTo>
                  <a:lnTo>
                    <a:pt x="18155" y="21600"/>
                  </a:lnTo>
                  <a:lnTo>
                    <a:pt x="18925" y="21600"/>
                  </a:lnTo>
                  <a:lnTo>
                    <a:pt x="19298" y="21543"/>
                  </a:lnTo>
                  <a:lnTo>
                    <a:pt x="19654" y="21487"/>
                  </a:lnTo>
                  <a:lnTo>
                    <a:pt x="20002" y="21373"/>
                  </a:lnTo>
                  <a:lnTo>
                    <a:pt x="20341" y="21203"/>
                  </a:lnTo>
                  <a:lnTo>
                    <a:pt x="20672" y="20976"/>
                  </a:lnTo>
                  <a:lnTo>
                    <a:pt x="21302" y="20523"/>
                  </a:lnTo>
                  <a:lnTo>
                    <a:pt x="21600" y="20239"/>
                  </a:lnTo>
                  <a:close/>
                </a:path>
              </a:pathLst>
            </a:custGeom>
            <a:solidFill>
              <a:srgbClr val="F8F8F8">
                <a:alpha val="39999"/>
              </a:srgbClr>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231" name="Shape 231"/>
            <p:cNvSpPr/>
            <p:nvPr/>
          </p:nvSpPr>
          <p:spPr>
            <a:xfrm>
              <a:off x="2743251" y="21260"/>
              <a:ext cx="5731637" cy="567501"/>
            </a:xfrm>
            <a:custGeom>
              <a:avLst/>
              <a:gdLst/>
              <a:ahLst/>
              <a:cxnLst>
                <a:cxn ang="0">
                  <a:pos x="wd2" y="hd2"/>
                </a:cxn>
                <a:cxn ang="5400000">
                  <a:pos x="wd2" y="hd2"/>
                </a:cxn>
                <a:cxn ang="10800000">
                  <a:pos x="wd2" y="hd2"/>
                </a:cxn>
                <a:cxn ang="16200000">
                  <a:pos x="wd2" y="hd2"/>
                </a:cxn>
              </a:cxnLst>
              <a:rect l="0" t="0" r="r" b="b"/>
              <a:pathLst>
                <a:path w="21600" h="21600" extrusionOk="0">
                  <a:moveTo>
                    <a:pt x="0" y="2179"/>
                  </a:moveTo>
                  <a:lnTo>
                    <a:pt x="76" y="2054"/>
                  </a:lnTo>
                  <a:lnTo>
                    <a:pt x="302" y="1743"/>
                  </a:lnTo>
                  <a:lnTo>
                    <a:pt x="689" y="1307"/>
                  </a:lnTo>
                  <a:lnTo>
                    <a:pt x="941" y="1058"/>
                  </a:lnTo>
                  <a:lnTo>
                    <a:pt x="1235" y="809"/>
                  </a:lnTo>
                  <a:lnTo>
                    <a:pt x="1562" y="622"/>
                  </a:lnTo>
                  <a:lnTo>
                    <a:pt x="1940" y="436"/>
                  </a:lnTo>
                  <a:lnTo>
                    <a:pt x="2351" y="249"/>
                  </a:lnTo>
                  <a:lnTo>
                    <a:pt x="2813" y="124"/>
                  </a:lnTo>
                  <a:lnTo>
                    <a:pt x="3317" y="62"/>
                  </a:lnTo>
                  <a:lnTo>
                    <a:pt x="3863" y="0"/>
                  </a:lnTo>
                  <a:lnTo>
                    <a:pt x="4451" y="62"/>
                  </a:lnTo>
                  <a:lnTo>
                    <a:pt x="5081" y="187"/>
                  </a:lnTo>
                  <a:lnTo>
                    <a:pt x="5761" y="436"/>
                  </a:lnTo>
                  <a:lnTo>
                    <a:pt x="6483" y="747"/>
                  </a:lnTo>
                  <a:lnTo>
                    <a:pt x="7248" y="1245"/>
                  </a:lnTo>
                  <a:lnTo>
                    <a:pt x="8062" y="1805"/>
                  </a:lnTo>
                  <a:lnTo>
                    <a:pt x="8927" y="2490"/>
                  </a:lnTo>
                  <a:lnTo>
                    <a:pt x="9834" y="3299"/>
                  </a:lnTo>
                  <a:lnTo>
                    <a:pt x="10792" y="4295"/>
                  </a:lnTo>
                  <a:lnTo>
                    <a:pt x="11791" y="5416"/>
                  </a:lnTo>
                  <a:lnTo>
                    <a:pt x="12841" y="6723"/>
                  </a:lnTo>
                  <a:lnTo>
                    <a:pt x="13941" y="8279"/>
                  </a:lnTo>
                  <a:lnTo>
                    <a:pt x="15091" y="9960"/>
                  </a:lnTo>
                  <a:lnTo>
                    <a:pt x="16292" y="11827"/>
                  </a:lnTo>
                  <a:lnTo>
                    <a:pt x="17544" y="13944"/>
                  </a:lnTo>
                  <a:lnTo>
                    <a:pt x="18845" y="16247"/>
                  </a:lnTo>
                  <a:lnTo>
                    <a:pt x="20198" y="18799"/>
                  </a:lnTo>
                  <a:lnTo>
                    <a:pt x="21600" y="2160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232" name="Shape 232"/>
            <p:cNvSpPr/>
            <p:nvPr/>
          </p:nvSpPr>
          <p:spPr>
            <a:xfrm>
              <a:off x="5658096" y="11448"/>
              <a:ext cx="3467506" cy="4775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25" y="20712"/>
                  </a:lnTo>
                  <a:lnTo>
                    <a:pt x="2332" y="18419"/>
                  </a:lnTo>
                  <a:lnTo>
                    <a:pt x="3512" y="16866"/>
                  </a:lnTo>
                  <a:lnTo>
                    <a:pt x="4872" y="15164"/>
                  </a:lnTo>
                  <a:lnTo>
                    <a:pt x="6386" y="13315"/>
                  </a:lnTo>
                  <a:lnTo>
                    <a:pt x="8010" y="11318"/>
                  </a:lnTo>
                  <a:lnTo>
                    <a:pt x="9731" y="9395"/>
                  </a:lnTo>
                  <a:lnTo>
                    <a:pt x="11494" y="7471"/>
                  </a:lnTo>
                  <a:lnTo>
                    <a:pt x="13299" y="5696"/>
                  </a:lnTo>
                  <a:lnTo>
                    <a:pt x="15089" y="3995"/>
                  </a:lnTo>
                  <a:lnTo>
                    <a:pt x="15978" y="3255"/>
                  </a:lnTo>
                  <a:lnTo>
                    <a:pt x="16839" y="2515"/>
                  </a:lnTo>
                  <a:lnTo>
                    <a:pt x="17699" y="1923"/>
                  </a:lnTo>
                  <a:lnTo>
                    <a:pt x="18532" y="1332"/>
                  </a:lnTo>
                  <a:lnTo>
                    <a:pt x="19351" y="888"/>
                  </a:lnTo>
                  <a:lnTo>
                    <a:pt x="20129" y="518"/>
                  </a:lnTo>
                  <a:lnTo>
                    <a:pt x="20878" y="222"/>
                  </a:lnTo>
                  <a:lnTo>
                    <a:pt x="21600" y="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233" name="Shape 233"/>
            <p:cNvSpPr/>
            <p:nvPr/>
          </p:nvSpPr>
          <p:spPr>
            <a:xfrm>
              <a:off x="0" y="0"/>
              <a:ext cx="9144000" cy="974725"/>
            </a:xfrm>
            <a:custGeom>
              <a:avLst/>
              <a:gdLst/>
              <a:ahLst/>
              <a:cxnLst>
                <a:cxn ang="0">
                  <a:pos x="wd2" y="hd2"/>
                </a:cxn>
                <a:cxn ang="5400000">
                  <a:pos x="wd2" y="hd2"/>
                </a:cxn>
                <a:cxn ang="10800000">
                  <a:pos x="wd2" y="hd2"/>
                </a:cxn>
                <a:cxn ang="16200000">
                  <a:pos x="wd2" y="hd2"/>
                </a:cxn>
              </a:cxnLst>
              <a:rect l="0" t="0" r="r" b="b"/>
              <a:pathLst>
                <a:path w="21600" h="21600" extrusionOk="0">
                  <a:moveTo>
                    <a:pt x="21589" y="9278"/>
                  </a:moveTo>
                  <a:lnTo>
                    <a:pt x="21389" y="9821"/>
                  </a:lnTo>
                  <a:lnTo>
                    <a:pt x="21189" y="10329"/>
                  </a:lnTo>
                  <a:lnTo>
                    <a:pt x="20978" y="10800"/>
                  </a:lnTo>
                  <a:lnTo>
                    <a:pt x="20762" y="11235"/>
                  </a:lnTo>
                  <a:lnTo>
                    <a:pt x="20541" y="11670"/>
                  </a:lnTo>
                  <a:lnTo>
                    <a:pt x="20309" y="12068"/>
                  </a:lnTo>
                  <a:lnTo>
                    <a:pt x="20071" y="12395"/>
                  </a:lnTo>
                  <a:lnTo>
                    <a:pt x="19824" y="12721"/>
                  </a:lnTo>
                  <a:lnTo>
                    <a:pt x="19565" y="13011"/>
                  </a:lnTo>
                  <a:lnTo>
                    <a:pt x="19297" y="13228"/>
                  </a:lnTo>
                  <a:lnTo>
                    <a:pt x="19017" y="13446"/>
                  </a:lnTo>
                  <a:lnTo>
                    <a:pt x="18727" y="13591"/>
                  </a:lnTo>
                  <a:lnTo>
                    <a:pt x="18427" y="13736"/>
                  </a:lnTo>
                  <a:lnTo>
                    <a:pt x="18111" y="13808"/>
                  </a:lnTo>
                  <a:lnTo>
                    <a:pt x="17784" y="13808"/>
                  </a:lnTo>
                  <a:lnTo>
                    <a:pt x="17441" y="13772"/>
                  </a:lnTo>
                  <a:lnTo>
                    <a:pt x="17083" y="13699"/>
                  </a:lnTo>
                  <a:lnTo>
                    <a:pt x="16714" y="13591"/>
                  </a:lnTo>
                  <a:lnTo>
                    <a:pt x="16329" y="13409"/>
                  </a:lnTo>
                  <a:lnTo>
                    <a:pt x="15923" y="13156"/>
                  </a:lnTo>
                  <a:lnTo>
                    <a:pt x="15502" y="12866"/>
                  </a:lnTo>
                  <a:lnTo>
                    <a:pt x="15064" y="12503"/>
                  </a:lnTo>
                  <a:lnTo>
                    <a:pt x="14611" y="12105"/>
                  </a:lnTo>
                  <a:lnTo>
                    <a:pt x="14136" y="11634"/>
                  </a:lnTo>
                  <a:lnTo>
                    <a:pt x="13641" y="11090"/>
                  </a:lnTo>
                  <a:lnTo>
                    <a:pt x="13130" y="10474"/>
                  </a:lnTo>
                  <a:lnTo>
                    <a:pt x="12592" y="9785"/>
                  </a:lnTo>
                  <a:lnTo>
                    <a:pt x="12039" y="9060"/>
                  </a:lnTo>
                  <a:lnTo>
                    <a:pt x="11459" y="8227"/>
                  </a:lnTo>
                  <a:lnTo>
                    <a:pt x="10863" y="7357"/>
                  </a:lnTo>
                  <a:lnTo>
                    <a:pt x="10241" y="6415"/>
                  </a:lnTo>
                  <a:lnTo>
                    <a:pt x="9593" y="5364"/>
                  </a:lnTo>
                  <a:lnTo>
                    <a:pt x="8950" y="4349"/>
                  </a:lnTo>
                  <a:lnTo>
                    <a:pt x="8328" y="3479"/>
                  </a:lnTo>
                  <a:lnTo>
                    <a:pt x="7732" y="2682"/>
                  </a:lnTo>
                  <a:lnTo>
                    <a:pt x="7163" y="2030"/>
                  </a:lnTo>
                  <a:lnTo>
                    <a:pt x="6620" y="1486"/>
                  </a:lnTo>
                  <a:lnTo>
                    <a:pt x="6098" y="1015"/>
                  </a:lnTo>
                  <a:lnTo>
                    <a:pt x="5603" y="652"/>
                  </a:lnTo>
                  <a:lnTo>
                    <a:pt x="5134" y="362"/>
                  </a:lnTo>
                  <a:lnTo>
                    <a:pt x="4681" y="181"/>
                  </a:lnTo>
                  <a:lnTo>
                    <a:pt x="4259" y="36"/>
                  </a:lnTo>
                  <a:lnTo>
                    <a:pt x="3853" y="0"/>
                  </a:lnTo>
                  <a:lnTo>
                    <a:pt x="3473" y="0"/>
                  </a:lnTo>
                  <a:lnTo>
                    <a:pt x="3115" y="72"/>
                  </a:lnTo>
                  <a:lnTo>
                    <a:pt x="2778" y="181"/>
                  </a:lnTo>
                  <a:lnTo>
                    <a:pt x="2461" y="362"/>
                  </a:lnTo>
                  <a:lnTo>
                    <a:pt x="2166" y="544"/>
                  </a:lnTo>
                  <a:lnTo>
                    <a:pt x="1887" y="797"/>
                  </a:lnTo>
                  <a:lnTo>
                    <a:pt x="1634" y="1051"/>
                  </a:lnTo>
                  <a:lnTo>
                    <a:pt x="1397" y="1341"/>
                  </a:lnTo>
                  <a:lnTo>
                    <a:pt x="1186" y="1667"/>
                  </a:lnTo>
                  <a:lnTo>
                    <a:pt x="986" y="1957"/>
                  </a:lnTo>
                  <a:lnTo>
                    <a:pt x="812" y="2283"/>
                  </a:lnTo>
                  <a:lnTo>
                    <a:pt x="654" y="2609"/>
                  </a:lnTo>
                  <a:lnTo>
                    <a:pt x="511" y="2899"/>
                  </a:lnTo>
                  <a:lnTo>
                    <a:pt x="390" y="3189"/>
                  </a:lnTo>
                  <a:lnTo>
                    <a:pt x="127" y="3914"/>
                  </a:lnTo>
                  <a:lnTo>
                    <a:pt x="0" y="4349"/>
                  </a:lnTo>
                  <a:lnTo>
                    <a:pt x="0" y="21600"/>
                  </a:lnTo>
                  <a:lnTo>
                    <a:pt x="21589" y="21600"/>
                  </a:lnTo>
                  <a:lnTo>
                    <a:pt x="21600" y="21491"/>
                  </a:lnTo>
                  <a:lnTo>
                    <a:pt x="21600" y="9242"/>
                  </a:lnTo>
                  <a:lnTo>
                    <a:pt x="21589" y="9278"/>
                  </a:lnTo>
                  <a:close/>
                </a:path>
              </a:pathLst>
            </a:custGeom>
            <a:solidFill>
              <a:srgbClr val="FFFFFF"/>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grpSp>
      <p:pic>
        <p:nvPicPr>
          <p:cNvPr id="235" name="TAMAgEXT.png" descr="TAMAgEXT.png"/>
          <p:cNvPicPr>
            <a:picLocks noChangeAspect="1"/>
          </p:cNvPicPr>
          <p:nvPr/>
        </p:nvPicPr>
        <p:blipFill>
          <a:blip r:embed="rId2">
            <a:extLst/>
          </a:blip>
          <a:stretch>
            <a:fillRect/>
          </a:stretch>
        </p:blipFill>
        <p:spPr>
          <a:xfrm>
            <a:off x="7488237" y="6194425"/>
            <a:ext cx="1452563" cy="531813"/>
          </a:xfrm>
          <a:prstGeom prst="rect">
            <a:avLst/>
          </a:prstGeom>
          <a:ln w="12700">
            <a:miter lim="400000"/>
          </a:ln>
        </p:spPr>
      </p:pic>
      <p:sp>
        <p:nvSpPr>
          <p:cNvPr id="236" name="Shape 236"/>
          <p:cNvSpPr>
            <a:spLocks noGrp="1"/>
          </p:cNvSpPr>
          <p:nvPr>
            <p:ph type="title"/>
          </p:nvPr>
        </p:nvSpPr>
        <p:spPr>
          <a:prstGeom prst="rect">
            <a:avLst/>
          </a:prstGeom>
        </p:spPr>
        <p:txBody>
          <a:bodyPr/>
          <a:lstStyle/>
          <a:p>
            <a:r>
              <a:t>Title Text</a:t>
            </a:r>
          </a:p>
        </p:txBody>
      </p:sp>
      <p:sp>
        <p:nvSpPr>
          <p:cNvPr id="237" name="Shape 23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8" name="Shape 238"/>
          <p:cNvSpPr>
            <a:spLocks noGrp="1"/>
          </p:cNvSpPr>
          <p:nvPr>
            <p:ph type="sldNum" sz="quarter" idx="2"/>
          </p:nvPr>
        </p:nvSpPr>
        <p:spPr>
          <a:xfrm>
            <a:off x="54864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0" name="Shape 20"/>
          <p:cNvSpPr/>
          <p:nvPr/>
        </p:nvSpPr>
        <p:spPr>
          <a:xfrm>
            <a:off x="0" y="0"/>
            <a:ext cx="9144000" cy="6615113"/>
          </a:xfrm>
          <a:prstGeom prst="roundRect">
            <a:avLst>
              <a:gd name="adj" fmla="val 0"/>
            </a:avLst>
          </a:prstGeom>
          <a:solidFill>
            <a:srgbClr val="535352"/>
          </a:solidFill>
          <a:ln w="12700">
            <a:miter lim="400000"/>
          </a:ln>
        </p:spPr>
        <p:txBody>
          <a:bodyPr lIns="45719" rIns="45719" anchor="ctr"/>
          <a:lstStyle/>
          <a:p>
            <a:pPr algn="ctr">
              <a:defRPr sz="1800">
                <a:solidFill>
                  <a:srgbClr val="595959"/>
                </a:solidFill>
                <a:latin typeface="Candara"/>
                <a:ea typeface="Candara"/>
                <a:cs typeface="Candara"/>
                <a:sym typeface="Candara"/>
              </a:defRPr>
            </a:pPr>
            <a:endParaRPr/>
          </a:p>
        </p:txBody>
      </p:sp>
      <p:grpSp>
        <p:nvGrpSpPr>
          <p:cNvPr id="26" name="Group 26"/>
          <p:cNvGrpSpPr/>
          <p:nvPr/>
        </p:nvGrpSpPr>
        <p:grpSpPr>
          <a:xfrm>
            <a:off x="0" y="5729287"/>
            <a:ext cx="9144001" cy="1177926"/>
            <a:chOff x="0" y="0"/>
            <a:chExt cx="9144000" cy="1177924"/>
          </a:xfrm>
        </p:grpSpPr>
        <p:sp>
          <p:nvSpPr>
            <p:cNvPr id="21" name="Shape 21"/>
            <p:cNvSpPr/>
            <p:nvPr/>
          </p:nvSpPr>
          <p:spPr>
            <a:xfrm>
              <a:off x="6125007" y="128464"/>
              <a:ext cx="3018994" cy="632444"/>
            </a:xfrm>
            <a:custGeom>
              <a:avLst/>
              <a:gdLst/>
              <a:ahLst/>
              <a:cxnLst>
                <a:cxn ang="0">
                  <a:pos x="wd2" y="hd2"/>
                </a:cxn>
                <a:cxn ang="5400000">
                  <a:pos x="wd2" y="hd2"/>
                </a:cxn>
                <a:cxn ang="10800000">
                  <a:pos x="wd2" y="hd2"/>
                </a:cxn>
                <a:cxn ang="16200000">
                  <a:pos x="wd2" y="hd2"/>
                </a:cxn>
              </a:cxnLst>
              <a:rect l="0" t="0" r="r" b="b"/>
              <a:pathLst>
                <a:path w="21600" h="21600" extrusionOk="0">
                  <a:moveTo>
                    <a:pt x="21552" y="0"/>
                  </a:moveTo>
                  <a:lnTo>
                    <a:pt x="20642" y="607"/>
                  </a:lnTo>
                  <a:lnTo>
                    <a:pt x="19716" y="1282"/>
                  </a:lnTo>
                  <a:lnTo>
                    <a:pt x="18774" y="2025"/>
                  </a:lnTo>
                  <a:lnTo>
                    <a:pt x="17800" y="2767"/>
                  </a:lnTo>
                  <a:lnTo>
                    <a:pt x="16811" y="3645"/>
                  </a:lnTo>
                  <a:lnTo>
                    <a:pt x="15789" y="4523"/>
                  </a:lnTo>
                  <a:lnTo>
                    <a:pt x="14751" y="5535"/>
                  </a:lnTo>
                  <a:lnTo>
                    <a:pt x="13682" y="6547"/>
                  </a:lnTo>
                  <a:lnTo>
                    <a:pt x="11750" y="8505"/>
                  </a:lnTo>
                  <a:lnTo>
                    <a:pt x="9866" y="10260"/>
                  </a:lnTo>
                  <a:lnTo>
                    <a:pt x="8062" y="11880"/>
                  </a:lnTo>
                  <a:lnTo>
                    <a:pt x="6322" y="13432"/>
                  </a:lnTo>
                  <a:lnTo>
                    <a:pt x="4662" y="14783"/>
                  </a:lnTo>
                  <a:lnTo>
                    <a:pt x="3049" y="15997"/>
                  </a:lnTo>
                  <a:lnTo>
                    <a:pt x="1501" y="17145"/>
                  </a:lnTo>
                  <a:lnTo>
                    <a:pt x="0" y="18158"/>
                  </a:lnTo>
                  <a:lnTo>
                    <a:pt x="1038" y="18765"/>
                  </a:lnTo>
                  <a:lnTo>
                    <a:pt x="2027" y="19305"/>
                  </a:lnTo>
                  <a:lnTo>
                    <a:pt x="2985" y="19777"/>
                  </a:lnTo>
                  <a:lnTo>
                    <a:pt x="3927" y="20183"/>
                  </a:lnTo>
                  <a:lnTo>
                    <a:pt x="4837" y="20587"/>
                  </a:lnTo>
                  <a:lnTo>
                    <a:pt x="5715" y="20857"/>
                  </a:lnTo>
                  <a:lnTo>
                    <a:pt x="6561" y="21127"/>
                  </a:lnTo>
                  <a:lnTo>
                    <a:pt x="7392" y="21330"/>
                  </a:lnTo>
                  <a:lnTo>
                    <a:pt x="8206" y="21465"/>
                  </a:lnTo>
                  <a:lnTo>
                    <a:pt x="8988" y="21533"/>
                  </a:lnTo>
                  <a:lnTo>
                    <a:pt x="9738" y="21600"/>
                  </a:lnTo>
                  <a:lnTo>
                    <a:pt x="10473" y="21600"/>
                  </a:lnTo>
                  <a:lnTo>
                    <a:pt x="11191" y="21533"/>
                  </a:lnTo>
                  <a:lnTo>
                    <a:pt x="11894" y="21465"/>
                  </a:lnTo>
                  <a:lnTo>
                    <a:pt x="12564" y="21330"/>
                  </a:lnTo>
                  <a:lnTo>
                    <a:pt x="13219" y="21127"/>
                  </a:lnTo>
                  <a:lnTo>
                    <a:pt x="13841" y="20925"/>
                  </a:lnTo>
                  <a:lnTo>
                    <a:pt x="14464" y="20655"/>
                  </a:lnTo>
                  <a:lnTo>
                    <a:pt x="15645" y="19980"/>
                  </a:lnTo>
                  <a:lnTo>
                    <a:pt x="16763" y="19170"/>
                  </a:lnTo>
                  <a:lnTo>
                    <a:pt x="17816" y="18225"/>
                  </a:lnTo>
                  <a:lnTo>
                    <a:pt x="18327" y="17685"/>
                  </a:lnTo>
                  <a:lnTo>
                    <a:pt x="18822" y="17145"/>
                  </a:lnTo>
                  <a:lnTo>
                    <a:pt x="19780" y="15930"/>
                  </a:lnTo>
                  <a:lnTo>
                    <a:pt x="20690" y="14580"/>
                  </a:lnTo>
                  <a:lnTo>
                    <a:pt x="21568" y="13162"/>
                  </a:lnTo>
                  <a:lnTo>
                    <a:pt x="21600" y="13095"/>
                  </a:lnTo>
                  <a:lnTo>
                    <a:pt x="21600" y="0"/>
                  </a:lnTo>
                  <a:lnTo>
                    <a:pt x="21552" y="0"/>
                  </a:lnTo>
                  <a:close/>
                </a:path>
              </a:pathLst>
            </a:custGeom>
            <a:solidFill>
              <a:srgbClr val="F8F8F8">
                <a:alpha val="29019"/>
              </a:srgbClr>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22" name="Shape 22"/>
            <p:cNvSpPr/>
            <p:nvPr/>
          </p:nvSpPr>
          <p:spPr>
            <a:xfrm>
              <a:off x="2526983" y="14822"/>
              <a:ext cx="5819317" cy="753003"/>
            </a:xfrm>
            <a:custGeom>
              <a:avLst/>
              <a:gdLst/>
              <a:ahLst/>
              <a:cxnLst>
                <a:cxn ang="0">
                  <a:pos x="wd2" y="hd2"/>
                </a:cxn>
                <a:cxn ang="5400000">
                  <a:pos x="wd2" y="hd2"/>
                </a:cxn>
                <a:cxn ang="10800000">
                  <a:pos x="wd2" y="hd2"/>
                </a:cxn>
                <a:cxn ang="16200000">
                  <a:pos x="wd2" y="hd2"/>
                </a:cxn>
              </a:cxnLst>
              <a:rect l="0" t="0" r="r" b="b"/>
              <a:pathLst>
                <a:path w="21600" h="21600" extrusionOk="0">
                  <a:moveTo>
                    <a:pt x="21600" y="20239"/>
                  </a:moveTo>
                  <a:lnTo>
                    <a:pt x="21128" y="19843"/>
                  </a:lnTo>
                  <a:lnTo>
                    <a:pt x="20639" y="19446"/>
                  </a:lnTo>
                  <a:lnTo>
                    <a:pt x="19621" y="18482"/>
                  </a:lnTo>
                  <a:lnTo>
                    <a:pt x="18544" y="17291"/>
                  </a:lnTo>
                  <a:lnTo>
                    <a:pt x="17409" y="15987"/>
                  </a:lnTo>
                  <a:lnTo>
                    <a:pt x="16208" y="14400"/>
                  </a:lnTo>
                  <a:lnTo>
                    <a:pt x="14941" y="12643"/>
                  </a:lnTo>
                  <a:lnTo>
                    <a:pt x="13608" y="10602"/>
                  </a:lnTo>
                  <a:lnTo>
                    <a:pt x="12200" y="8391"/>
                  </a:lnTo>
                  <a:lnTo>
                    <a:pt x="11645" y="7540"/>
                  </a:lnTo>
                  <a:lnTo>
                    <a:pt x="11106" y="6690"/>
                  </a:lnTo>
                  <a:lnTo>
                    <a:pt x="10063" y="5216"/>
                  </a:lnTo>
                  <a:lnTo>
                    <a:pt x="9558" y="4592"/>
                  </a:lnTo>
                  <a:lnTo>
                    <a:pt x="9069" y="3969"/>
                  </a:lnTo>
                  <a:lnTo>
                    <a:pt x="8589" y="3402"/>
                  </a:lnTo>
                  <a:lnTo>
                    <a:pt x="8117" y="2891"/>
                  </a:lnTo>
                  <a:lnTo>
                    <a:pt x="7661" y="2438"/>
                  </a:lnTo>
                  <a:lnTo>
                    <a:pt x="7206" y="2041"/>
                  </a:lnTo>
                  <a:lnTo>
                    <a:pt x="6344" y="1304"/>
                  </a:lnTo>
                  <a:lnTo>
                    <a:pt x="5524" y="794"/>
                  </a:lnTo>
                  <a:lnTo>
                    <a:pt x="4754" y="397"/>
                  </a:lnTo>
                  <a:lnTo>
                    <a:pt x="4017" y="113"/>
                  </a:lnTo>
                  <a:lnTo>
                    <a:pt x="3321" y="0"/>
                  </a:lnTo>
                  <a:lnTo>
                    <a:pt x="2667" y="0"/>
                  </a:lnTo>
                  <a:lnTo>
                    <a:pt x="2054" y="113"/>
                  </a:lnTo>
                  <a:lnTo>
                    <a:pt x="1483" y="283"/>
                  </a:lnTo>
                  <a:lnTo>
                    <a:pt x="952" y="567"/>
                  </a:lnTo>
                  <a:lnTo>
                    <a:pt x="456" y="907"/>
                  </a:lnTo>
                  <a:lnTo>
                    <a:pt x="0" y="1361"/>
                  </a:lnTo>
                  <a:lnTo>
                    <a:pt x="638" y="1871"/>
                  </a:lnTo>
                  <a:lnTo>
                    <a:pt x="1300" y="2438"/>
                  </a:lnTo>
                  <a:lnTo>
                    <a:pt x="1988" y="3175"/>
                  </a:lnTo>
                  <a:lnTo>
                    <a:pt x="2700" y="3969"/>
                  </a:lnTo>
                  <a:lnTo>
                    <a:pt x="3437" y="4932"/>
                  </a:lnTo>
                  <a:lnTo>
                    <a:pt x="4199" y="5953"/>
                  </a:lnTo>
                  <a:lnTo>
                    <a:pt x="4994" y="7087"/>
                  </a:lnTo>
                  <a:lnTo>
                    <a:pt x="5806" y="8391"/>
                  </a:lnTo>
                  <a:lnTo>
                    <a:pt x="7272" y="10715"/>
                  </a:lnTo>
                  <a:lnTo>
                    <a:pt x="8663" y="12756"/>
                  </a:lnTo>
                  <a:lnTo>
                    <a:pt x="9972" y="14627"/>
                  </a:lnTo>
                  <a:lnTo>
                    <a:pt x="10610" y="15420"/>
                  </a:lnTo>
                  <a:lnTo>
                    <a:pt x="11214" y="16214"/>
                  </a:lnTo>
                  <a:lnTo>
                    <a:pt x="11810" y="16951"/>
                  </a:lnTo>
                  <a:lnTo>
                    <a:pt x="12390" y="17575"/>
                  </a:lnTo>
                  <a:lnTo>
                    <a:pt x="12953" y="18198"/>
                  </a:lnTo>
                  <a:lnTo>
                    <a:pt x="13500" y="18765"/>
                  </a:lnTo>
                  <a:lnTo>
                    <a:pt x="14030" y="19219"/>
                  </a:lnTo>
                  <a:lnTo>
                    <a:pt x="14544" y="19672"/>
                  </a:lnTo>
                  <a:lnTo>
                    <a:pt x="15040" y="20069"/>
                  </a:lnTo>
                  <a:lnTo>
                    <a:pt x="15529" y="20466"/>
                  </a:lnTo>
                  <a:lnTo>
                    <a:pt x="16001" y="20750"/>
                  </a:lnTo>
                  <a:lnTo>
                    <a:pt x="16457" y="20976"/>
                  </a:lnTo>
                  <a:lnTo>
                    <a:pt x="16896" y="21203"/>
                  </a:lnTo>
                  <a:lnTo>
                    <a:pt x="17326" y="21373"/>
                  </a:lnTo>
                  <a:lnTo>
                    <a:pt x="17749" y="21487"/>
                  </a:lnTo>
                  <a:lnTo>
                    <a:pt x="18155" y="21600"/>
                  </a:lnTo>
                  <a:lnTo>
                    <a:pt x="18925" y="21600"/>
                  </a:lnTo>
                  <a:lnTo>
                    <a:pt x="19298" y="21543"/>
                  </a:lnTo>
                  <a:lnTo>
                    <a:pt x="19654" y="21487"/>
                  </a:lnTo>
                  <a:lnTo>
                    <a:pt x="20002" y="21373"/>
                  </a:lnTo>
                  <a:lnTo>
                    <a:pt x="20341" y="21203"/>
                  </a:lnTo>
                  <a:lnTo>
                    <a:pt x="20672" y="20976"/>
                  </a:lnTo>
                  <a:lnTo>
                    <a:pt x="21302" y="20523"/>
                  </a:lnTo>
                  <a:lnTo>
                    <a:pt x="21600" y="20239"/>
                  </a:lnTo>
                  <a:close/>
                </a:path>
              </a:pathLst>
            </a:custGeom>
            <a:solidFill>
              <a:srgbClr val="F8F8F8">
                <a:alpha val="39999"/>
              </a:srgbClr>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23" name="Shape 23"/>
            <p:cNvSpPr/>
            <p:nvPr/>
          </p:nvSpPr>
          <p:spPr>
            <a:xfrm>
              <a:off x="2746770" y="25693"/>
              <a:ext cx="5738988" cy="685806"/>
            </a:xfrm>
            <a:custGeom>
              <a:avLst/>
              <a:gdLst/>
              <a:ahLst/>
              <a:cxnLst>
                <a:cxn ang="0">
                  <a:pos x="wd2" y="hd2"/>
                </a:cxn>
                <a:cxn ang="5400000">
                  <a:pos x="wd2" y="hd2"/>
                </a:cxn>
                <a:cxn ang="10800000">
                  <a:pos x="wd2" y="hd2"/>
                </a:cxn>
                <a:cxn ang="16200000">
                  <a:pos x="wd2" y="hd2"/>
                </a:cxn>
              </a:cxnLst>
              <a:rect l="0" t="0" r="r" b="b"/>
              <a:pathLst>
                <a:path w="21600" h="21600" extrusionOk="0">
                  <a:moveTo>
                    <a:pt x="0" y="2179"/>
                  </a:moveTo>
                  <a:lnTo>
                    <a:pt x="76" y="2054"/>
                  </a:lnTo>
                  <a:lnTo>
                    <a:pt x="302" y="1743"/>
                  </a:lnTo>
                  <a:lnTo>
                    <a:pt x="689" y="1307"/>
                  </a:lnTo>
                  <a:lnTo>
                    <a:pt x="941" y="1058"/>
                  </a:lnTo>
                  <a:lnTo>
                    <a:pt x="1235" y="809"/>
                  </a:lnTo>
                  <a:lnTo>
                    <a:pt x="1562" y="622"/>
                  </a:lnTo>
                  <a:lnTo>
                    <a:pt x="1940" y="436"/>
                  </a:lnTo>
                  <a:lnTo>
                    <a:pt x="2351" y="249"/>
                  </a:lnTo>
                  <a:lnTo>
                    <a:pt x="2813" y="124"/>
                  </a:lnTo>
                  <a:lnTo>
                    <a:pt x="3317" y="62"/>
                  </a:lnTo>
                  <a:lnTo>
                    <a:pt x="3863" y="0"/>
                  </a:lnTo>
                  <a:lnTo>
                    <a:pt x="4451" y="62"/>
                  </a:lnTo>
                  <a:lnTo>
                    <a:pt x="5081" y="187"/>
                  </a:lnTo>
                  <a:lnTo>
                    <a:pt x="5761" y="436"/>
                  </a:lnTo>
                  <a:lnTo>
                    <a:pt x="6483" y="747"/>
                  </a:lnTo>
                  <a:lnTo>
                    <a:pt x="7248" y="1245"/>
                  </a:lnTo>
                  <a:lnTo>
                    <a:pt x="8062" y="1805"/>
                  </a:lnTo>
                  <a:lnTo>
                    <a:pt x="8927" y="2490"/>
                  </a:lnTo>
                  <a:lnTo>
                    <a:pt x="9834" y="3299"/>
                  </a:lnTo>
                  <a:lnTo>
                    <a:pt x="10792" y="4295"/>
                  </a:lnTo>
                  <a:lnTo>
                    <a:pt x="11791" y="5416"/>
                  </a:lnTo>
                  <a:lnTo>
                    <a:pt x="12841" y="6723"/>
                  </a:lnTo>
                  <a:lnTo>
                    <a:pt x="13941" y="8279"/>
                  </a:lnTo>
                  <a:lnTo>
                    <a:pt x="15091" y="9960"/>
                  </a:lnTo>
                  <a:lnTo>
                    <a:pt x="16292" y="11827"/>
                  </a:lnTo>
                  <a:lnTo>
                    <a:pt x="17544" y="13944"/>
                  </a:lnTo>
                  <a:lnTo>
                    <a:pt x="18845" y="16247"/>
                  </a:lnTo>
                  <a:lnTo>
                    <a:pt x="20198" y="18799"/>
                  </a:lnTo>
                  <a:lnTo>
                    <a:pt x="21600" y="2160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24" name="Shape 24"/>
            <p:cNvSpPr/>
            <p:nvPr/>
          </p:nvSpPr>
          <p:spPr>
            <a:xfrm>
              <a:off x="5665353" y="13834"/>
              <a:ext cx="3471954" cy="5771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25" y="20712"/>
                  </a:lnTo>
                  <a:lnTo>
                    <a:pt x="2332" y="18419"/>
                  </a:lnTo>
                  <a:lnTo>
                    <a:pt x="3512" y="16866"/>
                  </a:lnTo>
                  <a:lnTo>
                    <a:pt x="4872" y="15164"/>
                  </a:lnTo>
                  <a:lnTo>
                    <a:pt x="6386" y="13315"/>
                  </a:lnTo>
                  <a:lnTo>
                    <a:pt x="8010" y="11318"/>
                  </a:lnTo>
                  <a:lnTo>
                    <a:pt x="9731" y="9395"/>
                  </a:lnTo>
                  <a:lnTo>
                    <a:pt x="11494" y="7471"/>
                  </a:lnTo>
                  <a:lnTo>
                    <a:pt x="13299" y="5696"/>
                  </a:lnTo>
                  <a:lnTo>
                    <a:pt x="15089" y="3995"/>
                  </a:lnTo>
                  <a:lnTo>
                    <a:pt x="15978" y="3255"/>
                  </a:lnTo>
                  <a:lnTo>
                    <a:pt x="16839" y="2515"/>
                  </a:lnTo>
                  <a:lnTo>
                    <a:pt x="17699" y="1923"/>
                  </a:lnTo>
                  <a:lnTo>
                    <a:pt x="18532" y="1332"/>
                  </a:lnTo>
                  <a:lnTo>
                    <a:pt x="19351" y="888"/>
                  </a:lnTo>
                  <a:lnTo>
                    <a:pt x="20129" y="518"/>
                  </a:lnTo>
                  <a:lnTo>
                    <a:pt x="20878" y="222"/>
                  </a:lnTo>
                  <a:lnTo>
                    <a:pt x="21600" y="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25" name="Shape 25"/>
            <p:cNvSpPr/>
            <p:nvPr/>
          </p:nvSpPr>
          <p:spPr>
            <a:xfrm>
              <a:off x="0" y="0"/>
              <a:ext cx="9144000" cy="1177925"/>
            </a:xfrm>
            <a:custGeom>
              <a:avLst/>
              <a:gdLst/>
              <a:ahLst/>
              <a:cxnLst>
                <a:cxn ang="0">
                  <a:pos x="wd2" y="hd2"/>
                </a:cxn>
                <a:cxn ang="5400000">
                  <a:pos x="wd2" y="hd2"/>
                </a:cxn>
                <a:cxn ang="10800000">
                  <a:pos x="wd2" y="hd2"/>
                </a:cxn>
                <a:cxn ang="16200000">
                  <a:pos x="wd2" y="hd2"/>
                </a:cxn>
              </a:cxnLst>
              <a:rect l="0" t="0" r="r" b="b"/>
              <a:pathLst>
                <a:path w="21600" h="21600" extrusionOk="0">
                  <a:moveTo>
                    <a:pt x="21589" y="9278"/>
                  </a:moveTo>
                  <a:lnTo>
                    <a:pt x="21389" y="9821"/>
                  </a:lnTo>
                  <a:lnTo>
                    <a:pt x="21189" y="10329"/>
                  </a:lnTo>
                  <a:lnTo>
                    <a:pt x="20978" y="10800"/>
                  </a:lnTo>
                  <a:lnTo>
                    <a:pt x="20762" y="11235"/>
                  </a:lnTo>
                  <a:lnTo>
                    <a:pt x="20541" y="11670"/>
                  </a:lnTo>
                  <a:lnTo>
                    <a:pt x="20309" y="12068"/>
                  </a:lnTo>
                  <a:lnTo>
                    <a:pt x="20071" y="12395"/>
                  </a:lnTo>
                  <a:lnTo>
                    <a:pt x="19824" y="12721"/>
                  </a:lnTo>
                  <a:lnTo>
                    <a:pt x="19565" y="13011"/>
                  </a:lnTo>
                  <a:lnTo>
                    <a:pt x="19297" y="13228"/>
                  </a:lnTo>
                  <a:lnTo>
                    <a:pt x="19017" y="13446"/>
                  </a:lnTo>
                  <a:lnTo>
                    <a:pt x="18727" y="13591"/>
                  </a:lnTo>
                  <a:lnTo>
                    <a:pt x="18427" y="13736"/>
                  </a:lnTo>
                  <a:lnTo>
                    <a:pt x="18111" y="13808"/>
                  </a:lnTo>
                  <a:lnTo>
                    <a:pt x="17784" y="13808"/>
                  </a:lnTo>
                  <a:lnTo>
                    <a:pt x="17441" y="13772"/>
                  </a:lnTo>
                  <a:lnTo>
                    <a:pt x="17083" y="13699"/>
                  </a:lnTo>
                  <a:lnTo>
                    <a:pt x="16714" y="13591"/>
                  </a:lnTo>
                  <a:lnTo>
                    <a:pt x="16329" y="13409"/>
                  </a:lnTo>
                  <a:lnTo>
                    <a:pt x="15923" y="13156"/>
                  </a:lnTo>
                  <a:lnTo>
                    <a:pt x="15502" y="12866"/>
                  </a:lnTo>
                  <a:lnTo>
                    <a:pt x="15064" y="12503"/>
                  </a:lnTo>
                  <a:lnTo>
                    <a:pt x="14611" y="12105"/>
                  </a:lnTo>
                  <a:lnTo>
                    <a:pt x="14136" y="11634"/>
                  </a:lnTo>
                  <a:lnTo>
                    <a:pt x="13641" y="11090"/>
                  </a:lnTo>
                  <a:lnTo>
                    <a:pt x="13130" y="10474"/>
                  </a:lnTo>
                  <a:lnTo>
                    <a:pt x="12592" y="9785"/>
                  </a:lnTo>
                  <a:lnTo>
                    <a:pt x="12039" y="9060"/>
                  </a:lnTo>
                  <a:lnTo>
                    <a:pt x="11459" y="8227"/>
                  </a:lnTo>
                  <a:lnTo>
                    <a:pt x="10863" y="7357"/>
                  </a:lnTo>
                  <a:lnTo>
                    <a:pt x="10241" y="6415"/>
                  </a:lnTo>
                  <a:lnTo>
                    <a:pt x="9593" y="5364"/>
                  </a:lnTo>
                  <a:lnTo>
                    <a:pt x="8950" y="4349"/>
                  </a:lnTo>
                  <a:lnTo>
                    <a:pt x="8328" y="3479"/>
                  </a:lnTo>
                  <a:lnTo>
                    <a:pt x="7732" y="2682"/>
                  </a:lnTo>
                  <a:lnTo>
                    <a:pt x="7163" y="2030"/>
                  </a:lnTo>
                  <a:lnTo>
                    <a:pt x="6620" y="1486"/>
                  </a:lnTo>
                  <a:lnTo>
                    <a:pt x="6098" y="1015"/>
                  </a:lnTo>
                  <a:lnTo>
                    <a:pt x="5603" y="652"/>
                  </a:lnTo>
                  <a:lnTo>
                    <a:pt x="5134" y="362"/>
                  </a:lnTo>
                  <a:lnTo>
                    <a:pt x="4681" y="181"/>
                  </a:lnTo>
                  <a:lnTo>
                    <a:pt x="4259" y="36"/>
                  </a:lnTo>
                  <a:lnTo>
                    <a:pt x="3853" y="0"/>
                  </a:lnTo>
                  <a:lnTo>
                    <a:pt x="3473" y="0"/>
                  </a:lnTo>
                  <a:lnTo>
                    <a:pt x="3115" y="72"/>
                  </a:lnTo>
                  <a:lnTo>
                    <a:pt x="2778" y="181"/>
                  </a:lnTo>
                  <a:lnTo>
                    <a:pt x="2461" y="362"/>
                  </a:lnTo>
                  <a:lnTo>
                    <a:pt x="2166" y="544"/>
                  </a:lnTo>
                  <a:lnTo>
                    <a:pt x="1887" y="797"/>
                  </a:lnTo>
                  <a:lnTo>
                    <a:pt x="1634" y="1051"/>
                  </a:lnTo>
                  <a:lnTo>
                    <a:pt x="1397" y="1341"/>
                  </a:lnTo>
                  <a:lnTo>
                    <a:pt x="1186" y="1667"/>
                  </a:lnTo>
                  <a:lnTo>
                    <a:pt x="986" y="1957"/>
                  </a:lnTo>
                  <a:lnTo>
                    <a:pt x="812" y="2283"/>
                  </a:lnTo>
                  <a:lnTo>
                    <a:pt x="654" y="2609"/>
                  </a:lnTo>
                  <a:lnTo>
                    <a:pt x="511" y="2899"/>
                  </a:lnTo>
                  <a:lnTo>
                    <a:pt x="390" y="3189"/>
                  </a:lnTo>
                  <a:lnTo>
                    <a:pt x="127" y="3914"/>
                  </a:lnTo>
                  <a:lnTo>
                    <a:pt x="0" y="4349"/>
                  </a:lnTo>
                  <a:lnTo>
                    <a:pt x="0" y="21600"/>
                  </a:lnTo>
                  <a:lnTo>
                    <a:pt x="21589" y="21600"/>
                  </a:lnTo>
                  <a:lnTo>
                    <a:pt x="21600" y="21491"/>
                  </a:lnTo>
                  <a:lnTo>
                    <a:pt x="21600" y="9242"/>
                  </a:lnTo>
                  <a:lnTo>
                    <a:pt x="21589" y="9278"/>
                  </a:lnTo>
                  <a:close/>
                </a:path>
              </a:pathLst>
            </a:custGeom>
            <a:solidFill>
              <a:srgbClr val="FFFFFF"/>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grpSp>
      <p:pic>
        <p:nvPicPr>
          <p:cNvPr id="27" name="TAMAgEXTwhite.png" descr="TAMAgEXTwhite.png"/>
          <p:cNvPicPr>
            <a:picLocks noChangeAspect="1"/>
          </p:cNvPicPr>
          <p:nvPr/>
        </p:nvPicPr>
        <p:blipFill>
          <a:blip r:embed="rId2">
            <a:extLst/>
          </a:blip>
          <a:stretch>
            <a:fillRect/>
          </a:stretch>
        </p:blipFill>
        <p:spPr>
          <a:xfrm>
            <a:off x="5900737" y="3765550"/>
            <a:ext cx="2557463" cy="947738"/>
          </a:xfrm>
          <a:prstGeom prst="rect">
            <a:avLst/>
          </a:prstGeom>
          <a:ln w="12700">
            <a:miter lim="400000"/>
          </a:ln>
        </p:spPr>
      </p:pic>
      <p:sp>
        <p:nvSpPr>
          <p:cNvPr id="28" name="Shape 28"/>
          <p:cNvSpPr>
            <a:spLocks noGrp="1"/>
          </p:cNvSpPr>
          <p:nvPr>
            <p:ph type="title"/>
          </p:nvPr>
        </p:nvSpPr>
        <p:spPr>
          <a:prstGeom prst="rect">
            <a:avLst/>
          </a:prstGeom>
        </p:spPr>
        <p:txBody>
          <a:bodyPr/>
          <a:lstStyle/>
          <a:p>
            <a:r>
              <a:t>Title Text</a:t>
            </a:r>
          </a:p>
        </p:txBody>
      </p:sp>
      <p:sp>
        <p:nvSpPr>
          <p:cNvPr id="29" name="Shape 2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hape 3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7" name="Shape 37"/>
          <p:cNvSpPr/>
          <p:nvPr/>
        </p:nvSpPr>
        <p:spPr>
          <a:xfrm>
            <a:off x="0" y="0"/>
            <a:ext cx="9144000" cy="6615113"/>
          </a:xfrm>
          <a:prstGeom prst="roundRect">
            <a:avLst>
              <a:gd name="adj" fmla="val 0"/>
            </a:avLst>
          </a:prstGeom>
          <a:solidFill>
            <a:srgbClr val="500000"/>
          </a:solidFill>
          <a:ln w="12700">
            <a:miter lim="400000"/>
          </a:ln>
        </p:spPr>
        <p:txBody>
          <a:bodyPr lIns="45719" rIns="45719" anchor="ctr"/>
          <a:lstStyle/>
          <a:p>
            <a:pPr algn="ctr">
              <a:defRPr sz="1800">
                <a:solidFill>
                  <a:srgbClr val="FFFFFF"/>
                </a:solidFill>
                <a:latin typeface="Candara"/>
                <a:ea typeface="Candara"/>
                <a:cs typeface="Candara"/>
                <a:sym typeface="Candara"/>
              </a:defRPr>
            </a:pPr>
            <a:endParaRPr/>
          </a:p>
        </p:txBody>
      </p:sp>
      <p:grpSp>
        <p:nvGrpSpPr>
          <p:cNvPr id="43" name="Group 43"/>
          <p:cNvGrpSpPr/>
          <p:nvPr/>
        </p:nvGrpSpPr>
        <p:grpSpPr>
          <a:xfrm>
            <a:off x="0" y="5729287"/>
            <a:ext cx="9144001" cy="1177926"/>
            <a:chOff x="0" y="0"/>
            <a:chExt cx="9144000" cy="1177924"/>
          </a:xfrm>
        </p:grpSpPr>
        <p:sp>
          <p:nvSpPr>
            <p:cNvPr id="38" name="Shape 38"/>
            <p:cNvSpPr/>
            <p:nvPr/>
          </p:nvSpPr>
          <p:spPr>
            <a:xfrm>
              <a:off x="6125007" y="128464"/>
              <a:ext cx="3018994" cy="632444"/>
            </a:xfrm>
            <a:custGeom>
              <a:avLst/>
              <a:gdLst/>
              <a:ahLst/>
              <a:cxnLst>
                <a:cxn ang="0">
                  <a:pos x="wd2" y="hd2"/>
                </a:cxn>
                <a:cxn ang="5400000">
                  <a:pos x="wd2" y="hd2"/>
                </a:cxn>
                <a:cxn ang="10800000">
                  <a:pos x="wd2" y="hd2"/>
                </a:cxn>
                <a:cxn ang="16200000">
                  <a:pos x="wd2" y="hd2"/>
                </a:cxn>
              </a:cxnLst>
              <a:rect l="0" t="0" r="r" b="b"/>
              <a:pathLst>
                <a:path w="21600" h="21600" extrusionOk="0">
                  <a:moveTo>
                    <a:pt x="21552" y="0"/>
                  </a:moveTo>
                  <a:lnTo>
                    <a:pt x="20642" y="607"/>
                  </a:lnTo>
                  <a:lnTo>
                    <a:pt x="19716" y="1282"/>
                  </a:lnTo>
                  <a:lnTo>
                    <a:pt x="18774" y="2025"/>
                  </a:lnTo>
                  <a:lnTo>
                    <a:pt x="17800" y="2767"/>
                  </a:lnTo>
                  <a:lnTo>
                    <a:pt x="16811" y="3645"/>
                  </a:lnTo>
                  <a:lnTo>
                    <a:pt x="15789" y="4523"/>
                  </a:lnTo>
                  <a:lnTo>
                    <a:pt x="14751" y="5535"/>
                  </a:lnTo>
                  <a:lnTo>
                    <a:pt x="13682" y="6547"/>
                  </a:lnTo>
                  <a:lnTo>
                    <a:pt x="11750" y="8505"/>
                  </a:lnTo>
                  <a:lnTo>
                    <a:pt x="9866" y="10260"/>
                  </a:lnTo>
                  <a:lnTo>
                    <a:pt x="8062" y="11880"/>
                  </a:lnTo>
                  <a:lnTo>
                    <a:pt x="6322" y="13432"/>
                  </a:lnTo>
                  <a:lnTo>
                    <a:pt x="4662" y="14783"/>
                  </a:lnTo>
                  <a:lnTo>
                    <a:pt x="3049" y="15997"/>
                  </a:lnTo>
                  <a:lnTo>
                    <a:pt x="1501" y="17145"/>
                  </a:lnTo>
                  <a:lnTo>
                    <a:pt x="0" y="18158"/>
                  </a:lnTo>
                  <a:lnTo>
                    <a:pt x="1038" y="18765"/>
                  </a:lnTo>
                  <a:lnTo>
                    <a:pt x="2027" y="19305"/>
                  </a:lnTo>
                  <a:lnTo>
                    <a:pt x="2985" y="19777"/>
                  </a:lnTo>
                  <a:lnTo>
                    <a:pt x="3927" y="20183"/>
                  </a:lnTo>
                  <a:lnTo>
                    <a:pt x="4837" y="20587"/>
                  </a:lnTo>
                  <a:lnTo>
                    <a:pt x="5715" y="20857"/>
                  </a:lnTo>
                  <a:lnTo>
                    <a:pt x="6561" y="21127"/>
                  </a:lnTo>
                  <a:lnTo>
                    <a:pt x="7392" y="21330"/>
                  </a:lnTo>
                  <a:lnTo>
                    <a:pt x="8206" y="21465"/>
                  </a:lnTo>
                  <a:lnTo>
                    <a:pt x="8988" y="21533"/>
                  </a:lnTo>
                  <a:lnTo>
                    <a:pt x="9738" y="21600"/>
                  </a:lnTo>
                  <a:lnTo>
                    <a:pt x="10473" y="21600"/>
                  </a:lnTo>
                  <a:lnTo>
                    <a:pt x="11191" y="21533"/>
                  </a:lnTo>
                  <a:lnTo>
                    <a:pt x="11894" y="21465"/>
                  </a:lnTo>
                  <a:lnTo>
                    <a:pt x="12564" y="21330"/>
                  </a:lnTo>
                  <a:lnTo>
                    <a:pt x="13219" y="21127"/>
                  </a:lnTo>
                  <a:lnTo>
                    <a:pt x="13841" y="20925"/>
                  </a:lnTo>
                  <a:lnTo>
                    <a:pt x="14464" y="20655"/>
                  </a:lnTo>
                  <a:lnTo>
                    <a:pt x="15645" y="19980"/>
                  </a:lnTo>
                  <a:lnTo>
                    <a:pt x="16763" y="19170"/>
                  </a:lnTo>
                  <a:lnTo>
                    <a:pt x="17816" y="18225"/>
                  </a:lnTo>
                  <a:lnTo>
                    <a:pt x="18327" y="17685"/>
                  </a:lnTo>
                  <a:lnTo>
                    <a:pt x="18822" y="17145"/>
                  </a:lnTo>
                  <a:lnTo>
                    <a:pt x="19780" y="15930"/>
                  </a:lnTo>
                  <a:lnTo>
                    <a:pt x="20690" y="14580"/>
                  </a:lnTo>
                  <a:lnTo>
                    <a:pt x="21568" y="13162"/>
                  </a:lnTo>
                  <a:lnTo>
                    <a:pt x="21600" y="13095"/>
                  </a:lnTo>
                  <a:lnTo>
                    <a:pt x="21600" y="0"/>
                  </a:lnTo>
                  <a:lnTo>
                    <a:pt x="21552" y="0"/>
                  </a:lnTo>
                  <a:close/>
                </a:path>
              </a:pathLst>
            </a:custGeom>
            <a:solidFill>
              <a:srgbClr val="F8F8F8">
                <a:alpha val="29019"/>
              </a:srgbClr>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39" name="Shape 39"/>
            <p:cNvSpPr/>
            <p:nvPr/>
          </p:nvSpPr>
          <p:spPr>
            <a:xfrm>
              <a:off x="2526983" y="14822"/>
              <a:ext cx="5819317" cy="753003"/>
            </a:xfrm>
            <a:custGeom>
              <a:avLst/>
              <a:gdLst/>
              <a:ahLst/>
              <a:cxnLst>
                <a:cxn ang="0">
                  <a:pos x="wd2" y="hd2"/>
                </a:cxn>
                <a:cxn ang="5400000">
                  <a:pos x="wd2" y="hd2"/>
                </a:cxn>
                <a:cxn ang="10800000">
                  <a:pos x="wd2" y="hd2"/>
                </a:cxn>
                <a:cxn ang="16200000">
                  <a:pos x="wd2" y="hd2"/>
                </a:cxn>
              </a:cxnLst>
              <a:rect l="0" t="0" r="r" b="b"/>
              <a:pathLst>
                <a:path w="21600" h="21600" extrusionOk="0">
                  <a:moveTo>
                    <a:pt x="21600" y="20239"/>
                  </a:moveTo>
                  <a:lnTo>
                    <a:pt x="21128" y="19843"/>
                  </a:lnTo>
                  <a:lnTo>
                    <a:pt x="20639" y="19446"/>
                  </a:lnTo>
                  <a:lnTo>
                    <a:pt x="19621" y="18482"/>
                  </a:lnTo>
                  <a:lnTo>
                    <a:pt x="18544" y="17291"/>
                  </a:lnTo>
                  <a:lnTo>
                    <a:pt x="17409" y="15987"/>
                  </a:lnTo>
                  <a:lnTo>
                    <a:pt x="16208" y="14400"/>
                  </a:lnTo>
                  <a:lnTo>
                    <a:pt x="14941" y="12643"/>
                  </a:lnTo>
                  <a:lnTo>
                    <a:pt x="13608" y="10602"/>
                  </a:lnTo>
                  <a:lnTo>
                    <a:pt x="12200" y="8391"/>
                  </a:lnTo>
                  <a:lnTo>
                    <a:pt x="11645" y="7540"/>
                  </a:lnTo>
                  <a:lnTo>
                    <a:pt x="11106" y="6690"/>
                  </a:lnTo>
                  <a:lnTo>
                    <a:pt x="10063" y="5216"/>
                  </a:lnTo>
                  <a:lnTo>
                    <a:pt x="9558" y="4592"/>
                  </a:lnTo>
                  <a:lnTo>
                    <a:pt x="9069" y="3969"/>
                  </a:lnTo>
                  <a:lnTo>
                    <a:pt x="8589" y="3402"/>
                  </a:lnTo>
                  <a:lnTo>
                    <a:pt x="8117" y="2891"/>
                  </a:lnTo>
                  <a:lnTo>
                    <a:pt x="7661" y="2438"/>
                  </a:lnTo>
                  <a:lnTo>
                    <a:pt x="7206" y="2041"/>
                  </a:lnTo>
                  <a:lnTo>
                    <a:pt x="6344" y="1304"/>
                  </a:lnTo>
                  <a:lnTo>
                    <a:pt x="5524" y="794"/>
                  </a:lnTo>
                  <a:lnTo>
                    <a:pt x="4754" y="397"/>
                  </a:lnTo>
                  <a:lnTo>
                    <a:pt x="4017" y="113"/>
                  </a:lnTo>
                  <a:lnTo>
                    <a:pt x="3321" y="0"/>
                  </a:lnTo>
                  <a:lnTo>
                    <a:pt x="2667" y="0"/>
                  </a:lnTo>
                  <a:lnTo>
                    <a:pt x="2054" y="113"/>
                  </a:lnTo>
                  <a:lnTo>
                    <a:pt x="1483" y="283"/>
                  </a:lnTo>
                  <a:lnTo>
                    <a:pt x="952" y="567"/>
                  </a:lnTo>
                  <a:lnTo>
                    <a:pt x="456" y="907"/>
                  </a:lnTo>
                  <a:lnTo>
                    <a:pt x="0" y="1361"/>
                  </a:lnTo>
                  <a:lnTo>
                    <a:pt x="638" y="1871"/>
                  </a:lnTo>
                  <a:lnTo>
                    <a:pt x="1300" y="2438"/>
                  </a:lnTo>
                  <a:lnTo>
                    <a:pt x="1988" y="3175"/>
                  </a:lnTo>
                  <a:lnTo>
                    <a:pt x="2700" y="3969"/>
                  </a:lnTo>
                  <a:lnTo>
                    <a:pt x="3437" y="4932"/>
                  </a:lnTo>
                  <a:lnTo>
                    <a:pt x="4199" y="5953"/>
                  </a:lnTo>
                  <a:lnTo>
                    <a:pt x="4994" y="7087"/>
                  </a:lnTo>
                  <a:lnTo>
                    <a:pt x="5806" y="8391"/>
                  </a:lnTo>
                  <a:lnTo>
                    <a:pt x="7272" y="10715"/>
                  </a:lnTo>
                  <a:lnTo>
                    <a:pt x="8663" y="12756"/>
                  </a:lnTo>
                  <a:lnTo>
                    <a:pt x="9972" y="14627"/>
                  </a:lnTo>
                  <a:lnTo>
                    <a:pt x="10610" y="15420"/>
                  </a:lnTo>
                  <a:lnTo>
                    <a:pt x="11214" y="16214"/>
                  </a:lnTo>
                  <a:lnTo>
                    <a:pt x="11810" y="16951"/>
                  </a:lnTo>
                  <a:lnTo>
                    <a:pt x="12390" y="17575"/>
                  </a:lnTo>
                  <a:lnTo>
                    <a:pt x="12953" y="18198"/>
                  </a:lnTo>
                  <a:lnTo>
                    <a:pt x="13500" y="18765"/>
                  </a:lnTo>
                  <a:lnTo>
                    <a:pt x="14030" y="19219"/>
                  </a:lnTo>
                  <a:lnTo>
                    <a:pt x="14544" y="19672"/>
                  </a:lnTo>
                  <a:lnTo>
                    <a:pt x="15040" y="20069"/>
                  </a:lnTo>
                  <a:lnTo>
                    <a:pt x="15529" y="20466"/>
                  </a:lnTo>
                  <a:lnTo>
                    <a:pt x="16001" y="20750"/>
                  </a:lnTo>
                  <a:lnTo>
                    <a:pt x="16457" y="20976"/>
                  </a:lnTo>
                  <a:lnTo>
                    <a:pt x="16896" y="21203"/>
                  </a:lnTo>
                  <a:lnTo>
                    <a:pt x="17326" y="21373"/>
                  </a:lnTo>
                  <a:lnTo>
                    <a:pt x="17749" y="21487"/>
                  </a:lnTo>
                  <a:lnTo>
                    <a:pt x="18155" y="21600"/>
                  </a:lnTo>
                  <a:lnTo>
                    <a:pt x="18925" y="21600"/>
                  </a:lnTo>
                  <a:lnTo>
                    <a:pt x="19298" y="21543"/>
                  </a:lnTo>
                  <a:lnTo>
                    <a:pt x="19654" y="21487"/>
                  </a:lnTo>
                  <a:lnTo>
                    <a:pt x="20002" y="21373"/>
                  </a:lnTo>
                  <a:lnTo>
                    <a:pt x="20341" y="21203"/>
                  </a:lnTo>
                  <a:lnTo>
                    <a:pt x="20672" y="20976"/>
                  </a:lnTo>
                  <a:lnTo>
                    <a:pt x="21302" y="20523"/>
                  </a:lnTo>
                  <a:lnTo>
                    <a:pt x="21600" y="20239"/>
                  </a:lnTo>
                  <a:close/>
                </a:path>
              </a:pathLst>
            </a:custGeom>
            <a:solidFill>
              <a:srgbClr val="F8F8F8">
                <a:alpha val="39999"/>
              </a:srgbClr>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40" name="Shape 40"/>
            <p:cNvSpPr/>
            <p:nvPr/>
          </p:nvSpPr>
          <p:spPr>
            <a:xfrm>
              <a:off x="2746770" y="25693"/>
              <a:ext cx="5738988" cy="685806"/>
            </a:xfrm>
            <a:custGeom>
              <a:avLst/>
              <a:gdLst/>
              <a:ahLst/>
              <a:cxnLst>
                <a:cxn ang="0">
                  <a:pos x="wd2" y="hd2"/>
                </a:cxn>
                <a:cxn ang="5400000">
                  <a:pos x="wd2" y="hd2"/>
                </a:cxn>
                <a:cxn ang="10800000">
                  <a:pos x="wd2" y="hd2"/>
                </a:cxn>
                <a:cxn ang="16200000">
                  <a:pos x="wd2" y="hd2"/>
                </a:cxn>
              </a:cxnLst>
              <a:rect l="0" t="0" r="r" b="b"/>
              <a:pathLst>
                <a:path w="21600" h="21600" extrusionOk="0">
                  <a:moveTo>
                    <a:pt x="0" y="2179"/>
                  </a:moveTo>
                  <a:lnTo>
                    <a:pt x="76" y="2054"/>
                  </a:lnTo>
                  <a:lnTo>
                    <a:pt x="302" y="1743"/>
                  </a:lnTo>
                  <a:lnTo>
                    <a:pt x="689" y="1307"/>
                  </a:lnTo>
                  <a:lnTo>
                    <a:pt x="941" y="1058"/>
                  </a:lnTo>
                  <a:lnTo>
                    <a:pt x="1235" y="809"/>
                  </a:lnTo>
                  <a:lnTo>
                    <a:pt x="1562" y="622"/>
                  </a:lnTo>
                  <a:lnTo>
                    <a:pt x="1940" y="436"/>
                  </a:lnTo>
                  <a:lnTo>
                    <a:pt x="2351" y="249"/>
                  </a:lnTo>
                  <a:lnTo>
                    <a:pt x="2813" y="124"/>
                  </a:lnTo>
                  <a:lnTo>
                    <a:pt x="3317" y="62"/>
                  </a:lnTo>
                  <a:lnTo>
                    <a:pt x="3863" y="0"/>
                  </a:lnTo>
                  <a:lnTo>
                    <a:pt x="4451" y="62"/>
                  </a:lnTo>
                  <a:lnTo>
                    <a:pt x="5081" y="187"/>
                  </a:lnTo>
                  <a:lnTo>
                    <a:pt x="5761" y="436"/>
                  </a:lnTo>
                  <a:lnTo>
                    <a:pt x="6483" y="747"/>
                  </a:lnTo>
                  <a:lnTo>
                    <a:pt x="7248" y="1245"/>
                  </a:lnTo>
                  <a:lnTo>
                    <a:pt x="8062" y="1805"/>
                  </a:lnTo>
                  <a:lnTo>
                    <a:pt x="8927" y="2490"/>
                  </a:lnTo>
                  <a:lnTo>
                    <a:pt x="9834" y="3299"/>
                  </a:lnTo>
                  <a:lnTo>
                    <a:pt x="10792" y="4295"/>
                  </a:lnTo>
                  <a:lnTo>
                    <a:pt x="11791" y="5416"/>
                  </a:lnTo>
                  <a:lnTo>
                    <a:pt x="12841" y="6723"/>
                  </a:lnTo>
                  <a:lnTo>
                    <a:pt x="13941" y="8279"/>
                  </a:lnTo>
                  <a:lnTo>
                    <a:pt x="15091" y="9960"/>
                  </a:lnTo>
                  <a:lnTo>
                    <a:pt x="16292" y="11827"/>
                  </a:lnTo>
                  <a:lnTo>
                    <a:pt x="17544" y="13944"/>
                  </a:lnTo>
                  <a:lnTo>
                    <a:pt x="18845" y="16247"/>
                  </a:lnTo>
                  <a:lnTo>
                    <a:pt x="20198" y="18799"/>
                  </a:lnTo>
                  <a:lnTo>
                    <a:pt x="21600" y="2160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41" name="Shape 41"/>
            <p:cNvSpPr/>
            <p:nvPr/>
          </p:nvSpPr>
          <p:spPr>
            <a:xfrm>
              <a:off x="5665353" y="13834"/>
              <a:ext cx="3471954" cy="5771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25" y="20712"/>
                  </a:lnTo>
                  <a:lnTo>
                    <a:pt x="2332" y="18419"/>
                  </a:lnTo>
                  <a:lnTo>
                    <a:pt x="3512" y="16866"/>
                  </a:lnTo>
                  <a:lnTo>
                    <a:pt x="4872" y="15164"/>
                  </a:lnTo>
                  <a:lnTo>
                    <a:pt x="6386" y="13315"/>
                  </a:lnTo>
                  <a:lnTo>
                    <a:pt x="8010" y="11318"/>
                  </a:lnTo>
                  <a:lnTo>
                    <a:pt x="9731" y="9395"/>
                  </a:lnTo>
                  <a:lnTo>
                    <a:pt x="11494" y="7471"/>
                  </a:lnTo>
                  <a:lnTo>
                    <a:pt x="13299" y="5696"/>
                  </a:lnTo>
                  <a:lnTo>
                    <a:pt x="15089" y="3995"/>
                  </a:lnTo>
                  <a:lnTo>
                    <a:pt x="15978" y="3255"/>
                  </a:lnTo>
                  <a:lnTo>
                    <a:pt x="16839" y="2515"/>
                  </a:lnTo>
                  <a:lnTo>
                    <a:pt x="17699" y="1923"/>
                  </a:lnTo>
                  <a:lnTo>
                    <a:pt x="18532" y="1332"/>
                  </a:lnTo>
                  <a:lnTo>
                    <a:pt x="19351" y="888"/>
                  </a:lnTo>
                  <a:lnTo>
                    <a:pt x="20129" y="518"/>
                  </a:lnTo>
                  <a:lnTo>
                    <a:pt x="20878" y="222"/>
                  </a:lnTo>
                  <a:lnTo>
                    <a:pt x="21600" y="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42" name="Shape 42"/>
            <p:cNvSpPr/>
            <p:nvPr/>
          </p:nvSpPr>
          <p:spPr>
            <a:xfrm>
              <a:off x="0" y="0"/>
              <a:ext cx="9144000" cy="1177925"/>
            </a:xfrm>
            <a:custGeom>
              <a:avLst/>
              <a:gdLst/>
              <a:ahLst/>
              <a:cxnLst>
                <a:cxn ang="0">
                  <a:pos x="wd2" y="hd2"/>
                </a:cxn>
                <a:cxn ang="5400000">
                  <a:pos x="wd2" y="hd2"/>
                </a:cxn>
                <a:cxn ang="10800000">
                  <a:pos x="wd2" y="hd2"/>
                </a:cxn>
                <a:cxn ang="16200000">
                  <a:pos x="wd2" y="hd2"/>
                </a:cxn>
              </a:cxnLst>
              <a:rect l="0" t="0" r="r" b="b"/>
              <a:pathLst>
                <a:path w="21600" h="21600" extrusionOk="0">
                  <a:moveTo>
                    <a:pt x="21589" y="9278"/>
                  </a:moveTo>
                  <a:lnTo>
                    <a:pt x="21389" y="9821"/>
                  </a:lnTo>
                  <a:lnTo>
                    <a:pt x="21189" y="10329"/>
                  </a:lnTo>
                  <a:lnTo>
                    <a:pt x="20978" y="10800"/>
                  </a:lnTo>
                  <a:lnTo>
                    <a:pt x="20762" y="11235"/>
                  </a:lnTo>
                  <a:lnTo>
                    <a:pt x="20541" y="11670"/>
                  </a:lnTo>
                  <a:lnTo>
                    <a:pt x="20309" y="12068"/>
                  </a:lnTo>
                  <a:lnTo>
                    <a:pt x="20071" y="12395"/>
                  </a:lnTo>
                  <a:lnTo>
                    <a:pt x="19824" y="12721"/>
                  </a:lnTo>
                  <a:lnTo>
                    <a:pt x="19565" y="13011"/>
                  </a:lnTo>
                  <a:lnTo>
                    <a:pt x="19297" y="13228"/>
                  </a:lnTo>
                  <a:lnTo>
                    <a:pt x="19017" y="13446"/>
                  </a:lnTo>
                  <a:lnTo>
                    <a:pt x="18727" y="13591"/>
                  </a:lnTo>
                  <a:lnTo>
                    <a:pt x="18427" y="13736"/>
                  </a:lnTo>
                  <a:lnTo>
                    <a:pt x="18111" y="13808"/>
                  </a:lnTo>
                  <a:lnTo>
                    <a:pt x="17784" y="13808"/>
                  </a:lnTo>
                  <a:lnTo>
                    <a:pt x="17441" y="13772"/>
                  </a:lnTo>
                  <a:lnTo>
                    <a:pt x="17083" y="13699"/>
                  </a:lnTo>
                  <a:lnTo>
                    <a:pt x="16714" y="13591"/>
                  </a:lnTo>
                  <a:lnTo>
                    <a:pt x="16329" y="13409"/>
                  </a:lnTo>
                  <a:lnTo>
                    <a:pt x="15923" y="13156"/>
                  </a:lnTo>
                  <a:lnTo>
                    <a:pt x="15502" y="12866"/>
                  </a:lnTo>
                  <a:lnTo>
                    <a:pt x="15064" y="12503"/>
                  </a:lnTo>
                  <a:lnTo>
                    <a:pt x="14611" y="12105"/>
                  </a:lnTo>
                  <a:lnTo>
                    <a:pt x="14136" y="11634"/>
                  </a:lnTo>
                  <a:lnTo>
                    <a:pt x="13641" y="11090"/>
                  </a:lnTo>
                  <a:lnTo>
                    <a:pt x="13130" y="10474"/>
                  </a:lnTo>
                  <a:lnTo>
                    <a:pt x="12592" y="9785"/>
                  </a:lnTo>
                  <a:lnTo>
                    <a:pt x="12039" y="9060"/>
                  </a:lnTo>
                  <a:lnTo>
                    <a:pt x="11459" y="8227"/>
                  </a:lnTo>
                  <a:lnTo>
                    <a:pt x="10863" y="7357"/>
                  </a:lnTo>
                  <a:lnTo>
                    <a:pt x="10241" y="6415"/>
                  </a:lnTo>
                  <a:lnTo>
                    <a:pt x="9593" y="5364"/>
                  </a:lnTo>
                  <a:lnTo>
                    <a:pt x="8950" y="4349"/>
                  </a:lnTo>
                  <a:lnTo>
                    <a:pt x="8328" y="3479"/>
                  </a:lnTo>
                  <a:lnTo>
                    <a:pt x="7732" y="2682"/>
                  </a:lnTo>
                  <a:lnTo>
                    <a:pt x="7163" y="2030"/>
                  </a:lnTo>
                  <a:lnTo>
                    <a:pt x="6620" y="1486"/>
                  </a:lnTo>
                  <a:lnTo>
                    <a:pt x="6098" y="1015"/>
                  </a:lnTo>
                  <a:lnTo>
                    <a:pt x="5603" y="652"/>
                  </a:lnTo>
                  <a:lnTo>
                    <a:pt x="5134" y="362"/>
                  </a:lnTo>
                  <a:lnTo>
                    <a:pt x="4681" y="181"/>
                  </a:lnTo>
                  <a:lnTo>
                    <a:pt x="4259" y="36"/>
                  </a:lnTo>
                  <a:lnTo>
                    <a:pt x="3853" y="0"/>
                  </a:lnTo>
                  <a:lnTo>
                    <a:pt x="3473" y="0"/>
                  </a:lnTo>
                  <a:lnTo>
                    <a:pt x="3115" y="72"/>
                  </a:lnTo>
                  <a:lnTo>
                    <a:pt x="2778" y="181"/>
                  </a:lnTo>
                  <a:lnTo>
                    <a:pt x="2461" y="362"/>
                  </a:lnTo>
                  <a:lnTo>
                    <a:pt x="2166" y="544"/>
                  </a:lnTo>
                  <a:lnTo>
                    <a:pt x="1887" y="797"/>
                  </a:lnTo>
                  <a:lnTo>
                    <a:pt x="1634" y="1051"/>
                  </a:lnTo>
                  <a:lnTo>
                    <a:pt x="1397" y="1341"/>
                  </a:lnTo>
                  <a:lnTo>
                    <a:pt x="1186" y="1667"/>
                  </a:lnTo>
                  <a:lnTo>
                    <a:pt x="986" y="1957"/>
                  </a:lnTo>
                  <a:lnTo>
                    <a:pt x="812" y="2283"/>
                  </a:lnTo>
                  <a:lnTo>
                    <a:pt x="654" y="2609"/>
                  </a:lnTo>
                  <a:lnTo>
                    <a:pt x="511" y="2899"/>
                  </a:lnTo>
                  <a:lnTo>
                    <a:pt x="390" y="3189"/>
                  </a:lnTo>
                  <a:lnTo>
                    <a:pt x="127" y="3914"/>
                  </a:lnTo>
                  <a:lnTo>
                    <a:pt x="0" y="4349"/>
                  </a:lnTo>
                  <a:lnTo>
                    <a:pt x="0" y="21600"/>
                  </a:lnTo>
                  <a:lnTo>
                    <a:pt x="21589" y="21600"/>
                  </a:lnTo>
                  <a:lnTo>
                    <a:pt x="21600" y="21491"/>
                  </a:lnTo>
                  <a:lnTo>
                    <a:pt x="21600" y="9242"/>
                  </a:lnTo>
                  <a:lnTo>
                    <a:pt x="21589" y="9278"/>
                  </a:lnTo>
                  <a:close/>
                </a:path>
              </a:pathLst>
            </a:custGeom>
            <a:solidFill>
              <a:srgbClr val="FFFFFF"/>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grpSp>
      <p:pic>
        <p:nvPicPr>
          <p:cNvPr id="44" name="TAMAgEXTwhite.png" descr="TAMAgEXTwhite.png"/>
          <p:cNvPicPr>
            <a:picLocks noChangeAspect="1"/>
          </p:cNvPicPr>
          <p:nvPr/>
        </p:nvPicPr>
        <p:blipFill>
          <a:blip r:embed="rId2">
            <a:extLst/>
          </a:blip>
          <a:stretch>
            <a:fillRect/>
          </a:stretch>
        </p:blipFill>
        <p:spPr>
          <a:xfrm>
            <a:off x="5900737" y="3765550"/>
            <a:ext cx="2557463" cy="947738"/>
          </a:xfrm>
          <a:prstGeom prst="rect">
            <a:avLst/>
          </a:prstGeom>
          <a:ln w="12700">
            <a:miter lim="400000"/>
          </a:ln>
        </p:spPr>
      </p:pic>
      <p:sp>
        <p:nvSpPr>
          <p:cNvPr id="45" name="Shape 4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2" name="Shape 52"/>
          <p:cNvSpPr/>
          <p:nvPr/>
        </p:nvSpPr>
        <p:spPr>
          <a:xfrm>
            <a:off x="0" y="0"/>
            <a:ext cx="9144000" cy="6615113"/>
          </a:xfrm>
          <a:prstGeom prst="roundRect">
            <a:avLst>
              <a:gd name="adj" fmla="val 0"/>
            </a:avLst>
          </a:prstGeom>
          <a:solidFill>
            <a:srgbClr val="005480"/>
          </a:solidFill>
          <a:ln w="12700">
            <a:miter lim="400000"/>
          </a:ln>
        </p:spPr>
        <p:txBody>
          <a:bodyPr lIns="45719" rIns="45719" anchor="ctr"/>
          <a:lstStyle/>
          <a:p>
            <a:pPr algn="ctr">
              <a:defRPr sz="1800">
                <a:solidFill>
                  <a:srgbClr val="FFFFFF"/>
                </a:solidFill>
                <a:latin typeface="Candara"/>
                <a:ea typeface="Candara"/>
                <a:cs typeface="Candara"/>
                <a:sym typeface="Candara"/>
              </a:defRPr>
            </a:pPr>
            <a:endParaRPr/>
          </a:p>
        </p:txBody>
      </p:sp>
      <p:grpSp>
        <p:nvGrpSpPr>
          <p:cNvPr id="58" name="Group 58"/>
          <p:cNvGrpSpPr/>
          <p:nvPr/>
        </p:nvGrpSpPr>
        <p:grpSpPr>
          <a:xfrm>
            <a:off x="0" y="5729287"/>
            <a:ext cx="9144001" cy="1177926"/>
            <a:chOff x="0" y="0"/>
            <a:chExt cx="9144000" cy="1177924"/>
          </a:xfrm>
        </p:grpSpPr>
        <p:sp>
          <p:nvSpPr>
            <p:cNvPr id="53" name="Shape 53"/>
            <p:cNvSpPr/>
            <p:nvPr/>
          </p:nvSpPr>
          <p:spPr>
            <a:xfrm>
              <a:off x="6125007" y="128464"/>
              <a:ext cx="3018994" cy="632444"/>
            </a:xfrm>
            <a:custGeom>
              <a:avLst/>
              <a:gdLst/>
              <a:ahLst/>
              <a:cxnLst>
                <a:cxn ang="0">
                  <a:pos x="wd2" y="hd2"/>
                </a:cxn>
                <a:cxn ang="5400000">
                  <a:pos x="wd2" y="hd2"/>
                </a:cxn>
                <a:cxn ang="10800000">
                  <a:pos x="wd2" y="hd2"/>
                </a:cxn>
                <a:cxn ang="16200000">
                  <a:pos x="wd2" y="hd2"/>
                </a:cxn>
              </a:cxnLst>
              <a:rect l="0" t="0" r="r" b="b"/>
              <a:pathLst>
                <a:path w="21600" h="21600" extrusionOk="0">
                  <a:moveTo>
                    <a:pt x="21552" y="0"/>
                  </a:moveTo>
                  <a:lnTo>
                    <a:pt x="20642" y="607"/>
                  </a:lnTo>
                  <a:lnTo>
                    <a:pt x="19716" y="1282"/>
                  </a:lnTo>
                  <a:lnTo>
                    <a:pt x="18774" y="2025"/>
                  </a:lnTo>
                  <a:lnTo>
                    <a:pt x="17800" y="2767"/>
                  </a:lnTo>
                  <a:lnTo>
                    <a:pt x="16811" y="3645"/>
                  </a:lnTo>
                  <a:lnTo>
                    <a:pt x="15789" y="4523"/>
                  </a:lnTo>
                  <a:lnTo>
                    <a:pt x="14751" y="5535"/>
                  </a:lnTo>
                  <a:lnTo>
                    <a:pt x="13682" y="6547"/>
                  </a:lnTo>
                  <a:lnTo>
                    <a:pt x="11750" y="8505"/>
                  </a:lnTo>
                  <a:lnTo>
                    <a:pt x="9866" y="10260"/>
                  </a:lnTo>
                  <a:lnTo>
                    <a:pt x="8062" y="11880"/>
                  </a:lnTo>
                  <a:lnTo>
                    <a:pt x="6322" y="13432"/>
                  </a:lnTo>
                  <a:lnTo>
                    <a:pt x="4662" y="14783"/>
                  </a:lnTo>
                  <a:lnTo>
                    <a:pt x="3049" y="15997"/>
                  </a:lnTo>
                  <a:lnTo>
                    <a:pt x="1501" y="17145"/>
                  </a:lnTo>
                  <a:lnTo>
                    <a:pt x="0" y="18158"/>
                  </a:lnTo>
                  <a:lnTo>
                    <a:pt x="1038" y="18765"/>
                  </a:lnTo>
                  <a:lnTo>
                    <a:pt x="2027" y="19305"/>
                  </a:lnTo>
                  <a:lnTo>
                    <a:pt x="2985" y="19777"/>
                  </a:lnTo>
                  <a:lnTo>
                    <a:pt x="3927" y="20183"/>
                  </a:lnTo>
                  <a:lnTo>
                    <a:pt x="4837" y="20587"/>
                  </a:lnTo>
                  <a:lnTo>
                    <a:pt x="5715" y="20857"/>
                  </a:lnTo>
                  <a:lnTo>
                    <a:pt x="6561" y="21127"/>
                  </a:lnTo>
                  <a:lnTo>
                    <a:pt x="7392" y="21330"/>
                  </a:lnTo>
                  <a:lnTo>
                    <a:pt x="8206" y="21465"/>
                  </a:lnTo>
                  <a:lnTo>
                    <a:pt x="8988" y="21533"/>
                  </a:lnTo>
                  <a:lnTo>
                    <a:pt x="9738" y="21600"/>
                  </a:lnTo>
                  <a:lnTo>
                    <a:pt x="10473" y="21600"/>
                  </a:lnTo>
                  <a:lnTo>
                    <a:pt x="11191" y="21533"/>
                  </a:lnTo>
                  <a:lnTo>
                    <a:pt x="11894" y="21465"/>
                  </a:lnTo>
                  <a:lnTo>
                    <a:pt x="12564" y="21330"/>
                  </a:lnTo>
                  <a:lnTo>
                    <a:pt x="13219" y="21127"/>
                  </a:lnTo>
                  <a:lnTo>
                    <a:pt x="13841" y="20925"/>
                  </a:lnTo>
                  <a:lnTo>
                    <a:pt x="14464" y="20655"/>
                  </a:lnTo>
                  <a:lnTo>
                    <a:pt x="15645" y="19980"/>
                  </a:lnTo>
                  <a:lnTo>
                    <a:pt x="16763" y="19170"/>
                  </a:lnTo>
                  <a:lnTo>
                    <a:pt x="17816" y="18225"/>
                  </a:lnTo>
                  <a:lnTo>
                    <a:pt x="18327" y="17685"/>
                  </a:lnTo>
                  <a:lnTo>
                    <a:pt x="18822" y="17145"/>
                  </a:lnTo>
                  <a:lnTo>
                    <a:pt x="19780" y="15930"/>
                  </a:lnTo>
                  <a:lnTo>
                    <a:pt x="20690" y="14580"/>
                  </a:lnTo>
                  <a:lnTo>
                    <a:pt x="21568" y="13162"/>
                  </a:lnTo>
                  <a:lnTo>
                    <a:pt x="21600" y="13095"/>
                  </a:lnTo>
                  <a:lnTo>
                    <a:pt x="21600" y="0"/>
                  </a:lnTo>
                  <a:lnTo>
                    <a:pt x="21552" y="0"/>
                  </a:lnTo>
                  <a:close/>
                </a:path>
              </a:pathLst>
            </a:custGeom>
            <a:solidFill>
              <a:srgbClr val="F8F8F8">
                <a:alpha val="29019"/>
              </a:srgbClr>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54" name="Shape 54"/>
            <p:cNvSpPr/>
            <p:nvPr/>
          </p:nvSpPr>
          <p:spPr>
            <a:xfrm>
              <a:off x="2526983" y="14822"/>
              <a:ext cx="5819317" cy="753003"/>
            </a:xfrm>
            <a:custGeom>
              <a:avLst/>
              <a:gdLst/>
              <a:ahLst/>
              <a:cxnLst>
                <a:cxn ang="0">
                  <a:pos x="wd2" y="hd2"/>
                </a:cxn>
                <a:cxn ang="5400000">
                  <a:pos x="wd2" y="hd2"/>
                </a:cxn>
                <a:cxn ang="10800000">
                  <a:pos x="wd2" y="hd2"/>
                </a:cxn>
                <a:cxn ang="16200000">
                  <a:pos x="wd2" y="hd2"/>
                </a:cxn>
              </a:cxnLst>
              <a:rect l="0" t="0" r="r" b="b"/>
              <a:pathLst>
                <a:path w="21600" h="21600" extrusionOk="0">
                  <a:moveTo>
                    <a:pt x="21600" y="20239"/>
                  </a:moveTo>
                  <a:lnTo>
                    <a:pt x="21128" y="19843"/>
                  </a:lnTo>
                  <a:lnTo>
                    <a:pt x="20639" y="19446"/>
                  </a:lnTo>
                  <a:lnTo>
                    <a:pt x="19621" y="18482"/>
                  </a:lnTo>
                  <a:lnTo>
                    <a:pt x="18544" y="17291"/>
                  </a:lnTo>
                  <a:lnTo>
                    <a:pt x="17409" y="15987"/>
                  </a:lnTo>
                  <a:lnTo>
                    <a:pt x="16208" y="14400"/>
                  </a:lnTo>
                  <a:lnTo>
                    <a:pt x="14941" y="12643"/>
                  </a:lnTo>
                  <a:lnTo>
                    <a:pt x="13608" y="10602"/>
                  </a:lnTo>
                  <a:lnTo>
                    <a:pt x="12200" y="8391"/>
                  </a:lnTo>
                  <a:lnTo>
                    <a:pt x="11645" y="7540"/>
                  </a:lnTo>
                  <a:lnTo>
                    <a:pt x="11106" y="6690"/>
                  </a:lnTo>
                  <a:lnTo>
                    <a:pt x="10063" y="5216"/>
                  </a:lnTo>
                  <a:lnTo>
                    <a:pt x="9558" y="4592"/>
                  </a:lnTo>
                  <a:lnTo>
                    <a:pt x="9069" y="3969"/>
                  </a:lnTo>
                  <a:lnTo>
                    <a:pt x="8589" y="3402"/>
                  </a:lnTo>
                  <a:lnTo>
                    <a:pt x="8117" y="2891"/>
                  </a:lnTo>
                  <a:lnTo>
                    <a:pt x="7661" y="2438"/>
                  </a:lnTo>
                  <a:lnTo>
                    <a:pt x="7206" y="2041"/>
                  </a:lnTo>
                  <a:lnTo>
                    <a:pt x="6344" y="1304"/>
                  </a:lnTo>
                  <a:lnTo>
                    <a:pt x="5524" y="794"/>
                  </a:lnTo>
                  <a:lnTo>
                    <a:pt x="4754" y="397"/>
                  </a:lnTo>
                  <a:lnTo>
                    <a:pt x="4017" y="113"/>
                  </a:lnTo>
                  <a:lnTo>
                    <a:pt x="3321" y="0"/>
                  </a:lnTo>
                  <a:lnTo>
                    <a:pt x="2667" y="0"/>
                  </a:lnTo>
                  <a:lnTo>
                    <a:pt x="2054" y="113"/>
                  </a:lnTo>
                  <a:lnTo>
                    <a:pt x="1483" y="283"/>
                  </a:lnTo>
                  <a:lnTo>
                    <a:pt x="952" y="567"/>
                  </a:lnTo>
                  <a:lnTo>
                    <a:pt x="456" y="907"/>
                  </a:lnTo>
                  <a:lnTo>
                    <a:pt x="0" y="1361"/>
                  </a:lnTo>
                  <a:lnTo>
                    <a:pt x="638" y="1871"/>
                  </a:lnTo>
                  <a:lnTo>
                    <a:pt x="1300" y="2438"/>
                  </a:lnTo>
                  <a:lnTo>
                    <a:pt x="1988" y="3175"/>
                  </a:lnTo>
                  <a:lnTo>
                    <a:pt x="2700" y="3969"/>
                  </a:lnTo>
                  <a:lnTo>
                    <a:pt x="3437" y="4932"/>
                  </a:lnTo>
                  <a:lnTo>
                    <a:pt x="4199" y="5953"/>
                  </a:lnTo>
                  <a:lnTo>
                    <a:pt x="4994" y="7087"/>
                  </a:lnTo>
                  <a:lnTo>
                    <a:pt x="5806" y="8391"/>
                  </a:lnTo>
                  <a:lnTo>
                    <a:pt x="7272" y="10715"/>
                  </a:lnTo>
                  <a:lnTo>
                    <a:pt x="8663" y="12756"/>
                  </a:lnTo>
                  <a:lnTo>
                    <a:pt x="9972" y="14627"/>
                  </a:lnTo>
                  <a:lnTo>
                    <a:pt x="10610" y="15420"/>
                  </a:lnTo>
                  <a:lnTo>
                    <a:pt x="11214" y="16214"/>
                  </a:lnTo>
                  <a:lnTo>
                    <a:pt x="11810" y="16951"/>
                  </a:lnTo>
                  <a:lnTo>
                    <a:pt x="12390" y="17575"/>
                  </a:lnTo>
                  <a:lnTo>
                    <a:pt x="12953" y="18198"/>
                  </a:lnTo>
                  <a:lnTo>
                    <a:pt x="13500" y="18765"/>
                  </a:lnTo>
                  <a:lnTo>
                    <a:pt x="14030" y="19219"/>
                  </a:lnTo>
                  <a:lnTo>
                    <a:pt x="14544" y="19672"/>
                  </a:lnTo>
                  <a:lnTo>
                    <a:pt x="15040" y="20069"/>
                  </a:lnTo>
                  <a:lnTo>
                    <a:pt x="15529" y="20466"/>
                  </a:lnTo>
                  <a:lnTo>
                    <a:pt x="16001" y="20750"/>
                  </a:lnTo>
                  <a:lnTo>
                    <a:pt x="16457" y="20976"/>
                  </a:lnTo>
                  <a:lnTo>
                    <a:pt x="16896" y="21203"/>
                  </a:lnTo>
                  <a:lnTo>
                    <a:pt x="17326" y="21373"/>
                  </a:lnTo>
                  <a:lnTo>
                    <a:pt x="17749" y="21487"/>
                  </a:lnTo>
                  <a:lnTo>
                    <a:pt x="18155" y="21600"/>
                  </a:lnTo>
                  <a:lnTo>
                    <a:pt x="18925" y="21600"/>
                  </a:lnTo>
                  <a:lnTo>
                    <a:pt x="19298" y="21543"/>
                  </a:lnTo>
                  <a:lnTo>
                    <a:pt x="19654" y="21487"/>
                  </a:lnTo>
                  <a:lnTo>
                    <a:pt x="20002" y="21373"/>
                  </a:lnTo>
                  <a:lnTo>
                    <a:pt x="20341" y="21203"/>
                  </a:lnTo>
                  <a:lnTo>
                    <a:pt x="20672" y="20976"/>
                  </a:lnTo>
                  <a:lnTo>
                    <a:pt x="21302" y="20523"/>
                  </a:lnTo>
                  <a:lnTo>
                    <a:pt x="21600" y="20239"/>
                  </a:lnTo>
                  <a:close/>
                </a:path>
              </a:pathLst>
            </a:custGeom>
            <a:solidFill>
              <a:srgbClr val="F8F8F8">
                <a:alpha val="39999"/>
              </a:srgbClr>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55" name="Shape 55"/>
            <p:cNvSpPr/>
            <p:nvPr/>
          </p:nvSpPr>
          <p:spPr>
            <a:xfrm>
              <a:off x="2746770" y="25693"/>
              <a:ext cx="5738988" cy="685806"/>
            </a:xfrm>
            <a:custGeom>
              <a:avLst/>
              <a:gdLst/>
              <a:ahLst/>
              <a:cxnLst>
                <a:cxn ang="0">
                  <a:pos x="wd2" y="hd2"/>
                </a:cxn>
                <a:cxn ang="5400000">
                  <a:pos x="wd2" y="hd2"/>
                </a:cxn>
                <a:cxn ang="10800000">
                  <a:pos x="wd2" y="hd2"/>
                </a:cxn>
                <a:cxn ang="16200000">
                  <a:pos x="wd2" y="hd2"/>
                </a:cxn>
              </a:cxnLst>
              <a:rect l="0" t="0" r="r" b="b"/>
              <a:pathLst>
                <a:path w="21600" h="21600" extrusionOk="0">
                  <a:moveTo>
                    <a:pt x="0" y="2179"/>
                  </a:moveTo>
                  <a:lnTo>
                    <a:pt x="76" y="2054"/>
                  </a:lnTo>
                  <a:lnTo>
                    <a:pt x="302" y="1743"/>
                  </a:lnTo>
                  <a:lnTo>
                    <a:pt x="689" y="1307"/>
                  </a:lnTo>
                  <a:lnTo>
                    <a:pt x="941" y="1058"/>
                  </a:lnTo>
                  <a:lnTo>
                    <a:pt x="1235" y="809"/>
                  </a:lnTo>
                  <a:lnTo>
                    <a:pt x="1562" y="622"/>
                  </a:lnTo>
                  <a:lnTo>
                    <a:pt x="1940" y="436"/>
                  </a:lnTo>
                  <a:lnTo>
                    <a:pt x="2351" y="249"/>
                  </a:lnTo>
                  <a:lnTo>
                    <a:pt x="2813" y="124"/>
                  </a:lnTo>
                  <a:lnTo>
                    <a:pt x="3317" y="62"/>
                  </a:lnTo>
                  <a:lnTo>
                    <a:pt x="3863" y="0"/>
                  </a:lnTo>
                  <a:lnTo>
                    <a:pt x="4451" y="62"/>
                  </a:lnTo>
                  <a:lnTo>
                    <a:pt x="5081" y="187"/>
                  </a:lnTo>
                  <a:lnTo>
                    <a:pt x="5761" y="436"/>
                  </a:lnTo>
                  <a:lnTo>
                    <a:pt x="6483" y="747"/>
                  </a:lnTo>
                  <a:lnTo>
                    <a:pt x="7248" y="1245"/>
                  </a:lnTo>
                  <a:lnTo>
                    <a:pt x="8062" y="1805"/>
                  </a:lnTo>
                  <a:lnTo>
                    <a:pt x="8927" y="2490"/>
                  </a:lnTo>
                  <a:lnTo>
                    <a:pt x="9834" y="3299"/>
                  </a:lnTo>
                  <a:lnTo>
                    <a:pt x="10792" y="4295"/>
                  </a:lnTo>
                  <a:lnTo>
                    <a:pt x="11791" y="5416"/>
                  </a:lnTo>
                  <a:lnTo>
                    <a:pt x="12841" y="6723"/>
                  </a:lnTo>
                  <a:lnTo>
                    <a:pt x="13941" y="8279"/>
                  </a:lnTo>
                  <a:lnTo>
                    <a:pt x="15091" y="9960"/>
                  </a:lnTo>
                  <a:lnTo>
                    <a:pt x="16292" y="11827"/>
                  </a:lnTo>
                  <a:lnTo>
                    <a:pt x="17544" y="13944"/>
                  </a:lnTo>
                  <a:lnTo>
                    <a:pt x="18845" y="16247"/>
                  </a:lnTo>
                  <a:lnTo>
                    <a:pt x="20198" y="18799"/>
                  </a:lnTo>
                  <a:lnTo>
                    <a:pt x="21600" y="2160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56" name="Shape 56"/>
            <p:cNvSpPr/>
            <p:nvPr/>
          </p:nvSpPr>
          <p:spPr>
            <a:xfrm>
              <a:off x="5665353" y="13834"/>
              <a:ext cx="3471954" cy="5771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25" y="20712"/>
                  </a:lnTo>
                  <a:lnTo>
                    <a:pt x="2332" y="18419"/>
                  </a:lnTo>
                  <a:lnTo>
                    <a:pt x="3512" y="16866"/>
                  </a:lnTo>
                  <a:lnTo>
                    <a:pt x="4872" y="15164"/>
                  </a:lnTo>
                  <a:lnTo>
                    <a:pt x="6386" y="13315"/>
                  </a:lnTo>
                  <a:lnTo>
                    <a:pt x="8010" y="11318"/>
                  </a:lnTo>
                  <a:lnTo>
                    <a:pt x="9731" y="9395"/>
                  </a:lnTo>
                  <a:lnTo>
                    <a:pt x="11494" y="7471"/>
                  </a:lnTo>
                  <a:lnTo>
                    <a:pt x="13299" y="5696"/>
                  </a:lnTo>
                  <a:lnTo>
                    <a:pt x="15089" y="3995"/>
                  </a:lnTo>
                  <a:lnTo>
                    <a:pt x="15978" y="3255"/>
                  </a:lnTo>
                  <a:lnTo>
                    <a:pt x="16839" y="2515"/>
                  </a:lnTo>
                  <a:lnTo>
                    <a:pt x="17699" y="1923"/>
                  </a:lnTo>
                  <a:lnTo>
                    <a:pt x="18532" y="1332"/>
                  </a:lnTo>
                  <a:lnTo>
                    <a:pt x="19351" y="888"/>
                  </a:lnTo>
                  <a:lnTo>
                    <a:pt x="20129" y="518"/>
                  </a:lnTo>
                  <a:lnTo>
                    <a:pt x="20878" y="222"/>
                  </a:lnTo>
                  <a:lnTo>
                    <a:pt x="21600" y="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57" name="Shape 57"/>
            <p:cNvSpPr/>
            <p:nvPr/>
          </p:nvSpPr>
          <p:spPr>
            <a:xfrm>
              <a:off x="0" y="0"/>
              <a:ext cx="9144000" cy="1177925"/>
            </a:xfrm>
            <a:custGeom>
              <a:avLst/>
              <a:gdLst/>
              <a:ahLst/>
              <a:cxnLst>
                <a:cxn ang="0">
                  <a:pos x="wd2" y="hd2"/>
                </a:cxn>
                <a:cxn ang="5400000">
                  <a:pos x="wd2" y="hd2"/>
                </a:cxn>
                <a:cxn ang="10800000">
                  <a:pos x="wd2" y="hd2"/>
                </a:cxn>
                <a:cxn ang="16200000">
                  <a:pos x="wd2" y="hd2"/>
                </a:cxn>
              </a:cxnLst>
              <a:rect l="0" t="0" r="r" b="b"/>
              <a:pathLst>
                <a:path w="21600" h="21600" extrusionOk="0">
                  <a:moveTo>
                    <a:pt x="21589" y="9278"/>
                  </a:moveTo>
                  <a:lnTo>
                    <a:pt x="21389" y="9821"/>
                  </a:lnTo>
                  <a:lnTo>
                    <a:pt x="21189" y="10329"/>
                  </a:lnTo>
                  <a:lnTo>
                    <a:pt x="20978" y="10800"/>
                  </a:lnTo>
                  <a:lnTo>
                    <a:pt x="20762" y="11235"/>
                  </a:lnTo>
                  <a:lnTo>
                    <a:pt x="20541" y="11670"/>
                  </a:lnTo>
                  <a:lnTo>
                    <a:pt x="20309" y="12068"/>
                  </a:lnTo>
                  <a:lnTo>
                    <a:pt x="20071" y="12395"/>
                  </a:lnTo>
                  <a:lnTo>
                    <a:pt x="19824" y="12721"/>
                  </a:lnTo>
                  <a:lnTo>
                    <a:pt x="19565" y="13011"/>
                  </a:lnTo>
                  <a:lnTo>
                    <a:pt x="19297" y="13228"/>
                  </a:lnTo>
                  <a:lnTo>
                    <a:pt x="19017" y="13446"/>
                  </a:lnTo>
                  <a:lnTo>
                    <a:pt x="18727" y="13591"/>
                  </a:lnTo>
                  <a:lnTo>
                    <a:pt x="18427" y="13736"/>
                  </a:lnTo>
                  <a:lnTo>
                    <a:pt x="18111" y="13808"/>
                  </a:lnTo>
                  <a:lnTo>
                    <a:pt x="17784" y="13808"/>
                  </a:lnTo>
                  <a:lnTo>
                    <a:pt x="17441" y="13772"/>
                  </a:lnTo>
                  <a:lnTo>
                    <a:pt x="17083" y="13699"/>
                  </a:lnTo>
                  <a:lnTo>
                    <a:pt x="16714" y="13591"/>
                  </a:lnTo>
                  <a:lnTo>
                    <a:pt x="16329" y="13409"/>
                  </a:lnTo>
                  <a:lnTo>
                    <a:pt x="15923" y="13156"/>
                  </a:lnTo>
                  <a:lnTo>
                    <a:pt x="15502" y="12866"/>
                  </a:lnTo>
                  <a:lnTo>
                    <a:pt x="15064" y="12503"/>
                  </a:lnTo>
                  <a:lnTo>
                    <a:pt x="14611" y="12105"/>
                  </a:lnTo>
                  <a:lnTo>
                    <a:pt x="14136" y="11634"/>
                  </a:lnTo>
                  <a:lnTo>
                    <a:pt x="13641" y="11090"/>
                  </a:lnTo>
                  <a:lnTo>
                    <a:pt x="13130" y="10474"/>
                  </a:lnTo>
                  <a:lnTo>
                    <a:pt x="12592" y="9785"/>
                  </a:lnTo>
                  <a:lnTo>
                    <a:pt x="12039" y="9060"/>
                  </a:lnTo>
                  <a:lnTo>
                    <a:pt x="11459" y="8227"/>
                  </a:lnTo>
                  <a:lnTo>
                    <a:pt x="10863" y="7357"/>
                  </a:lnTo>
                  <a:lnTo>
                    <a:pt x="10241" y="6415"/>
                  </a:lnTo>
                  <a:lnTo>
                    <a:pt x="9593" y="5364"/>
                  </a:lnTo>
                  <a:lnTo>
                    <a:pt x="8950" y="4349"/>
                  </a:lnTo>
                  <a:lnTo>
                    <a:pt x="8328" y="3479"/>
                  </a:lnTo>
                  <a:lnTo>
                    <a:pt x="7732" y="2682"/>
                  </a:lnTo>
                  <a:lnTo>
                    <a:pt x="7163" y="2030"/>
                  </a:lnTo>
                  <a:lnTo>
                    <a:pt x="6620" y="1486"/>
                  </a:lnTo>
                  <a:lnTo>
                    <a:pt x="6098" y="1015"/>
                  </a:lnTo>
                  <a:lnTo>
                    <a:pt x="5603" y="652"/>
                  </a:lnTo>
                  <a:lnTo>
                    <a:pt x="5134" y="362"/>
                  </a:lnTo>
                  <a:lnTo>
                    <a:pt x="4681" y="181"/>
                  </a:lnTo>
                  <a:lnTo>
                    <a:pt x="4259" y="36"/>
                  </a:lnTo>
                  <a:lnTo>
                    <a:pt x="3853" y="0"/>
                  </a:lnTo>
                  <a:lnTo>
                    <a:pt x="3473" y="0"/>
                  </a:lnTo>
                  <a:lnTo>
                    <a:pt x="3115" y="72"/>
                  </a:lnTo>
                  <a:lnTo>
                    <a:pt x="2778" y="181"/>
                  </a:lnTo>
                  <a:lnTo>
                    <a:pt x="2461" y="362"/>
                  </a:lnTo>
                  <a:lnTo>
                    <a:pt x="2166" y="544"/>
                  </a:lnTo>
                  <a:lnTo>
                    <a:pt x="1887" y="797"/>
                  </a:lnTo>
                  <a:lnTo>
                    <a:pt x="1634" y="1051"/>
                  </a:lnTo>
                  <a:lnTo>
                    <a:pt x="1397" y="1341"/>
                  </a:lnTo>
                  <a:lnTo>
                    <a:pt x="1186" y="1667"/>
                  </a:lnTo>
                  <a:lnTo>
                    <a:pt x="986" y="1957"/>
                  </a:lnTo>
                  <a:lnTo>
                    <a:pt x="812" y="2283"/>
                  </a:lnTo>
                  <a:lnTo>
                    <a:pt x="654" y="2609"/>
                  </a:lnTo>
                  <a:lnTo>
                    <a:pt x="511" y="2899"/>
                  </a:lnTo>
                  <a:lnTo>
                    <a:pt x="390" y="3189"/>
                  </a:lnTo>
                  <a:lnTo>
                    <a:pt x="127" y="3914"/>
                  </a:lnTo>
                  <a:lnTo>
                    <a:pt x="0" y="4349"/>
                  </a:lnTo>
                  <a:lnTo>
                    <a:pt x="0" y="21600"/>
                  </a:lnTo>
                  <a:lnTo>
                    <a:pt x="21589" y="21600"/>
                  </a:lnTo>
                  <a:lnTo>
                    <a:pt x="21600" y="21491"/>
                  </a:lnTo>
                  <a:lnTo>
                    <a:pt x="21600" y="9242"/>
                  </a:lnTo>
                  <a:lnTo>
                    <a:pt x="21589" y="9278"/>
                  </a:lnTo>
                  <a:close/>
                </a:path>
              </a:pathLst>
            </a:custGeom>
            <a:solidFill>
              <a:srgbClr val="FFFFFF"/>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grpSp>
      <p:pic>
        <p:nvPicPr>
          <p:cNvPr id="59" name="TAMAgEXTwhite.png" descr="TAMAgEXTwhite.png"/>
          <p:cNvPicPr>
            <a:picLocks noChangeAspect="1"/>
          </p:cNvPicPr>
          <p:nvPr/>
        </p:nvPicPr>
        <p:blipFill>
          <a:blip r:embed="rId2">
            <a:extLst/>
          </a:blip>
          <a:stretch>
            <a:fillRect/>
          </a:stretch>
        </p:blipFill>
        <p:spPr>
          <a:xfrm>
            <a:off x="5900737" y="3765550"/>
            <a:ext cx="2557463" cy="947738"/>
          </a:xfrm>
          <a:prstGeom prst="rect">
            <a:avLst/>
          </a:prstGeom>
          <a:ln w="12700">
            <a:miter lim="400000"/>
          </a:ln>
        </p:spPr>
      </p:pic>
      <p:sp>
        <p:nvSpPr>
          <p:cNvPr id="60" name="Shape 6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pic>
        <p:nvPicPr>
          <p:cNvPr id="67" name="TAMAgEXT.png" descr="TAMAgEXT.png"/>
          <p:cNvPicPr>
            <a:picLocks noChangeAspect="1"/>
          </p:cNvPicPr>
          <p:nvPr/>
        </p:nvPicPr>
        <p:blipFill>
          <a:blip r:embed="rId2">
            <a:extLst/>
          </a:blip>
          <a:stretch>
            <a:fillRect/>
          </a:stretch>
        </p:blipFill>
        <p:spPr>
          <a:xfrm>
            <a:off x="7488237" y="6226175"/>
            <a:ext cx="1452563" cy="531813"/>
          </a:xfrm>
          <a:prstGeom prst="rect">
            <a:avLst/>
          </a:prstGeom>
          <a:ln w="12700">
            <a:miter lim="400000"/>
          </a:ln>
        </p:spPr>
      </p:pic>
      <p:sp>
        <p:nvSpPr>
          <p:cNvPr id="68" name="Shape 68"/>
          <p:cNvSpPr/>
          <p:nvPr/>
        </p:nvSpPr>
        <p:spPr>
          <a:xfrm rot="10800000">
            <a:off x="0" y="0"/>
            <a:ext cx="9144000" cy="1020763"/>
          </a:xfrm>
          <a:prstGeom prst="roundRect">
            <a:avLst>
              <a:gd name="adj" fmla="val 0"/>
            </a:avLst>
          </a:prstGeom>
          <a:solidFill>
            <a:srgbClr val="500000"/>
          </a:solidFill>
          <a:ln w="12700">
            <a:miter lim="400000"/>
          </a:ln>
        </p:spPr>
        <p:txBody>
          <a:bodyPr lIns="45719" rIns="45719" anchor="ctr"/>
          <a:lstStyle/>
          <a:p>
            <a:pPr algn="ctr">
              <a:defRPr sz="1800">
                <a:solidFill>
                  <a:srgbClr val="FFFFFF"/>
                </a:solidFill>
                <a:latin typeface="Candara"/>
                <a:ea typeface="Candara"/>
                <a:cs typeface="Candara"/>
                <a:sym typeface="Candara"/>
              </a:defRPr>
            </a:pPr>
            <a:endParaRPr/>
          </a:p>
        </p:txBody>
      </p:sp>
      <p:grpSp>
        <p:nvGrpSpPr>
          <p:cNvPr id="73" name="Group 73"/>
          <p:cNvGrpSpPr/>
          <p:nvPr/>
        </p:nvGrpSpPr>
        <p:grpSpPr>
          <a:xfrm>
            <a:off x="0" y="58737"/>
            <a:ext cx="9144000" cy="976313"/>
            <a:chOff x="0" y="0"/>
            <a:chExt cx="9144000" cy="976312"/>
          </a:xfrm>
        </p:grpSpPr>
        <p:sp>
          <p:nvSpPr>
            <p:cNvPr id="69" name="Shape 69"/>
            <p:cNvSpPr/>
            <p:nvPr/>
          </p:nvSpPr>
          <p:spPr>
            <a:xfrm>
              <a:off x="2523747" y="12285"/>
              <a:ext cx="5811861" cy="624120"/>
            </a:xfrm>
            <a:custGeom>
              <a:avLst/>
              <a:gdLst/>
              <a:ahLst/>
              <a:cxnLst>
                <a:cxn ang="0">
                  <a:pos x="wd2" y="hd2"/>
                </a:cxn>
                <a:cxn ang="5400000">
                  <a:pos x="wd2" y="hd2"/>
                </a:cxn>
                <a:cxn ang="10800000">
                  <a:pos x="wd2" y="hd2"/>
                </a:cxn>
                <a:cxn ang="16200000">
                  <a:pos x="wd2" y="hd2"/>
                </a:cxn>
              </a:cxnLst>
              <a:rect l="0" t="0" r="r" b="b"/>
              <a:pathLst>
                <a:path w="21600" h="21600" extrusionOk="0">
                  <a:moveTo>
                    <a:pt x="21600" y="20239"/>
                  </a:moveTo>
                  <a:lnTo>
                    <a:pt x="21128" y="19843"/>
                  </a:lnTo>
                  <a:lnTo>
                    <a:pt x="20639" y="19446"/>
                  </a:lnTo>
                  <a:lnTo>
                    <a:pt x="19621" y="18482"/>
                  </a:lnTo>
                  <a:lnTo>
                    <a:pt x="18544" y="17291"/>
                  </a:lnTo>
                  <a:lnTo>
                    <a:pt x="17409" y="15987"/>
                  </a:lnTo>
                  <a:lnTo>
                    <a:pt x="16208" y="14400"/>
                  </a:lnTo>
                  <a:lnTo>
                    <a:pt x="14941" y="12643"/>
                  </a:lnTo>
                  <a:lnTo>
                    <a:pt x="13608" y="10602"/>
                  </a:lnTo>
                  <a:lnTo>
                    <a:pt x="12200" y="8391"/>
                  </a:lnTo>
                  <a:lnTo>
                    <a:pt x="11645" y="7540"/>
                  </a:lnTo>
                  <a:lnTo>
                    <a:pt x="11106" y="6690"/>
                  </a:lnTo>
                  <a:lnTo>
                    <a:pt x="10063" y="5216"/>
                  </a:lnTo>
                  <a:lnTo>
                    <a:pt x="9558" y="4592"/>
                  </a:lnTo>
                  <a:lnTo>
                    <a:pt x="9069" y="3969"/>
                  </a:lnTo>
                  <a:lnTo>
                    <a:pt x="8589" y="3402"/>
                  </a:lnTo>
                  <a:lnTo>
                    <a:pt x="8117" y="2891"/>
                  </a:lnTo>
                  <a:lnTo>
                    <a:pt x="7661" y="2438"/>
                  </a:lnTo>
                  <a:lnTo>
                    <a:pt x="7206" y="2041"/>
                  </a:lnTo>
                  <a:lnTo>
                    <a:pt x="6344" y="1304"/>
                  </a:lnTo>
                  <a:lnTo>
                    <a:pt x="5524" y="794"/>
                  </a:lnTo>
                  <a:lnTo>
                    <a:pt x="4754" y="397"/>
                  </a:lnTo>
                  <a:lnTo>
                    <a:pt x="4017" y="113"/>
                  </a:lnTo>
                  <a:lnTo>
                    <a:pt x="3321" y="0"/>
                  </a:lnTo>
                  <a:lnTo>
                    <a:pt x="2667" y="0"/>
                  </a:lnTo>
                  <a:lnTo>
                    <a:pt x="2054" y="113"/>
                  </a:lnTo>
                  <a:lnTo>
                    <a:pt x="1483" y="283"/>
                  </a:lnTo>
                  <a:lnTo>
                    <a:pt x="952" y="567"/>
                  </a:lnTo>
                  <a:lnTo>
                    <a:pt x="456" y="907"/>
                  </a:lnTo>
                  <a:lnTo>
                    <a:pt x="0" y="1361"/>
                  </a:lnTo>
                  <a:lnTo>
                    <a:pt x="638" y="1871"/>
                  </a:lnTo>
                  <a:lnTo>
                    <a:pt x="1300" y="2438"/>
                  </a:lnTo>
                  <a:lnTo>
                    <a:pt x="1988" y="3175"/>
                  </a:lnTo>
                  <a:lnTo>
                    <a:pt x="2700" y="3969"/>
                  </a:lnTo>
                  <a:lnTo>
                    <a:pt x="3437" y="4932"/>
                  </a:lnTo>
                  <a:lnTo>
                    <a:pt x="4199" y="5953"/>
                  </a:lnTo>
                  <a:lnTo>
                    <a:pt x="4994" y="7087"/>
                  </a:lnTo>
                  <a:lnTo>
                    <a:pt x="5806" y="8391"/>
                  </a:lnTo>
                  <a:lnTo>
                    <a:pt x="7272" y="10715"/>
                  </a:lnTo>
                  <a:lnTo>
                    <a:pt x="8663" y="12756"/>
                  </a:lnTo>
                  <a:lnTo>
                    <a:pt x="9972" y="14627"/>
                  </a:lnTo>
                  <a:lnTo>
                    <a:pt x="10610" y="15420"/>
                  </a:lnTo>
                  <a:lnTo>
                    <a:pt x="11214" y="16214"/>
                  </a:lnTo>
                  <a:lnTo>
                    <a:pt x="11810" y="16951"/>
                  </a:lnTo>
                  <a:lnTo>
                    <a:pt x="12390" y="17575"/>
                  </a:lnTo>
                  <a:lnTo>
                    <a:pt x="12953" y="18198"/>
                  </a:lnTo>
                  <a:lnTo>
                    <a:pt x="13500" y="18765"/>
                  </a:lnTo>
                  <a:lnTo>
                    <a:pt x="14030" y="19219"/>
                  </a:lnTo>
                  <a:lnTo>
                    <a:pt x="14544" y="19672"/>
                  </a:lnTo>
                  <a:lnTo>
                    <a:pt x="15040" y="20069"/>
                  </a:lnTo>
                  <a:lnTo>
                    <a:pt x="15529" y="20466"/>
                  </a:lnTo>
                  <a:lnTo>
                    <a:pt x="16001" y="20750"/>
                  </a:lnTo>
                  <a:lnTo>
                    <a:pt x="16457" y="20976"/>
                  </a:lnTo>
                  <a:lnTo>
                    <a:pt x="16896" y="21203"/>
                  </a:lnTo>
                  <a:lnTo>
                    <a:pt x="17326" y="21373"/>
                  </a:lnTo>
                  <a:lnTo>
                    <a:pt x="17749" y="21487"/>
                  </a:lnTo>
                  <a:lnTo>
                    <a:pt x="18155" y="21600"/>
                  </a:lnTo>
                  <a:lnTo>
                    <a:pt x="18925" y="21600"/>
                  </a:lnTo>
                  <a:lnTo>
                    <a:pt x="19298" y="21543"/>
                  </a:lnTo>
                  <a:lnTo>
                    <a:pt x="19654" y="21487"/>
                  </a:lnTo>
                  <a:lnTo>
                    <a:pt x="20002" y="21373"/>
                  </a:lnTo>
                  <a:lnTo>
                    <a:pt x="20341" y="21203"/>
                  </a:lnTo>
                  <a:lnTo>
                    <a:pt x="20672" y="20976"/>
                  </a:lnTo>
                  <a:lnTo>
                    <a:pt x="21302" y="20523"/>
                  </a:lnTo>
                  <a:lnTo>
                    <a:pt x="21600" y="20239"/>
                  </a:lnTo>
                  <a:close/>
                </a:path>
              </a:pathLst>
            </a:custGeom>
            <a:solidFill>
              <a:srgbClr val="F8F8F8">
                <a:alpha val="39999"/>
              </a:srgbClr>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70" name="Shape 70"/>
            <p:cNvSpPr/>
            <p:nvPr/>
          </p:nvSpPr>
          <p:spPr>
            <a:xfrm>
              <a:off x="2743251" y="21295"/>
              <a:ext cx="5731637" cy="568424"/>
            </a:xfrm>
            <a:custGeom>
              <a:avLst/>
              <a:gdLst/>
              <a:ahLst/>
              <a:cxnLst>
                <a:cxn ang="0">
                  <a:pos x="wd2" y="hd2"/>
                </a:cxn>
                <a:cxn ang="5400000">
                  <a:pos x="wd2" y="hd2"/>
                </a:cxn>
                <a:cxn ang="10800000">
                  <a:pos x="wd2" y="hd2"/>
                </a:cxn>
                <a:cxn ang="16200000">
                  <a:pos x="wd2" y="hd2"/>
                </a:cxn>
              </a:cxnLst>
              <a:rect l="0" t="0" r="r" b="b"/>
              <a:pathLst>
                <a:path w="21600" h="21600" extrusionOk="0">
                  <a:moveTo>
                    <a:pt x="0" y="2179"/>
                  </a:moveTo>
                  <a:lnTo>
                    <a:pt x="76" y="2054"/>
                  </a:lnTo>
                  <a:lnTo>
                    <a:pt x="302" y="1743"/>
                  </a:lnTo>
                  <a:lnTo>
                    <a:pt x="689" y="1307"/>
                  </a:lnTo>
                  <a:lnTo>
                    <a:pt x="941" y="1058"/>
                  </a:lnTo>
                  <a:lnTo>
                    <a:pt x="1235" y="809"/>
                  </a:lnTo>
                  <a:lnTo>
                    <a:pt x="1562" y="622"/>
                  </a:lnTo>
                  <a:lnTo>
                    <a:pt x="1940" y="436"/>
                  </a:lnTo>
                  <a:lnTo>
                    <a:pt x="2351" y="249"/>
                  </a:lnTo>
                  <a:lnTo>
                    <a:pt x="2813" y="124"/>
                  </a:lnTo>
                  <a:lnTo>
                    <a:pt x="3317" y="62"/>
                  </a:lnTo>
                  <a:lnTo>
                    <a:pt x="3863" y="0"/>
                  </a:lnTo>
                  <a:lnTo>
                    <a:pt x="4451" y="62"/>
                  </a:lnTo>
                  <a:lnTo>
                    <a:pt x="5081" y="187"/>
                  </a:lnTo>
                  <a:lnTo>
                    <a:pt x="5761" y="436"/>
                  </a:lnTo>
                  <a:lnTo>
                    <a:pt x="6483" y="747"/>
                  </a:lnTo>
                  <a:lnTo>
                    <a:pt x="7248" y="1245"/>
                  </a:lnTo>
                  <a:lnTo>
                    <a:pt x="8062" y="1805"/>
                  </a:lnTo>
                  <a:lnTo>
                    <a:pt x="8927" y="2490"/>
                  </a:lnTo>
                  <a:lnTo>
                    <a:pt x="9834" y="3299"/>
                  </a:lnTo>
                  <a:lnTo>
                    <a:pt x="10792" y="4295"/>
                  </a:lnTo>
                  <a:lnTo>
                    <a:pt x="11791" y="5416"/>
                  </a:lnTo>
                  <a:lnTo>
                    <a:pt x="12841" y="6723"/>
                  </a:lnTo>
                  <a:lnTo>
                    <a:pt x="13941" y="8279"/>
                  </a:lnTo>
                  <a:lnTo>
                    <a:pt x="15091" y="9960"/>
                  </a:lnTo>
                  <a:lnTo>
                    <a:pt x="16292" y="11827"/>
                  </a:lnTo>
                  <a:lnTo>
                    <a:pt x="17544" y="13944"/>
                  </a:lnTo>
                  <a:lnTo>
                    <a:pt x="18845" y="16247"/>
                  </a:lnTo>
                  <a:lnTo>
                    <a:pt x="20198" y="18799"/>
                  </a:lnTo>
                  <a:lnTo>
                    <a:pt x="21600" y="2160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71" name="Shape 71"/>
            <p:cNvSpPr/>
            <p:nvPr/>
          </p:nvSpPr>
          <p:spPr>
            <a:xfrm>
              <a:off x="5658096" y="11466"/>
              <a:ext cx="3467506" cy="47832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25" y="20712"/>
                  </a:lnTo>
                  <a:lnTo>
                    <a:pt x="2332" y="18419"/>
                  </a:lnTo>
                  <a:lnTo>
                    <a:pt x="3512" y="16866"/>
                  </a:lnTo>
                  <a:lnTo>
                    <a:pt x="4872" y="15164"/>
                  </a:lnTo>
                  <a:lnTo>
                    <a:pt x="6386" y="13315"/>
                  </a:lnTo>
                  <a:lnTo>
                    <a:pt x="8010" y="11318"/>
                  </a:lnTo>
                  <a:lnTo>
                    <a:pt x="9731" y="9395"/>
                  </a:lnTo>
                  <a:lnTo>
                    <a:pt x="11494" y="7471"/>
                  </a:lnTo>
                  <a:lnTo>
                    <a:pt x="13299" y="5696"/>
                  </a:lnTo>
                  <a:lnTo>
                    <a:pt x="15089" y="3995"/>
                  </a:lnTo>
                  <a:lnTo>
                    <a:pt x="15978" y="3255"/>
                  </a:lnTo>
                  <a:lnTo>
                    <a:pt x="16839" y="2515"/>
                  </a:lnTo>
                  <a:lnTo>
                    <a:pt x="17699" y="1923"/>
                  </a:lnTo>
                  <a:lnTo>
                    <a:pt x="18532" y="1332"/>
                  </a:lnTo>
                  <a:lnTo>
                    <a:pt x="19351" y="888"/>
                  </a:lnTo>
                  <a:lnTo>
                    <a:pt x="20129" y="518"/>
                  </a:lnTo>
                  <a:lnTo>
                    <a:pt x="20878" y="222"/>
                  </a:lnTo>
                  <a:lnTo>
                    <a:pt x="21600" y="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72" name="Shape 72"/>
            <p:cNvSpPr/>
            <p:nvPr/>
          </p:nvSpPr>
          <p:spPr>
            <a:xfrm>
              <a:off x="0" y="0"/>
              <a:ext cx="9144000" cy="976313"/>
            </a:xfrm>
            <a:custGeom>
              <a:avLst/>
              <a:gdLst/>
              <a:ahLst/>
              <a:cxnLst>
                <a:cxn ang="0">
                  <a:pos x="wd2" y="hd2"/>
                </a:cxn>
                <a:cxn ang="5400000">
                  <a:pos x="wd2" y="hd2"/>
                </a:cxn>
                <a:cxn ang="10800000">
                  <a:pos x="wd2" y="hd2"/>
                </a:cxn>
                <a:cxn ang="16200000">
                  <a:pos x="wd2" y="hd2"/>
                </a:cxn>
              </a:cxnLst>
              <a:rect l="0" t="0" r="r" b="b"/>
              <a:pathLst>
                <a:path w="21600" h="21600" extrusionOk="0">
                  <a:moveTo>
                    <a:pt x="21589" y="9278"/>
                  </a:moveTo>
                  <a:lnTo>
                    <a:pt x="21389" y="9821"/>
                  </a:lnTo>
                  <a:lnTo>
                    <a:pt x="21189" y="10329"/>
                  </a:lnTo>
                  <a:lnTo>
                    <a:pt x="20978" y="10800"/>
                  </a:lnTo>
                  <a:lnTo>
                    <a:pt x="20762" y="11235"/>
                  </a:lnTo>
                  <a:lnTo>
                    <a:pt x="20541" y="11670"/>
                  </a:lnTo>
                  <a:lnTo>
                    <a:pt x="20309" y="12068"/>
                  </a:lnTo>
                  <a:lnTo>
                    <a:pt x="20071" y="12395"/>
                  </a:lnTo>
                  <a:lnTo>
                    <a:pt x="19824" y="12721"/>
                  </a:lnTo>
                  <a:lnTo>
                    <a:pt x="19565" y="13011"/>
                  </a:lnTo>
                  <a:lnTo>
                    <a:pt x="19297" y="13228"/>
                  </a:lnTo>
                  <a:lnTo>
                    <a:pt x="19017" y="13446"/>
                  </a:lnTo>
                  <a:lnTo>
                    <a:pt x="18727" y="13591"/>
                  </a:lnTo>
                  <a:lnTo>
                    <a:pt x="18427" y="13736"/>
                  </a:lnTo>
                  <a:lnTo>
                    <a:pt x="18111" y="13808"/>
                  </a:lnTo>
                  <a:lnTo>
                    <a:pt x="17784" y="13808"/>
                  </a:lnTo>
                  <a:lnTo>
                    <a:pt x="17441" y="13772"/>
                  </a:lnTo>
                  <a:lnTo>
                    <a:pt x="17083" y="13699"/>
                  </a:lnTo>
                  <a:lnTo>
                    <a:pt x="16714" y="13591"/>
                  </a:lnTo>
                  <a:lnTo>
                    <a:pt x="16329" y="13409"/>
                  </a:lnTo>
                  <a:lnTo>
                    <a:pt x="15923" y="13156"/>
                  </a:lnTo>
                  <a:lnTo>
                    <a:pt x="15502" y="12866"/>
                  </a:lnTo>
                  <a:lnTo>
                    <a:pt x="15064" y="12503"/>
                  </a:lnTo>
                  <a:lnTo>
                    <a:pt x="14611" y="12105"/>
                  </a:lnTo>
                  <a:lnTo>
                    <a:pt x="14136" y="11634"/>
                  </a:lnTo>
                  <a:lnTo>
                    <a:pt x="13641" y="11090"/>
                  </a:lnTo>
                  <a:lnTo>
                    <a:pt x="13130" y="10474"/>
                  </a:lnTo>
                  <a:lnTo>
                    <a:pt x="12592" y="9785"/>
                  </a:lnTo>
                  <a:lnTo>
                    <a:pt x="12039" y="9060"/>
                  </a:lnTo>
                  <a:lnTo>
                    <a:pt x="11459" y="8227"/>
                  </a:lnTo>
                  <a:lnTo>
                    <a:pt x="10863" y="7357"/>
                  </a:lnTo>
                  <a:lnTo>
                    <a:pt x="10241" y="6415"/>
                  </a:lnTo>
                  <a:lnTo>
                    <a:pt x="9593" y="5364"/>
                  </a:lnTo>
                  <a:lnTo>
                    <a:pt x="8950" y="4349"/>
                  </a:lnTo>
                  <a:lnTo>
                    <a:pt x="8328" y="3479"/>
                  </a:lnTo>
                  <a:lnTo>
                    <a:pt x="7732" y="2682"/>
                  </a:lnTo>
                  <a:lnTo>
                    <a:pt x="7163" y="2030"/>
                  </a:lnTo>
                  <a:lnTo>
                    <a:pt x="6620" y="1486"/>
                  </a:lnTo>
                  <a:lnTo>
                    <a:pt x="6098" y="1015"/>
                  </a:lnTo>
                  <a:lnTo>
                    <a:pt x="5603" y="652"/>
                  </a:lnTo>
                  <a:lnTo>
                    <a:pt x="5134" y="362"/>
                  </a:lnTo>
                  <a:lnTo>
                    <a:pt x="4681" y="181"/>
                  </a:lnTo>
                  <a:lnTo>
                    <a:pt x="4259" y="36"/>
                  </a:lnTo>
                  <a:lnTo>
                    <a:pt x="3853" y="0"/>
                  </a:lnTo>
                  <a:lnTo>
                    <a:pt x="3473" y="0"/>
                  </a:lnTo>
                  <a:lnTo>
                    <a:pt x="3115" y="72"/>
                  </a:lnTo>
                  <a:lnTo>
                    <a:pt x="2778" y="181"/>
                  </a:lnTo>
                  <a:lnTo>
                    <a:pt x="2461" y="362"/>
                  </a:lnTo>
                  <a:lnTo>
                    <a:pt x="2166" y="544"/>
                  </a:lnTo>
                  <a:lnTo>
                    <a:pt x="1887" y="797"/>
                  </a:lnTo>
                  <a:lnTo>
                    <a:pt x="1634" y="1051"/>
                  </a:lnTo>
                  <a:lnTo>
                    <a:pt x="1397" y="1341"/>
                  </a:lnTo>
                  <a:lnTo>
                    <a:pt x="1186" y="1667"/>
                  </a:lnTo>
                  <a:lnTo>
                    <a:pt x="986" y="1957"/>
                  </a:lnTo>
                  <a:lnTo>
                    <a:pt x="812" y="2283"/>
                  </a:lnTo>
                  <a:lnTo>
                    <a:pt x="654" y="2609"/>
                  </a:lnTo>
                  <a:lnTo>
                    <a:pt x="511" y="2899"/>
                  </a:lnTo>
                  <a:lnTo>
                    <a:pt x="390" y="3189"/>
                  </a:lnTo>
                  <a:lnTo>
                    <a:pt x="127" y="3914"/>
                  </a:lnTo>
                  <a:lnTo>
                    <a:pt x="0" y="4349"/>
                  </a:lnTo>
                  <a:lnTo>
                    <a:pt x="0" y="21600"/>
                  </a:lnTo>
                  <a:lnTo>
                    <a:pt x="21589" y="21600"/>
                  </a:lnTo>
                  <a:lnTo>
                    <a:pt x="21600" y="21491"/>
                  </a:lnTo>
                  <a:lnTo>
                    <a:pt x="21600" y="9242"/>
                  </a:lnTo>
                  <a:lnTo>
                    <a:pt x="21589" y="9278"/>
                  </a:lnTo>
                  <a:close/>
                </a:path>
              </a:pathLst>
            </a:custGeom>
            <a:solidFill>
              <a:srgbClr val="FFFFFF"/>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grpSp>
      <p:sp>
        <p:nvSpPr>
          <p:cNvPr id="74" name="Shape 7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pic>
        <p:nvPicPr>
          <p:cNvPr id="81" name="TAMAgEXT.png" descr="TAMAgEXT.png"/>
          <p:cNvPicPr>
            <a:picLocks noChangeAspect="1"/>
          </p:cNvPicPr>
          <p:nvPr/>
        </p:nvPicPr>
        <p:blipFill>
          <a:blip r:embed="rId2">
            <a:extLst/>
          </a:blip>
          <a:stretch>
            <a:fillRect/>
          </a:stretch>
        </p:blipFill>
        <p:spPr>
          <a:xfrm>
            <a:off x="7488237" y="6226175"/>
            <a:ext cx="1452563" cy="531813"/>
          </a:xfrm>
          <a:prstGeom prst="rect">
            <a:avLst/>
          </a:prstGeom>
          <a:ln w="12700">
            <a:miter lim="400000"/>
          </a:ln>
        </p:spPr>
      </p:pic>
      <p:sp>
        <p:nvSpPr>
          <p:cNvPr id="82" name="Shape 82"/>
          <p:cNvSpPr/>
          <p:nvPr/>
        </p:nvSpPr>
        <p:spPr>
          <a:xfrm rot="10800000">
            <a:off x="0" y="0"/>
            <a:ext cx="9144000" cy="1020763"/>
          </a:xfrm>
          <a:prstGeom prst="roundRect">
            <a:avLst>
              <a:gd name="adj" fmla="val 0"/>
            </a:avLst>
          </a:prstGeom>
          <a:solidFill>
            <a:srgbClr val="535352"/>
          </a:solidFill>
          <a:ln w="12700">
            <a:miter lim="400000"/>
          </a:ln>
        </p:spPr>
        <p:txBody>
          <a:bodyPr lIns="45719" rIns="45719" anchor="ctr"/>
          <a:lstStyle/>
          <a:p>
            <a:pPr algn="ctr">
              <a:defRPr sz="1800">
                <a:solidFill>
                  <a:srgbClr val="FFFFFF"/>
                </a:solidFill>
                <a:latin typeface="Candara"/>
                <a:ea typeface="Candara"/>
                <a:cs typeface="Candara"/>
                <a:sym typeface="Candara"/>
              </a:defRPr>
            </a:pPr>
            <a:endParaRPr/>
          </a:p>
        </p:txBody>
      </p:sp>
      <p:grpSp>
        <p:nvGrpSpPr>
          <p:cNvPr id="87" name="Group 87"/>
          <p:cNvGrpSpPr/>
          <p:nvPr/>
        </p:nvGrpSpPr>
        <p:grpSpPr>
          <a:xfrm>
            <a:off x="0" y="58737"/>
            <a:ext cx="9144000" cy="976313"/>
            <a:chOff x="0" y="0"/>
            <a:chExt cx="9144000" cy="976312"/>
          </a:xfrm>
        </p:grpSpPr>
        <p:sp>
          <p:nvSpPr>
            <p:cNvPr id="83" name="Shape 83"/>
            <p:cNvSpPr/>
            <p:nvPr/>
          </p:nvSpPr>
          <p:spPr>
            <a:xfrm>
              <a:off x="2523747" y="12285"/>
              <a:ext cx="5811861" cy="624120"/>
            </a:xfrm>
            <a:custGeom>
              <a:avLst/>
              <a:gdLst/>
              <a:ahLst/>
              <a:cxnLst>
                <a:cxn ang="0">
                  <a:pos x="wd2" y="hd2"/>
                </a:cxn>
                <a:cxn ang="5400000">
                  <a:pos x="wd2" y="hd2"/>
                </a:cxn>
                <a:cxn ang="10800000">
                  <a:pos x="wd2" y="hd2"/>
                </a:cxn>
                <a:cxn ang="16200000">
                  <a:pos x="wd2" y="hd2"/>
                </a:cxn>
              </a:cxnLst>
              <a:rect l="0" t="0" r="r" b="b"/>
              <a:pathLst>
                <a:path w="21600" h="21600" extrusionOk="0">
                  <a:moveTo>
                    <a:pt x="21600" y="20239"/>
                  </a:moveTo>
                  <a:lnTo>
                    <a:pt x="21128" y="19843"/>
                  </a:lnTo>
                  <a:lnTo>
                    <a:pt x="20639" y="19446"/>
                  </a:lnTo>
                  <a:lnTo>
                    <a:pt x="19621" y="18482"/>
                  </a:lnTo>
                  <a:lnTo>
                    <a:pt x="18544" y="17291"/>
                  </a:lnTo>
                  <a:lnTo>
                    <a:pt x="17409" y="15987"/>
                  </a:lnTo>
                  <a:lnTo>
                    <a:pt x="16208" y="14400"/>
                  </a:lnTo>
                  <a:lnTo>
                    <a:pt x="14941" y="12643"/>
                  </a:lnTo>
                  <a:lnTo>
                    <a:pt x="13608" y="10602"/>
                  </a:lnTo>
                  <a:lnTo>
                    <a:pt x="12200" y="8391"/>
                  </a:lnTo>
                  <a:lnTo>
                    <a:pt x="11645" y="7540"/>
                  </a:lnTo>
                  <a:lnTo>
                    <a:pt x="11106" y="6690"/>
                  </a:lnTo>
                  <a:lnTo>
                    <a:pt x="10063" y="5216"/>
                  </a:lnTo>
                  <a:lnTo>
                    <a:pt x="9558" y="4592"/>
                  </a:lnTo>
                  <a:lnTo>
                    <a:pt x="9069" y="3969"/>
                  </a:lnTo>
                  <a:lnTo>
                    <a:pt x="8589" y="3402"/>
                  </a:lnTo>
                  <a:lnTo>
                    <a:pt x="8117" y="2891"/>
                  </a:lnTo>
                  <a:lnTo>
                    <a:pt x="7661" y="2438"/>
                  </a:lnTo>
                  <a:lnTo>
                    <a:pt x="7206" y="2041"/>
                  </a:lnTo>
                  <a:lnTo>
                    <a:pt x="6344" y="1304"/>
                  </a:lnTo>
                  <a:lnTo>
                    <a:pt x="5524" y="794"/>
                  </a:lnTo>
                  <a:lnTo>
                    <a:pt x="4754" y="397"/>
                  </a:lnTo>
                  <a:lnTo>
                    <a:pt x="4017" y="113"/>
                  </a:lnTo>
                  <a:lnTo>
                    <a:pt x="3321" y="0"/>
                  </a:lnTo>
                  <a:lnTo>
                    <a:pt x="2667" y="0"/>
                  </a:lnTo>
                  <a:lnTo>
                    <a:pt x="2054" y="113"/>
                  </a:lnTo>
                  <a:lnTo>
                    <a:pt x="1483" y="283"/>
                  </a:lnTo>
                  <a:lnTo>
                    <a:pt x="952" y="567"/>
                  </a:lnTo>
                  <a:lnTo>
                    <a:pt x="456" y="907"/>
                  </a:lnTo>
                  <a:lnTo>
                    <a:pt x="0" y="1361"/>
                  </a:lnTo>
                  <a:lnTo>
                    <a:pt x="638" y="1871"/>
                  </a:lnTo>
                  <a:lnTo>
                    <a:pt x="1300" y="2438"/>
                  </a:lnTo>
                  <a:lnTo>
                    <a:pt x="1988" y="3175"/>
                  </a:lnTo>
                  <a:lnTo>
                    <a:pt x="2700" y="3969"/>
                  </a:lnTo>
                  <a:lnTo>
                    <a:pt x="3437" y="4932"/>
                  </a:lnTo>
                  <a:lnTo>
                    <a:pt x="4199" y="5953"/>
                  </a:lnTo>
                  <a:lnTo>
                    <a:pt x="4994" y="7087"/>
                  </a:lnTo>
                  <a:lnTo>
                    <a:pt x="5806" y="8391"/>
                  </a:lnTo>
                  <a:lnTo>
                    <a:pt x="7272" y="10715"/>
                  </a:lnTo>
                  <a:lnTo>
                    <a:pt x="8663" y="12756"/>
                  </a:lnTo>
                  <a:lnTo>
                    <a:pt x="9972" y="14627"/>
                  </a:lnTo>
                  <a:lnTo>
                    <a:pt x="10610" y="15420"/>
                  </a:lnTo>
                  <a:lnTo>
                    <a:pt x="11214" y="16214"/>
                  </a:lnTo>
                  <a:lnTo>
                    <a:pt x="11810" y="16951"/>
                  </a:lnTo>
                  <a:lnTo>
                    <a:pt x="12390" y="17575"/>
                  </a:lnTo>
                  <a:lnTo>
                    <a:pt x="12953" y="18198"/>
                  </a:lnTo>
                  <a:lnTo>
                    <a:pt x="13500" y="18765"/>
                  </a:lnTo>
                  <a:lnTo>
                    <a:pt x="14030" y="19219"/>
                  </a:lnTo>
                  <a:lnTo>
                    <a:pt x="14544" y="19672"/>
                  </a:lnTo>
                  <a:lnTo>
                    <a:pt x="15040" y="20069"/>
                  </a:lnTo>
                  <a:lnTo>
                    <a:pt x="15529" y="20466"/>
                  </a:lnTo>
                  <a:lnTo>
                    <a:pt x="16001" y="20750"/>
                  </a:lnTo>
                  <a:lnTo>
                    <a:pt x="16457" y="20976"/>
                  </a:lnTo>
                  <a:lnTo>
                    <a:pt x="16896" y="21203"/>
                  </a:lnTo>
                  <a:lnTo>
                    <a:pt x="17326" y="21373"/>
                  </a:lnTo>
                  <a:lnTo>
                    <a:pt x="17749" y="21487"/>
                  </a:lnTo>
                  <a:lnTo>
                    <a:pt x="18155" y="21600"/>
                  </a:lnTo>
                  <a:lnTo>
                    <a:pt x="18925" y="21600"/>
                  </a:lnTo>
                  <a:lnTo>
                    <a:pt x="19298" y="21543"/>
                  </a:lnTo>
                  <a:lnTo>
                    <a:pt x="19654" y="21487"/>
                  </a:lnTo>
                  <a:lnTo>
                    <a:pt x="20002" y="21373"/>
                  </a:lnTo>
                  <a:lnTo>
                    <a:pt x="20341" y="21203"/>
                  </a:lnTo>
                  <a:lnTo>
                    <a:pt x="20672" y="20976"/>
                  </a:lnTo>
                  <a:lnTo>
                    <a:pt x="21302" y="20523"/>
                  </a:lnTo>
                  <a:lnTo>
                    <a:pt x="21600" y="20239"/>
                  </a:lnTo>
                  <a:close/>
                </a:path>
              </a:pathLst>
            </a:custGeom>
            <a:solidFill>
              <a:srgbClr val="F8F8F8">
                <a:alpha val="39999"/>
              </a:srgbClr>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84" name="Shape 84"/>
            <p:cNvSpPr/>
            <p:nvPr/>
          </p:nvSpPr>
          <p:spPr>
            <a:xfrm>
              <a:off x="2743251" y="21295"/>
              <a:ext cx="5731637" cy="568424"/>
            </a:xfrm>
            <a:custGeom>
              <a:avLst/>
              <a:gdLst/>
              <a:ahLst/>
              <a:cxnLst>
                <a:cxn ang="0">
                  <a:pos x="wd2" y="hd2"/>
                </a:cxn>
                <a:cxn ang="5400000">
                  <a:pos x="wd2" y="hd2"/>
                </a:cxn>
                <a:cxn ang="10800000">
                  <a:pos x="wd2" y="hd2"/>
                </a:cxn>
                <a:cxn ang="16200000">
                  <a:pos x="wd2" y="hd2"/>
                </a:cxn>
              </a:cxnLst>
              <a:rect l="0" t="0" r="r" b="b"/>
              <a:pathLst>
                <a:path w="21600" h="21600" extrusionOk="0">
                  <a:moveTo>
                    <a:pt x="0" y="2179"/>
                  </a:moveTo>
                  <a:lnTo>
                    <a:pt x="76" y="2054"/>
                  </a:lnTo>
                  <a:lnTo>
                    <a:pt x="302" y="1743"/>
                  </a:lnTo>
                  <a:lnTo>
                    <a:pt x="689" y="1307"/>
                  </a:lnTo>
                  <a:lnTo>
                    <a:pt x="941" y="1058"/>
                  </a:lnTo>
                  <a:lnTo>
                    <a:pt x="1235" y="809"/>
                  </a:lnTo>
                  <a:lnTo>
                    <a:pt x="1562" y="622"/>
                  </a:lnTo>
                  <a:lnTo>
                    <a:pt x="1940" y="436"/>
                  </a:lnTo>
                  <a:lnTo>
                    <a:pt x="2351" y="249"/>
                  </a:lnTo>
                  <a:lnTo>
                    <a:pt x="2813" y="124"/>
                  </a:lnTo>
                  <a:lnTo>
                    <a:pt x="3317" y="62"/>
                  </a:lnTo>
                  <a:lnTo>
                    <a:pt x="3863" y="0"/>
                  </a:lnTo>
                  <a:lnTo>
                    <a:pt x="4451" y="62"/>
                  </a:lnTo>
                  <a:lnTo>
                    <a:pt x="5081" y="187"/>
                  </a:lnTo>
                  <a:lnTo>
                    <a:pt x="5761" y="436"/>
                  </a:lnTo>
                  <a:lnTo>
                    <a:pt x="6483" y="747"/>
                  </a:lnTo>
                  <a:lnTo>
                    <a:pt x="7248" y="1245"/>
                  </a:lnTo>
                  <a:lnTo>
                    <a:pt x="8062" y="1805"/>
                  </a:lnTo>
                  <a:lnTo>
                    <a:pt x="8927" y="2490"/>
                  </a:lnTo>
                  <a:lnTo>
                    <a:pt x="9834" y="3299"/>
                  </a:lnTo>
                  <a:lnTo>
                    <a:pt x="10792" y="4295"/>
                  </a:lnTo>
                  <a:lnTo>
                    <a:pt x="11791" y="5416"/>
                  </a:lnTo>
                  <a:lnTo>
                    <a:pt x="12841" y="6723"/>
                  </a:lnTo>
                  <a:lnTo>
                    <a:pt x="13941" y="8279"/>
                  </a:lnTo>
                  <a:lnTo>
                    <a:pt x="15091" y="9960"/>
                  </a:lnTo>
                  <a:lnTo>
                    <a:pt x="16292" y="11827"/>
                  </a:lnTo>
                  <a:lnTo>
                    <a:pt x="17544" y="13944"/>
                  </a:lnTo>
                  <a:lnTo>
                    <a:pt x="18845" y="16247"/>
                  </a:lnTo>
                  <a:lnTo>
                    <a:pt x="20198" y="18799"/>
                  </a:lnTo>
                  <a:lnTo>
                    <a:pt x="21600" y="2160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85" name="Shape 85"/>
            <p:cNvSpPr/>
            <p:nvPr/>
          </p:nvSpPr>
          <p:spPr>
            <a:xfrm>
              <a:off x="5658096" y="11466"/>
              <a:ext cx="3467506" cy="47832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25" y="20712"/>
                  </a:lnTo>
                  <a:lnTo>
                    <a:pt x="2332" y="18419"/>
                  </a:lnTo>
                  <a:lnTo>
                    <a:pt x="3512" y="16866"/>
                  </a:lnTo>
                  <a:lnTo>
                    <a:pt x="4872" y="15164"/>
                  </a:lnTo>
                  <a:lnTo>
                    <a:pt x="6386" y="13315"/>
                  </a:lnTo>
                  <a:lnTo>
                    <a:pt x="8010" y="11318"/>
                  </a:lnTo>
                  <a:lnTo>
                    <a:pt x="9731" y="9395"/>
                  </a:lnTo>
                  <a:lnTo>
                    <a:pt x="11494" y="7471"/>
                  </a:lnTo>
                  <a:lnTo>
                    <a:pt x="13299" y="5696"/>
                  </a:lnTo>
                  <a:lnTo>
                    <a:pt x="15089" y="3995"/>
                  </a:lnTo>
                  <a:lnTo>
                    <a:pt x="15978" y="3255"/>
                  </a:lnTo>
                  <a:lnTo>
                    <a:pt x="16839" y="2515"/>
                  </a:lnTo>
                  <a:lnTo>
                    <a:pt x="17699" y="1923"/>
                  </a:lnTo>
                  <a:lnTo>
                    <a:pt x="18532" y="1332"/>
                  </a:lnTo>
                  <a:lnTo>
                    <a:pt x="19351" y="888"/>
                  </a:lnTo>
                  <a:lnTo>
                    <a:pt x="20129" y="518"/>
                  </a:lnTo>
                  <a:lnTo>
                    <a:pt x="20878" y="222"/>
                  </a:lnTo>
                  <a:lnTo>
                    <a:pt x="21600" y="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86" name="Shape 86"/>
            <p:cNvSpPr/>
            <p:nvPr/>
          </p:nvSpPr>
          <p:spPr>
            <a:xfrm>
              <a:off x="0" y="0"/>
              <a:ext cx="9144000" cy="976313"/>
            </a:xfrm>
            <a:custGeom>
              <a:avLst/>
              <a:gdLst/>
              <a:ahLst/>
              <a:cxnLst>
                <a:cxn ang="0">
                  <a:pos x="wd2" y="hd2"/>
                </a:cxn>
                <a:cxn ang="5400000">
                  <a:pos x="wd2" y="hd2"/>
                </a:cxn>
                <a:cxn ang="10800000">
                  <a:pos x="wd2" y="hd2"/>
                </a:cxn>
                <a:cxn ang="16200000">
                  <a:pos x="wd2" y="hd2"/>
                </a:cxn>
              </a:cxnLst>
              <a:rect l="0" t="0" r="r" b="b"/>
              <a:pathLst>
                <a:path w="21600" h="21600" extrusionOk="0">
                  <a:moveTo>
                    <a:pt x="21589" y="9278"/>
                  </a:moveTo>
                  <a:lnTo>
                    <a:pt x="21389" y="9821"/>
                  </a:lnTo>
                  <a:lnTo>
                    <a:pt x="21189" y="10329"/>
                  </a:lnTo>
                  <a:lnTo>
                    <a:pt x="20978" y="10800"/>
                  </a:lnTo>
                  <a:lnTo>
                    <a:pt x="20762" y="11235"/>
                  </a:lnTo>
                  <a:lnTo>
                    <a:pt x="20541" y="11670"/>
                  </a:lnTo>
                  <a:lnTo>
                    <a:pt x="20309" y="12068"/>
                  </a:lnTo>
                  <a:lnTo>
                    <a:pt x="20071" y="12395"/>
                  </a:lnTo>
                  <a:lnTo>
                    <a:pt x="19824" y="12721"/>
                  </a:lnTo>
                  <a:lnTo>
                    <a:pt x="19565" y="13011"/>
                  </a:lnTo>
                  <a:lnTo>
                    <a:pt x="19297" y="13228"/>
                  </a:lnTo>
                  <a:lnTo>
                    <a:pt x="19017" y="13446"/>
                  </a:lnTo>
                  <a:lnTo>
                    <a:pt x="18727" y="13591"/>
                  </a:lnTo>
                  <a:lnTo>
                    <a:pt x="18427" y="13736"/>
                  </a:lnTo>
                  <a:lnTo>
                    <a:pt x="18111" y="13808"/>
                  </a:lnTo>
                  <a:lnTo>
                    <a:pt x="17784" y="13808"/>
                  </a:lnTo>
                  <a:lnTo>
                    <a:pt x="17441" y="13772"/>
                  </a:lnTo>
                  <a:lnTo>
                    <a:pt x="17083" y="13699"/>
                  </a:lnTo>
                  <a:lnTo>
                    <a:pt x="16714" y="13591"/>
                  </a:lnTo>
                  <a:lnTo>
                    <a:pt x="16329" y="13409"/>
                  </a:lnTo>
                  <a:lnTo>
                    <a:pt x="15923" y="13156"/>
                  </a:lnTo>
                  <a:lnTo>
                    <a:pt x="15502" y="12866"/>
                  </a:lnTo>
                  <a:lnTo>
                    <a:pt x="15064" y="12503"/>
                  </a:lnTo>
                  <a:lnTo>
                    <a:pt x="14611" y="12105"/>
                  </a:lnTo>
                  <a:lnTo>
                    <a:pt x="14136" y="11634"/>
                  </a:lnTo>
                  <a:lnTo>
                    <a:pt x="13641" y="11090"/>
                  </a:lnTo>
                  <a:lnTo>
                    <a:pt x="13130" y="10474"/>
                  </a:lnTo>
                  <a:lnTo>
                    <a:pt x="12592" y="9785"/>
                  </a:lnTo>
                  <a:lnTo>
                    <a:pt x="12039" y="9060"/>
                  </a:lnTo>
                  <a:lnTo>
                    <a:pt x="11459" y="8227"/>
                  </a:lnTo>
                  <a:lnTo>
                    <a:pt x="10863" y="7357"/>
                  </a:lnTo>
                  <a:lnTo>
                    <a:pt x="10241" y="6415"/>
                  </a:lnTo>
                  <a:lnTo>
                    <a:pt x="9593" y="5364"/>
                  </a:lnTo>
                  <a:lnTo>
                    <a:pt x="8950" y="4349"/>
                  </a:lnTo>
                  <a:lnTo>
                    <a:pt x="8328" y="3479"/>
                  </a:lnTo>
                  <a:lnTo>
                    <a:pt x="7732" y="2682"/>
                  </a:lnTo>
                  <a:lnTo>
                    <a:pt x="7163" y="2030"/>
                  </a:lnTo>
                  <a:lnTo>
                    <a:pt x="6620" y="1486"/>
                  </a:lnTo>
                  <a:lnTo>
                    <a:pt x="6098" y="1015"/>
                  </a:lnTo>
                  <a:lnTo>
                    <a:pt x="5603" y="652"/>
                  </a:lnTo>
                  <a:lnTo>
                    <a:pt x="5134" y="362"/>
                  </a:lnTo>
                  <a:lnTo>
                    <a:pt x="4681" y="181"/>
                  </a:lnTo>
                  <a:lnTo>
                    <a:pt x="4259" y="36"/>
                  </a:lnTo>
                  <a:lnTo>
                    <a:pt x="3853" y="0"/>
                  </a:lnTo>
                  <a:lnTo>
                    <a:pt x="3473" y="0"/>
                  </a:lnTo>
                  <a:lnTo>
                    <a:pt x="3115" y="72"/>
                  </a:lnTo>
                  <a:lnTo>
                    <a:pt x="2778" y="181"/>
                  </a:lnTo>
                  <a:lnTo>
                    <a:pt x="2461" y="362"/>
                  </a:lnTo>
                  <a:lnTo>
                    <a:pt x="2166" y="544"/>
                  </a:lnTo>
                  <a:lnTo>
                    <a:pt x="1887" y="797"/>
                  </a:lnTo>
                  <a:lnTo>
                    <a:pt x="1634" y="1051"/>
                  </a:lnTo>
                  <a:lnTo>
                    <a:pt x="1397" y="1341"/>
                  </a:lnTo>
                  <a:lnTo>
                    <a:pt x="1186" y="1667"/>
                  </a:lnTo>
                  <a:lnTo>
                    <a:pt x="986" y="1957"/>
                  </a:lnTo>
                  <a:lnTo>
                    <a:pt x="812" y="2283"/>
                  </a:lnTo>
                  <a:lnTo>
                    <a:pt x="654" y="2609"/>
                  </a:lnTo>
                  <a:lnTo>
                    <a:pt x="511" y="2899"/>
                  </a:lnTo>
                  <a:lnTo>
                    <a:pt x="390" y="3189"/>
                  </a:lnTo>
                  <a:lnTo>
                    <a:pt x="127" y="3914"/>
                  </a:lnTo>
                  <a:lnTo>
                    <a:pt x="0" y="4349"/>
                  </a:lnTo>
                  <a:lnTo>
                    <a:pt x="0" y="21600"/>
                  </a:lnTo>
                  <a:lnTo>
                    <a:pt x="21589" y="21600"/>
                  </a:lnTo>
                  <a:lnTo>
                    <a:pt x="21600" y="21491"/>
                  </a:lnTo>
                  <a:lnTo>
                    <a:pt x="21600" y="9242"/>
                  </a:lnTo>
                  <a:lnTo>
                    <a:pt x="21589" y="9278"/>
                  </a:lnTo>
                  <a:close/>
                </a:path>
              </a:pathLst>
            </a:custGeom>
            <a:solidFill>
              <a:srgbClr val="FFFFFF"/>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grpSp>
      <p:sp>
        <p:nvSpPr>
          <p:cNvPr id="88" name="Shape 8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pic>
        <p:nvPicPr>
          <p:cNvPr id="95" name="TAMAgEXT.png" descr="TAMAgEXT.png"/>
          <p:cNvPicPr>
            <a:picLocks noChangeAspect="1"/>
          </p:cNvPicPr>
          <p:nvPr/>
        </p:nvPicPr>
        <p:blipFill>
          <a:blip r:embed="rId2">
            <a:extLst/>
          </a:blip>
          <a:stretch>
            <a:fillRect/>
          </a:stretch>
        </p:blipFill>
        <p:spPr>
          <a:xfrm>
            <a:off x="7488237" y="6226175"/>
            <a:ext cx="1452563" cy="531813"/>
          </a:xfrm>
          <a:prstGeom prst="rect">
            <a:avLst/>
          </a:prstGeom>
          <a:ln w="12700">
            <a:miter lim="400000"/>
          </a:ln>
        </p:spPr>
      </p:pic>
      <p:sp>
        <p:nvSpPr>
          <p:cNvPr id="96" name="Shape 96"/>
          <p:cNvSpPr/>
          <p:nvPr/>
        </p:nvSpPr>
        <p:spPr>
          <a:xfrm rot="10800000">
            <a:off x="0" y="0"/>
            <a:ext cx="9144000" cy="1020763"/>
          </a:xfrm>
          <a:prstGeom prst="roundRect">
            <a:avLst>
              <a:gd name="adj" fmla="val 0"/>
            </a:avLst>
          </a:prstGeom>
          <a:solidFill>
            <a:srgbClr val="005480"/>
          </a:solidFill>
          <a:ln w="12700">
            <a:miter lim="400000"/>
          </a:ln>
        </p:spPr>
        <p:txBody>
          <a:bodyPr lIns="45719" rIns="45719" anchor="ctr"/>
          <a:lstStyle/>
          <a:p>
            <a:pPr algn="ctr">
              <a:defRPr sz="1800">
                <a:solidFill>
                  <a:srgbClr val="FFFFFF"/>
                </a:solidFill>
                <a:latin typeface="Candara"/>
                <a:ea typeface="Candara"/>
                <a:cs typeface="Candara"/>
                <a:sym typeface="Candara"/>
              </a:defRPr>
            </a:pPr>
            <a:endParaRPr/>
          </a:p>
        </p:txBody>
      </p:sp>
      <p:grpSp>
        <p:nvGrpSpPr>
          <p:cNvPr id="101" name="Group 101"/>
          <p:cNvGrpSpPr/>
          <p:nvPr/>
        </p:nvGrpSpPr>
        <p:grpSpPr>
          <a:xfrm>
            <a:off x="0" y="58737"/>
            <a:ext cx="9144000" cy="976313"/>
            <a:chOff x="0" y="0"/>
            <a:chExt cx="9144000" cy="976312"/>
          </a:xfrm>
        </p:grpSpPr>
        <p:sp>
          <p:nvSpPr>
            <p:cNvPr id="97" name="Shape 97"/>
            <p:cNvSpPr/>
            <p:nvPr/>
          </p:nvSpPr>
          <p:spPr>
            <a:xfrm>
              <a:off x="2523747" y="12285"/>
              <a:ext cx="5811861" cy="624120"/>
            </a:xfrm>
            <a:custGeom>
              <a:avLst/>
              <a:gdLst/>
              <a:ahLst/>
              <a:cxnLst>
                <a:cxn ang="0">
                  <a:pos x="wd2" y="hd2"/>
                </a:cxn>
                <a:cxn ang="5400000">
                  <a:pos x="wd2" y="hd2"/>
                </a:cxn>
                <a:cxn ang="10800000">
                  <a:pos x="wd2" y="hd2"/>
                </a:cxn>
                <a:cxn ang="16200000">
                  <a:pos x="wd2" y="hd2"/>
                </a:cxn>
              </a:cxnLst>
              <a:rect l="0" t="0" r="r" b="b"/>
              <a:pathLst>
                <a:path w="21600" h="21600" extrusionOk="0">
                  <a:moveTo>
                    <a:pt x="21600" y="20239"/>
                  </a:moveTo>
                  <a:lnTo>
                    <a:pt x="21128" y="19843"/>
                  </a:lnTo>
                  <a:lnTo>
                    <a:pt x="20639" y="19446"/>
                  </a:lnTo>
                  <a:lnTo>
                    <a:pt x="19621" y="18482"/>
                  </a:lnTo>
                  <a:lnTo>
                    <a:pt x="18544" y="17291"/>
                  </a:lnTo>
                  <a:lnTo>
                    <a:pt x="17409" y="15987"/>
                  </a:lnTo>
                  <a:lnTo>
                    <a:pt x="16208" y="14400"/>
                  </a:lnTo>
                  <a:lnTo>
                    <a:pt x="14941" y="12643"/>
                  </a:lnTo>
                  <a:lnTo>
                    <a:pt x="13608" y="10602"/>
                  </a:lnTo>
                  <a:lnTo>
                    <a:pt x="12200" y="8391"/>
                  </a:lnTo>
                  <a:lnTo>
                    <a:pt x="11645" y="7540"/>
                  </a:lnTo>
                  <a:lnTo>
                    <a:pt x="11106" y="6690"/>
                  </a:lnTo>
                  <a:lnTo>
                    <a:pt x="10063" y="5216"/>
                  </a:lnTo>
                  <a:lnTo>
                    <a:pt x="9558" y="4592"/>
                  </a:lnTo>
                  <a:lnTo>
                    <a:pt x="9069" y="3969"/>
                  </a:lnTo>
                  <a:lnTo>
                    <a:pt x="8589" y="3402"/>
                  </a:lnTo>
                  <a:lnTo>
                    <a:pt x="8117" y="2891"/>
                  </a:lnTo>
                  <a:lnTo>
                    <a:pt x="7661" y="2438"/>
                  </a:lnTo>
                  <a:lnTo>
                    <a:pt x="7206" y="2041"/>
                  </a:lnTo>
                  <a:lnTo>
                    <a:pt x="6344" y="1304"/>
                  </a:lnTo>
                  <a:lnTo>
                    <a:pt x="5524" y="794"/>
                  </a:lnTo>
                  <a:lnTo>
                    <a:pt x="4754" y="397"/>
                  </a:lnTo>
                  <a:lnTo>
                    <a:pt x="4017" y="113"/>
                  </a:lnTo>
                  <a:lnTo>
                    <a:pt x="3321" y="0"/>
                  </a:lnTo>
                  <a:lnTo>
                    <a:pt x="2667" y="0"/>
                  </a:lnTo>
                  <a:lnTo>
                    <a:pt x="2054" y="113"/>
                  </a:lnTo>
                  <a:lnTo>
                    <a:pt x="1483" y="283"/>
                  </a:lnTo>
                  <a:lnTo>
                    <a:pt x="952" y="567"/>
                  </a:lnTo>
                  <a:lnTo>
                    <a:pt x="456" y="907"/>
                  </a:lnTo>
                  <a:lnTo>
                    <a:pt x="0" y="1361"/>
                  </a:lnTo>
                  <a:lnTo>
                    <a:pt x="638" y="1871"/>
                  </a:lnTo>
                  <a:lnTo>
                    <a:pt x="1300" y="2438"/>
                  </a:lnTo>
                  <a:lnTo>
                    <a:pt x="1988" y="3175"/>
                  </a:lnTo>
                  <a:lnTo>
                    <a:pt x="2700" y="3969"/>
                  </a:lnTo>
                  <a:lnTo>
                    <a:pt x="3437" y="4932"/>
                  </a:lnTo>
                  <a:lnTo>
                    <a:pt x="4199" y="5953"/>
                  </a:lnTo>
                  <a:lnTo>
                    <a:pt x="4994" y="7087"/>
                  </a:lnTo>
                  <a:lnTo>
                    <a:pt x="5806" y="8391"/>
                  </a:lnTo>
                  <a:lnTo>
                    <a:pt x="7272" y="10715"/>
                  </a:lnTo>
                  <a:lnTo>
                    <a:pt x="8663" y="12756"/>
                  </a:lnTo>
                  <a:lnTo>
                    <a:pt x="9972" y="14627"/>
                  </a:lnTo>
                  <a:lnTo>
                    <a:pt x="10610" y="15420"/>
                  </a:lnTo>
                  <a:lnTo>
                    <a:pt x="11214" y="16214"/>
                  </a:lnTo>
                  <a:lnTo>
                    <a:pt x="11810" y="16951"/>
                  </a:lnTo>
                  <a:lnTo>
                    <a:pt x="12390" y="17575"/>
                  </a:lnTo>
                  <a:lnTo>
                    <a:pt x="12953" y="18198"/>
                  </a:lnTo>
                  <a:lnTo>
                    <a:pt x="13500" y="18765"/>
                  </a:lnTo>
                  <a:lnTo>
                    <a:pt x="14030" y="19219"/>
                  </a:lnTo>
                  <a:lnTo>
                    <a:pt x="14544" y="19672"/>
                  </a:lnTo>
                  <a:lnTo>
                    <a:pt x="15040" y="20069"/>
                  </a:lnTo>
                  <a:lnTo>
                    <a:pt x="15529" y="20466"/>
                  </a:lnTo>
                  <a:lnTo>
                    <a:pt x="16001" y="20750"/>
                  </a:lnTo>
                  <a:lnTo>
                    <a:pt x="16457" y="20976"/>
                  </a:lnTo>
                  <a:lnTo>
                    <a:pt x="16896" y="21203"/>
                  </a:lnTo>
                  <a:lnTo>
                    <a:pt x="17326" y="21373"/>
                  </a:lnTo>
                  <a:lnTo>
                    <a:pt x="17749" y="21487"/>
                  </a:lnTo>
                  <a:lnTo>
                    <a:pt x="18155" y="21600"/>
                  </a:lnTo>
                  <a:lnTo>
                    <a:pt x="18925" y="21600"/>
                  </a:lnTo>
                  <a:lnTo>
                    <a:pt x="19298" y="21543"/>
                  </a:lnTo>
                  <a:lnTo>
                    <a:pt x="19654" y="21487"/>
                  </a:lnTo>
                  <a:lnTo>
                    <a:pt x="20002" y="21373"/>
                  </a:lnTo>
                  <a:lnTo>
                    <a:pt x="20341" y="21203"/>
                  </a:lnTo>
                  <a:lnTo>
                    <a:pt x="20672" y="20976"/>
                  </a:lnTo>
                  <a:lnTo>
                    <a:pt x="21302" y="20523"/>
                  </a:lnTo>
                  <a:lnTo>
                    <a:pt x="21600" y="20239"/>
                  </a:lnTo>
                  <a:close/>
                </a:path>
              </a:pathLst>
            </a:custGeom>
            <a:solidFill>
              <a:srgbClr val="F8F8F8">
                <a:alpha val="39999"/>
              </a:srgbClr>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98" name="Shape 98"/>
            <p:cNvSpPr/>
            <p:nvPr/>
          </p:nvSpPr>
          <p:spPr>
            <a:xfrm>
              <a:off x="2743251" y="21295"/>
              <a:ext cx="5731637" cy="568424"/>
            </a:xfrm>
            <a:custGeom>
              <a:avLst/>
              <a:gdLst/>
              <a:ahLst/>
              <a:cxnLst>
                <a:cxn ang="0">
                  <a:pos x="wd2" y="hd2"/>
                </a:cxn>
                <a:cxn ang="5400000">
                  <a:pos x="wd2" y="hd2"/>
                </a:cxn>
                <a:cxn ang="10800000">
                  <a:pos x="wd2" y="hd2"/>
                </a:cxn>
                <a:cxn ang="16200000">
                  <a:pos x="wd2" y="hd2"/>
                </a:cxn>
              </a:cxnLst>
              <a:rect l="0" t="0" r="r" b="b"/>
              <a:pathLst>
                <a:path w="21600" h="21600" extrusionOk="0">
                  <a:moveTo>
                    <a:pt x="0" y="2179"/>
                  </a:moveTo>
                  <a:lnTo>
                    <a:pt x="76" y="2054"/>
                  </a:lnTo>
                  <a:lnTo>
                    <a:pt x="302" y="1743"/>
                  </a:lnTo>
                  <a:lnTo>
                    <a:pt x="689" y="1307"/>
                  </a:lnTo>
                  <a:lnTo>
                    <a:pt x="941" y="1058"/>
                  </a:lnTo>
                  <a:lnTo>
                    <a:pt x="1235" y="809"/>
                  </a:lnTo>
                  <a:lnTo>
                    <a:pt x="1562" y="622"/>
                  </a:lnTo>
                  <a:lnTo>
                    <a:pt x="1940" y="436"/>
                  </a:lnTo>
                  <a:lnTo>
                    <a:pt x="2351" y="249"/>
                  </a:lnTo>
                  <a:lnTo>
                    <a:pt x="2813" y="124"/>
                  </a:lnTo>
                  <a:lnTo>
                    <a:pt x="3317" y="62"/>
                  </a:lnTo>
                  <a:lnTo>
                    <a:pt x="3863" y="0"/>
                  </a:lnTo>
                  <a:lnTo>
                    <a:pt x="4451" y="62"/>
                  </a:lnTo>
                  <a:lnTo>
                    <a:pt x="5081" y="187"/>
                  </a:lnTo>
                  <a:lnTo>
                    <a:pt x="5761" y="436"/>
                  </a:lnTo>
                  <a:lnTo>
                    <a:pt x="6483" y="747"/>
                  </a:lnTo>
                  <a:lnTo>
                    <a:pt x="7248" y="1245"/>
                  </a:lnTo>
                  <a:lnTo>
                    <a:pt x="8062" y="1805"/>
                  </a:lnTo>
                  <a:lnTo>
                    <a:pt x="8927" y="2490"/>
                  </a:lnTo>
                  <a:lnTo>
                    <a:pt x="9834" y="3299"/>
                  </a:lnTo>
                  <a:lnTo>
                    <a:pt x="10792" y="4295"/>
                  </a:lnTo>
                  <a:lnTo>
                    <a:pt x="11791" y="5416"/>
                  </a:lnTo>
                  <a:lnTo>
                    <a:pt x="12841" y="6723"/>
                  </a:lnTo>
                  <a:lnTo>
                    <a:pt x="13941" y="8279"/>
                  </a:lnTo>
                  <a:lnTo>
                    <a:pt x="15091" y="9960"/>
                  </a:lnTo>
                  <a:lnTo>
                    <a:pt x="16292" y="11827"/>
                  </a:lnTo>
                  <a:lnTo>
                    <a:pt x="17544" y="13944"/>
                  </a:lnTo>
                  <a:lnTo>
                    <a:pt x="18845" y="16247"/>
                  </a:lnTo>
                  <a:lnTo>
                    <a:pt x="20198" y="18799"/>
                  </a:lnTo>
                  <a:lnTo>
                    <a:pt x="21600" y="2160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99" name="Shape 99"/>
            <p:cNvSpPr/>
            <p:nvPr/>
          </p:nvSpPr>
          <p:spPr>
            <a:xfrm>
              <a:off x="5658096" y="11466"/>
              <a:ext cx="3467506" cy="47832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25" y="20712"/>
                  </a:lnTo>
                  <a:lnTo>
                    <a:pt x="2332" y="18419"/>
                  </a:lnTo>
                  <a:lnTo>
                    <a:pt x="3512" y="16866"/>
                  </a:lnTo>
                  <a:lnTo>
                    <a:pt x="4872" y="15164"/>
                  </a:lnTo>
                  <a:lnTo>
                    <a:pt x="6386" y="13315"/>
                  </a:lnTo>
                  <a:lnTo>
                    <a:pt x="8010" y="11318"/>
                  </a:lnTo>
                  <a:lnTo>
                    <a:pt x="9731" y="9395"/>
                  </a:lnTo>
                  <a:lnTo>
                    <a:pt x="11494" y="7471"/>
                  </a:lnTo>
                  <a:lnTo>
                    <a:pt x="13299" y="5696"/>
                  </a:lnTo>
                  <a:lnTo>
                    <a:pt x="15089" y="3995"/>
                  </a:lnTo>
                  <a:lnTo>
                    <a:pt x="15978" y="3255"/>
                  </a:lnTo>
                  <a:lnTo>
                    <a:pt x="16839" y="2515"/>
                  </a:lnTo>
                  <a:lnTo>
                    <a:pt x="17699" y="1923"/>
                  </a:lnTo>
                  <a:lnTo>
                    <a:pt x="18532" y="1332"/>
                  </a:lnTo>
                  <a:lnTo>
                    <a:pt x="19351" y="888"/>
                  </a:lnTo>
                  <a:lnTo>
                    <a:pt x="20129" y="518"/>
                  </a:lnTo>
                  <a:lnTo>
                    <a:pt x="20878" y="222"/>
                  </a:lnTo>
                  <a:lnTo>
                    <a:pt x="21600" y="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100" name="Shape 100"/>
            <p:cNvSpPr/>
            <p:nvPr/>
          </p:nvSpPr>
          <p:spPr>
            <a:xfrm>
              <a:off x="0" y="0"/>
              <a:ext cx="9144000" cy="976313"/>
            </a:xfrm>
            <a:custGeom>
              <a:avLst/>
              <a:gdLst/>
              <a:ahLst/>
              <a:cxnLst>
                <a:cxn ang="0">
                  <a:pos x="wd2" y="hd2"/>
                </a:cxn>
                <a:cxn ang="5400000">
                  <a:pos x="wd2" y="hd2"/>
                </a:cxn>
                <a:cxn ang="10800000">
                  <a:pos x="wd2" y="hd2"/>
                </a:cxn>
                <a:cxn ang="16200000">
                  <a:pos x="wd2" y="hd2"/>
                </a:cxn>
              </a:cxnLst>
              <a:rect l="0" t="0" r="r" b="b"/>
              <a:pathLst>
                <a:path w="21600" h="21600" extrusionOk="0">
                  <a:moveTo>
                    <a:pt x="21589" y="9278"/>
                  </a:moveTo>
                  <a:lnTo>
                    <a:pt x="21389" y="9821"/>
                  </a:lnTo>
                  <a:lnTo>
                    <a:pt x="21189" y="10329"/>
                  </a:lnTo>
                  <a:lnTo>
                    <a:pt x="20978" y="10800"/>
                  </a:lnTo>
                  <a:lnTo>
                    <a:pt x="20762" y="11235"/>
                  </a:lnTo>
                  <a:lnTo>
                    <a:pt x="20541" y="11670"/>
                  </a:lnTo>
                  <a:lnTo>
                    <a:pt x="20309" y="12068"/>
                  </a:lnTo>
                  <a:lnTo>
                    <a:pt x="20071" y="12395"/>
                  </a:lnTo>
                  <a:lnTo>
                    <a:pt x="19824" y="12721"/>
                  </a:lnTo>
                  <a:lnTo>
                    <a:pt x="19565" y="13011"/>
                  </a:lnTo>
                  <a:lnTo>
                    <a:pt x="19297" y="13228"/>
                  </a:lnTo>
                  <a:lnTo>
                    <a:pt x="19017" y="13446"/>
                  </a:lnTo>
                  <a:lnTo>
                    <a:pt x="18727" y="13591"/>
                  </a:lnTo>
                  <a:lnTo>
                    <a:pt x="18427" y="13736"/>
                  </a:lnTo>
                  <a:lnTo>
                    <a:pt x="18111" y="13808"/>
                  </a:lnTo>
                  <a:lnTo>
                    <a:pt x="17784" y="13808"/>
                  </a:lnTo>
                  <a:lnTo>
                    <a:pt x="17441" y="13772"/>
                  </a:lnTo>
                  <a:lnTo>
                    <a:pt x="17083" y="13699"/>
                  </a:lnTo>
                  <a:lnTo>
                    <a:pt x="16714" y="13591"/>
                  </a:lnTo>
                  <a:lnTo>
                    <a:pt x="16329" y="13409"/>
                  </a:lnTo>
                  <a:lnTo>
                    <a:pt x="15923" y="13156"/>
                  </a:lnTo>
                  <a:lnTo>
                    <a:pt x="15502" y="12866"/>
                  </a:lnTo>
                  <a:lnTo>
                    <a:pt x="15064" y="12503"/>
                  </a:lnTo>
                  <a:lnTo>
                    <a:pt x="14611" y="12105"/>
                  </a:lnTo>
                  <a:lnTo>
                    <a:pt x="14136" y="11634"/>
                  </a:lnTo>
                  <a:lnTo>
                    <a:pt x="13641" y="11090"/>
                  </a:lnTo>
                  <a:lnTo>
                    <a:pt x="13130" y="10474"/>
                  </a:lnTo>
                  <a:lnTo>
                    <a:pt x="12592" y="9785"/>
                  </a:lnTo>
                  <a:lnTo>
                    <a:pt x="12039" y="9060"/>
                  </a:lnTo>
                  <a:lnTo>
                    <a:pt x="11459" y="8227"/>
                  </a:lnTo>
                  <a:lnTo>
                    <a:pt x="10863" y="7357"/>
                  </a:lnTo>
                  <a:lnTo>
                    <a:pt x="10241" y="6415"/>
                  </a:lnTo>
                  <a:lnTo>
                    <a:pt x="9593" y="5364"/>
                  </a:lnTo>
                  <a:lnTo>
                    <a:pt x="8950" y="4349"/>
                  </a:lnTo>
                  <a:lnTo>
                    <a:pt x="8328" y="3479"/>
                  </a:lnTo>
                  <a:lnTo>
                    <a:pt x="7732" y="2682"/>
                  </a:lnTo>
                  <a:lnTo>
                    <a:pt x="7163" y="2030"/>
                  </a:lnTo>
                  <a:lnTo>
                    <a:pt x="6620" y="1486"/>
                  </a:lnTo>
                  <a:lnTo>
                    <a:pt x="6098" y="1015"/>
                  </a:lnTo>
                  <a:lnTo>
                    <a:pt x="5603" y="652"/>
                  </a:lnTo>
                  <a:lnTo>
                    <a:pt x="5134" y="362"/>
                  </a:lnTo>
                  <a:lnTo>
                    <a:pt x="4681" y="181"/>
                  </a:lnTo>
                  <a:lnTo>
                    <a:pt x="4259" y="36"/>
                  </a:lnTo>
                  <a:lnTo>
                    <a:pt x="3853" y="0"/>
                  </a:lnTo>
                  <a:lnTo>
                    <a:pt x="3473" y="0"/>
                  </a:lnTo>
                  <a:lnTo>
                    <a:pt x="3115" y="72"/>
                  </a:lnTo>
                  <a:lnTo>
                    <a:pt x="2778" y="181"/>
                  </a:lnTo>
                  <a:lnTo>
                    <a:pt x="2461" y="362"/>
                  </a:lnTo>
                  <a:lnTo>
                    <a:pt x="2166" y="544"/>
                  </a:lnTo>
                  <a:lnTo>
                    <a:pt x="1887" y="797"/>
                  </a:lnTo>
                  <a:lnTo>
                    <a:pt x="1634" y="1051"/>
                  </a:lnTo>
                  <a:lnTo>
                    <a:pt x="1397" y="1341"/>
                  </a:lnTo>
                  <a:lnTo>
                    <a:pt x="1186" y="1667"/>
                  </a:lnTo>
                  <a:lnTo>
                    <a:pt x="986" y="1957"/>
                  </a:lnTo>
                  <a:lnTo>
                    <a:pt x="812" y="2283"/>
                  </a:lnTo>
                  <a:lnTo>
                    <a:pt x="654" y="2609"/>
                  </a:lnTo>
                  <a:lnTo>
                    <a:pt x="511" y="2899"/>
                  </a:lnTo>
                  <a:lnTo>
                    <a:pt x="390" y="3189"/>
                  </a:lnTo>
                  <a:lnTo>
                    <a:pt x="127" y="3914"/>
                  </a:lnTo>
                  <a:lnTo>
                    <a:pt x="0" y="4349"/>
                  </a:lnTo>
                  <a:lnTo>
                    <a:pt x="0" y="21600"/>
                  </a:lnTo>
                  <a:lnTo>
                    <a:pt x="21589" y="21600"/>
                  </a:lnTo>
                  <a:lnTo>
                    <a:pt x="21600" y="21491"/>
                  </a:lnTo>
                  <a:lnTo>
                    <a:pt x="21600" y="9242"/>
                  </a:lnTo>
                  <a:lnTo>
                    <a:pt x="21589" y="9278"/>
                  </a:lnTo>
                  <a:close/>
                </a:path>
              </a:pathLst>
            </a:custGeom>
            <a:solidFill>
              <a:srgbClr val="FFFFFF"/>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grpSp>
      <p:sp>
        <p:nvSpPr>
          <p:cNvPr id="102" name="Shape 102"/>
          <p:cNvSpPr>
            <a:spLocks noGrp="1"/>
          </p:cNvSpPr>
          <p:nvPr>
            <p:ph type="title"/>
          </p:nvPr>
        </p:nvSpPr>
        <p:spPr>
          <a:prstGeom prst="rect">
            <a:avLst/>
          </a:prstGeom>
        </p:spPr>
        <p:txBody>
          <a:bodyPr/>
          <a:lstStyle/>
          <a:p>
            <a:r>
              <a:t>Title Text</a:t>
            </a:r>
          </a:p>
        </p:txBody>
      </p:sp>
      <p:sp>
        <p:nvSpPr>
          <p:cNvPr id="103" name="Shape 10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1" name="Shape 111"/>
          <p:cNvSpPr/>
          <p:nvPr/>
        </p:nvSpPr>
        <p:spPr>
          <a:xfrm rot="10800000">
            <a:off x="0" y="6037262"/>
            <a:ext cx="9144000" cy="841376"/>
          </a:xfrm>
          <a:prstGeom prst="roundRect">
            <a:avLst>
              <a:gd name="adj" fmla="val 0"/>
            </a:avLst>
          </a:prstGeom>
          <a:solidFill>
            <a:srgbClr val="500000"/>
          </a:solidFill>
          <a:ln w="12700">
            <a:miter lim="400000"/>
          </a:ln>
        </p:spPr>
        <p:txBody>
          <a:bodyPr lIns="45719" rIns="45719" anchor="ctr"/>
          <a:lstStyle/>
          <a:p>
            <a:pPr algn="ctr">
              <a:defRPr sz="1800">
                <a:solidFill>
                  <a:srgbClr val="595959"/>
                </a:solidFill>
                <a:latin typeface="Candara"/>
                <a:ea typeface="Candara"/>
                <a:cs typeface="Candara"/>
                <a:sym typeface="Candara"/>
              </a:defRPr>
            </a:pPr>
            <a:endParaRPr/>
          </a:p>
        </p:txBody>
      </p:sp>
      <p:grpSp>
        <p:nvGrpSpPr>
          <p:cNvPr id="116" name="Group 116"/>
          <p:cNvGrpSpPr/>
          <p:nvPr/>
        </p:nvGrpSpPr>
        <p:grpSpPr>
          <a:xfrm>
            <a:off x="0" y="6037262"/>
            <a:ext cx="9144000" cy="779464"/>
            <a:chOff x="0" y="0"/>
            <a:chExt cx="9144000" cy="779463"/>
          </a:xfrm>
        </p:grpSpPr>
        <p:sp>
          <p:nvSpPr>
            <p:cNvPr id="112" name="Shape 112"/>
            <p:cNvSpPr/>
            <p:nvPr/>
          </p:nvSpPr>
          <p:spPr>
            <a:xfrm rot="10800000">
              <a:off x="808392" y="271373"/>
              <a:ext cx="5811862" cy="498282"/>
            </a:xfrm>
            <a:custGeom>
              <a:avLst/>
              <a:gdLst/>
              <a:ahLst/>
              <a:cxnLst>
                <a:cxn ang="0">
                  <a:pos x="wd2" y="hd2"/>
                </a:cxn>
                <a:cxn ang="5400000">
                  <a:pos x="wd2" y="hd2"/>
                </a:cxn>
                <a:cxn ang="10800000">
                  <a:pos x="wd2" y="hd2"/>
                </a:cxn>
                <a:cxn ang="16200000">
                  <a:pos x="wd2" y="hd2"/>
                </a:cxn>
              </a:cxnLst>
              <a:rect l="0" t="0" r="r" b="b"/>
              <a:pathLst>
                <a:path w="21600" h="21600" extrusionOk="0">
                  <a:moveTo>
                    <a:pt x="21600" y="20239"/>
                  </a:moveTo>
                  <a:lnTo>
                    <a:pt x="21128" y="19843"/>
                  </a:lnTo>
                  <a:lnTo>
                    <a:pt x="20639" y="19446"/>
                  </a:lnTo>
                  <a:lnTo>
                    <a:pt x="19621" y="18482"/>
                  </a:lnTo>
                  <a:lnTo>
                    <a:pt x="18544" y="17291"/>
                  </a:lnTo>
                  <a:lnTo>
                    <a:pt x="17409" y="15987"/>
                  </a:lnTo>
                  <a:lnTo>
                    <a:pt x="16208" y="14400"/>
                  </a:lnTo>
                  <a:lnTo>
                    <a:pt x="14941" y="12643"/>
                  </a:lnTo>
                  <a:lnTo>
                    <a:pt x="13608" y="10602"/>
                  </a:lnTo>
                  <a:lnTo>
                    <a:pt x="12200" y="8391"/>
                  </a:lnTo>
                  <a:lnTo>
                    <a:pt x="11645" y="7540"/>
                  </a:lnTo>
                  <a:lnTo>
                    <a:pt x="11106" y="6690"/>
                  </a:lnTo>
                  <a:lnTo>
                    <a:pt x="10063" y="5216"/>
                  </a:lnTo>
                  <a:lnTo>
                    <a:pt x="9558" y="4592"/>
                  </a:lnTo>
                  <a:lnTo>
                    <a:pt x="9069" y="3969"/>
                  </a:lnTo>
                  <a:lnTo>
                    <a:pt x="8589" y="3402"/>
                  </a:lnTo>
                  <a:lnTo>
                    <a:pt x="8117" y="2891"/>
                  </a:lnTo>
                  <a:lnTo>
                    <a:pt x="7661" y="2438"/>
                  </a:lnTo>
                  <a:lnTo>
                    <a:pt x="7206" y="2041"/>
                  </a:lnTo>
                  <a:lnTo>
                    <a:pt x="6344" y="1304"/>
                  </a:lnTo>
                  <a:lnTo>
                    <a:pt x="5524" y="794"/>
                  </a:lnTo>
                  <a:lnTo>
                    <a:pt x="4754" y="397"/>
                  </a:lnTo>
                  <a:lnTo>
                    <a:pt x="4017" y="113"/>
                  </a:lnTo>
                  <a:lnTo>
                    <a:pt x="3321" y="0"/>
                  </a:lnTo>
                  <a:lnTo>
                    <a:pt x="2667" y="0"/>
                  </a:lnTo>
                  <a:lnTo>
                    <a:pt x="2054" y="113"/>
                  </a:lnTo>
                  <a:lnTo>
                    <a:pt x="1483" y="283"/>
                  </a:lnTo>
                  <a:lnTo>
                    <a:pt x="952" y="567"/>
                  </a:lnTo>
                  <a:lnTo>
                    <a:pt x="456" y="907"/>
                  </a:lnTo>
                  <a:lnTo>
                    <a:pt x="0" y="1361"/>
                  </a:lnTo>
                  <a:lnTo>
                    <a:pt x="638" y="1871"/>
                  </a:lnTo>
                  <a:lnTo>
                    <a:pt x="1300" y="2438"/>
                  </a:lnTo>
                  <a:lnTo>
                    <a:pt x="1988" y="3175"/>
                  </a:lnTo>
                  <a:lnTo>
                    <a:pt x="2700" y="3969"/>
                  </a:lnTo>
                  <a:lnTo>
                    <a:pt x="3437" y="4932"/>
                  </a:lnTo>
                  <a:lnTo>
                    <a:pt x="4199" y="5953"/>
                  </a:lnTo>
                  <a:lnTo>
                    <a:pt x="4994" y="7087"/>
                  </a:lnTo>
                  <a:lnTo>
                    <a:pt x="5806" y="8391"/>
                  </a:lnTo>
                  <a:lnTo>
                    <a:pt x="7272" y="10715"/>
                  </a:lnTo>
                  <a:lnTo>
                    <a:pt x="8663" y="12756"/>
                  </a:lnTo>
                  <a:lnTo>
                    <a:pt x="9972" y="14627"/>
                  </a:lnTo>
                  <a:lnTo>
                    <a:pt x="10610" y="15420"/>
                  </a:lnTo>
                  <a:lnTo>
                    <a:pt x="11214" y="16214"/>
                  </a:lnTo>
                  <a:lnTo>
                    <a:pt x="11810" y="16951"/>
                  </a:lnTo>
                  <a:lnTo>
                    <a:pt x="12390" y="17575"/>
                  </a:lnTo>
                  <a:lnTo>
                    <a:pt x="12953" y="18198"/>
                  </a:lnTo>
                  <a:lnTo>
                    <a:pt x="13500" y="18765"/>
                  </a:lnTo>
                  <a:lnTo>
                    <a:pt x="14030" y="19219"/>
                  </a:lnTo>
                  <a:lnTo>
                    <a:pt x="14544" y="19672"/>
                  </a:lnTo>
                  <a:lnTo>
                    <a:pt x="15040" y="20069"/>
                  </a:lnTo>
                  <a:lnTo>
                    <a:pt x="15529" y="20466"/>
                  </a:lnTo>
                  <a:lnTo>
                    <a:pt x="16001" y="20750"/>
                  </a:lnTo>
                  <a:lnTo>
                    <a:pt x="16457" y="20976"/>
                  </a:lnTo>
                  <a:lnTo>
                    <a:pt x="16896" y="21203"/>
                  </a:lnTo>
                  <a:lnTo>
                    <a:pt x="17326" y="21373"/>
                  </a:lnTo>
                  <a:lnTo>
                    <a:pt x="17749" y="21487"/>
                  </a:lnTo>
                  <a:lnTo>
                    <a:pt x="18155" y="21600"/>
                  </a:lnTo>
                  <a:lnTo>
                    <a:pt x="18925" y="21600"/>
                  </a:lnTo>
                  <a:lnTo>
                    <a:pt x="19298" y="21543"/>
                  </a:lnTo>
                  <a:lnTo>
                    <a:pt x="19654" y="21487"/>
                  </a:lnTo>
                  <a:lnTo>
                    <a:pt x="20002" y="21373"/>
                  </a:lnTo>
                  <a:lnTo>
                    <a:pt x="20341" y="21203"/>
                  </a:lnTo>
                  <a:lnTo>
                    <a:pt x="20672" y="20976"/>
                  </a:lnTo>
                  <a:lnTo>
                    <a:pt x="21302" y="20523"/>
                  </a:lnTo>
                  <a:lnTo>
                    <a:pt x="21600" y="20239"/>
                  </a:lnTo>
                  <a:close/>
                </a:path>
              </a:pathLst>
            </a:custGeom>
            <a:solidFill>
              <a:srgbClr val="F8F8F8">
                <a:alpha val="39999"/>
              </a:srgbClr>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113" name="Shape 113"/>
            <p:cNvSpPr/>
            <p:nvPr/>
          </p:nvSpPr>
          <p:spPr>
            <a:xfrm rot="10800000">
              <a:off x="669112" y="308646"/>
              <a:ext cx="5731637" cy="453815"/>
            </a:xfrm>
            <a:custGeom>
              <a:avLst/>
              <a:gdLst/>
              <a:ahLst/>
              <a:cxnLst>
                <a:cxn ang="0">
                  <a:pos x="wd2" y="hd2"/>
                </a:cxn>
                <a:cxn ang="5400000">
                  <a:pos x="wd2" y="hd2"/>
                </a:cxn>
                <a:cxn ang="10800000">
                  <a:pos x="wd2" y="hd2"/>
                </a:cxn>
                <a:cxn ang="16200000">
                  <a:pos x="wd2" y="hd2"/>
                </a:cxn>
              </a:cxnLst>
              <a:rect l="0" t="0" r="r" b="b"/>
              <a:pathLst>
                <a:path w="21600" h="21600" extrusionOk="0">
                  <a:moveTo>
                    <a:pt x="0" y="2179"/>
                  </a:moveTo>
                  <a:lnTo>
                    <a:pt x="76" y="2054"/>
                  </a:lnTo>
                  <a:lnTo>
                    <a:pt x="302" y="1743"/>
                  </a:lnTo>
                  <a:lnTo>
                    <a:pt x="689" y="1307"/>
                  </a:lnTo>
                  <a:lnTo>
                    <a:pt x="941" y="1058"/>
                  </a:lnTo>
                  <a:lnTo>
                    <a:pt x="1235" y="809"/>
                  </a:lnTo>
                  <a:lnTo>
                    <a:pt x="1562" y="622"/>
                  </a:lnTo>
                  <a:lnTo>
                    <a:pt x="1940" y="436"/>
                  </a:lnTo>
                  <a:lnTo>
                    <a:pt x="2351" y="249"/>
                  </a:lnTo>
                  <a:lnTo>
                    <a:pt x="2813" y="124"/>
                  </a:lnTo>
                  <a:lnTo>
                    <a:pt x="3317" y="62"/>
                  </a:lnTo>
                  <a:lnTo>
                    <a:pt x="3863" y="0"/>
                  </a:lnTo>
                  <a:lnTo>
                    <a:pt x="4451" y="62"/>
                  </a:lnTo>
                  <a:lnTo>
                    <a:pt x="5081" y="187"/>
                  </a:lnTo>
                  <a:lnTo>
                    <a:pt x="5761" y="436"/>
                  </a:lnTo>
                  <a:lnTo>
                    <a:pt x="6483" y="747"/>
                  </a:lnTo>
                  <a:lnTo>
                    <a:pt x="7248" y="1245"/>
                  </a:lnTo>
                  <a:lnTo>
                    <a:pt x="8062" y="1805"/>
                  </a:lnTo>
                  <a:lnTo>
                    <a:pt x="8927" y="2490"/>
                  </a:lnTo>
                  <a:lnTo>
                    <a:pt x="9834" y="3299"/>
                  </a:lnTo>
                  <a:lnTo>
                    <a:pt x="10792" y="4295"/>
                  </a:lnTo>
                  <a:lnTo>
                    <a:pt x="11791" y="5416"/>
                  </a:lnTo>
                  <a:lnTo>
                    <a:pt x="12841" y="6723"/>
                  </a:lnTo>
                  <a:lnTo>
                    <a:pt x="13941" y="8279"/>
                  </a:lnTo>
                  <a:lnTo>
                    <a:pt x="15091" y="9960"/>
                  </a:lnTo>
                  <a:lnTo>
                    <a:pt x="16292" y="11827"/>
                  </a:lnTo>
                  <a:lnTo>
                    <a:pt x="17544" y="13944"/>
                  </a:lnTo>
                  <a:lnTo>
                    <a:pt x="18845" y="16247"/>
                  </a:lnTo>
                  <a:lnTo>
                    <a:pt x="20198" y="18799"/>
                  </a:lnTo>
                  <a:lnTo>
                    <a:pt x="21600" y="2160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114" name="Shape 114"/>
            <p:cNvSpPr/>
            <p:nvPr/>
          </p:nvSpPr>
          <p:spPr>
            <a:xfrm rot="10800000">
              <a:off x="18398" y="388423"/>
              <a:ext cx="3467507" cy="3818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25" y="20712"/>
                  </a:lnTo>
                  <a:lnTo>
                    <a:pt x="2332" y="18419"/>
                  </a:lnTo>
                  <a:lnTo>
                    <a:pt x="3512" y="16866"/>
                  </a:lnTo>
                  <a:lnTo>
                    <a:pt x="4872" y="15164"/>
                  </a:lnTo>
                  <a:lnTo>
                    <a:pt x="6386" y="13315"/>
                  </a:lnTo>
                  <a:lnTo>
                    <a:pt x="8010" y="11318"/>
                  </a:lnTo>
                  <a:lnTo>
                    <a:pt x="9731" y="9395"/>
                  </a:lnTo>
                  <a:lnTo>
                    <a:pt x="11494" y="7471"/>
                  </a:lnTo>
                  <a:lnTo>
                    <a:pt x="13299" y="5696"/>
                  </a:lnTo>
                  <a:lnTo>
                    <a:pt x="15089" y="3995"/>
                  </a:lnTo>
                  <a:lnTo>
                    <a:pt x="15978" y="3255"/>
                  </a:lnTo>
                  <a:lnTo>
                    <a:pt x="16839" y="2515"/>
                  </a:lnTo>
                  <a:lnTo>
                    <a:pt x="17699" y="1923"/>
                  </a:lnTo>
                  <a:lnTo>
                    <a:pt x="18532" y="1332"/>
                  </a:lnTo>
                  <a:lnTo>
                    <a:pt x="19351" y="888"/>
                  </a:lnTo>
                  <a:lnTo>
                    <a:pt x="20129" y="518"/>
                  </a:lnTo>
                  <a:lnTo>
                    <a:pt x="20878" y="222"/>
                  </a:lnTo>
                  <a:lnTo>
                    <a:pt x="21600" y="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115" name="Shape 115"/>
            <p:cNvSpPr/>
            <p:nvPr/>
          </p:nvSpPr>
          <p:spPr>
            <a:xfrm rot="10800000">
              <a:off x="0" y="-1"/>
              <a:ext cx="9144001" cy="779464"/>
            </a:xfrm>
            <a:custGeom>
              <a:avLst/>
              <a:gdLst/>
              <a:ahLst/>
              <a:cxnLst>
                <a:cxn ang="0">
                  <a:pos x="wd2" y="hd2"/>
                </a:cxn>
                <a:cxn ang="5400000">
                  <a:pos x="wd2" y="hd2"/>
                </a:cxn>
                <a:cxn ang="10800000">
                  <a:pos x="wd2" y="hd2"/>
                </a:cxn>
                <a:cxn ang="16200000">
                  <a:pos x="wd2" y="hd2"/>
                </a:cxn>
              </a:cxnLst>
              <a:rect l="0" t="0" r="r" b="b"/>
              <a:pathLst>
                <a:path w="21600" h="21600" extrusionOk="0">
                  <a:moveTo>
                    <a:pt x="21589" y="9278"/>
                  </a:moveTo>
                  <a:lnTo>
                    <a:pt x="21389" y="9821"/>
                  </a:lnTo>
                  <a:lnTo>
                    <a:pt x="21189" y="10329"/>
                  </a:lnTo>
                  <a:lnTo>
                    <a:pt x="20978" y="10800"/>
                  </a:lnTo>
                  <a:lnTo>
                    <a:pt x="20762" y="11235"/>
                  </a:lnTo>
                  <a:lnTo>
                    <a:pt x="20541" y="11670"/>
                  </a:lnTo>
                  <a:lnTo>
                    <a:pt x="20309" y="12068"/>
                  </a:lnTo>
                  <a:lnTo>
                    <a:pt x="20071" y="12395"/>
                  </a:lnTo>
                  <a:lnTo>
                    <a:pt x="19824" y="12721"/>
                  </a:lnTo>
                  <a:lnTo>
                    <a:pt x="19565" y="13011"/>
                  </a:lnTo>
                  <a:lnTo>
                    <a:pt x="19297" y="13228"/>
                  </a:lnTo>
                  <a:lnTo>
                    <a:pt x="19017" y="13446"/>
                  </a:lnTo>
                  <a:lnTo>
                    <a:pt x="18727" y="13591"/>
                  </a:lnTo>
                  <a:lnTo>
                    <a:pt x="18427" y="13736"/>
                  </a:lnTo>
                  <a:lnTo>
                    <a:pt x="18111" y="13808"/>
                  </a:lnTo>
                  <a:lnTo>
                    <a:pt x="17784" y="13808"/>
                  </a:lnTo>
                  <a:lnTo>
                    <a:pt x="17441" y="13772"/>
                  </a:lnTo>
                  <a:lnTo>
                    <a:pt x="17083" y="13699"/>
                  </a:lnTo>
                  <a:lnTo>
                    <a:pt x="16714" y="13591"/>
                  </a:lnTo>
                  <a:lnTo>
                    <a:pt x="16329" y="13409"/>
                  </a:lnTo>
                  <a:lnTo>
                    <a:pt x="15923" y="13156"/>
                  </a:lnTo>
                  <a:lnTo>
                    <a:pt x="15502" y="12866"/>
                  </a:lnTo>
                  <a:lnTo>
                    <a:pt x="15064" y="12503"/>
                  </a:lnTo>
                  <a:lnTo>
                    <a:pt x="14611" y="12105"/>
                  </a:lnTo>
                  <a:lnTo>
                    <a:pt x="14136" y="11634"/>
                  </a:lnTo>
                  <a:lnTo>
                    <a:pt x="13641" y="11090"/>
                  </a:lnTo>
                  <a:lnTo>
                    <a:pt x="13130" y="10474"/>
                  </a:lnTo>
                  <a:lnTo>
                    <a:pt x="12592" y="9785"/>
                  </a:lnTo>
                  <a:lnTo>
                    <a:pt x="12039" y="9060"/>
                  </a:lnTo>
                  <a:lnTo>
                    <a:pt x="11459" y="8227"/>
                  </a:lnTo>
                  <a:lnTo>
                    <a:pt x="10863" y="7357"/>
                  </a:lnTo>
                  <a:lnTo>
                    <a:pt x="10241" y="6415"/>
                  </a:lnTo>
                  <a:lnTo>
                    <a:pt x="9593" y="5364"/>
                  </a:lnTo>
                  <a:lnTo>
                    <a:pt x="8950" y="4349"/>
                  </a:lnTo>
                  <a:lnTo>
                    <a:pt x="8328" y="3479"/>
                  </a:lnTo>
                  <a:lnTo>
                    <a:pt x="7732" y="2682"/>
                  </a:lnTo>
                  <a:lnTo>
                    <a:pt x="7163" y="2030"/>
                  </a:lnTo>
                  <a:lnTo>
                    <a:pt x="6620" y="1486"/>
                  </a:lnTo>
                  <a:lnTo>
                    <a:pt x="6098" y="1015"/>
                  </a:lnTo>
                  <a:lnTo>
                    <a:pt x="5603" y="652"/>
                  </a:lnTo>
                  <a:lnTo>
                    <a:pt x="5134" y="362"/>
                  </a:lnTo>
                  <a:lnTo>
                    <a:pt x="4681" y="181"/>
                  </a:lnTo>
                  <a:lnTo>
                    <a:pt x="4259" y="36"/>
                  </a:lnTo>
                  <a:lnTo>
                    <a:pt x="3853" y="0"/>
                  </a:lnTo>
                  <a:lnTo>
                    <a:pt x="3473" y="0"/>
                  </a:lnTo>
                  <a:lnTo>
                    <a:pt x="3115" y="72"/>
                  </a:lnTo>
                  <a:lnTo>
                    <a:pt x="2778" y="181"/>
                  </a:lnTo>
                  <a:lnTo>
                    <a:pt x="2461" y="362"/>
                  </a:lnTo>
                  <a:lnTo>
                    <a:pt x="2166" y="544"/>
                  </a:lnTo>
                  <a:lnTo>
                    <a:pt x="1887" y="797"/>
                  </a:lnTo>
                  <a:lnTo>
                    <a:pt x="1634" y="1051"/>
                  </a:lnTo>
                  <a:lnTo>
                    <a:pt x="1397" y="1341"/>
                  </a:lnTo>
                  <a:lnTo>
                    <a:pt x="1186" y="1667"/>
                  </a:lnTo>
                  <a:lnTo>
                    <a:pt x="986" y="1957"/>
                  </a:lnTo>
                  <a:lnTo>
                    <a:pt x="812" y="2283"/>
                  </a:lnTo>
                  <a:lnTo>
                    <a:pt x="654" y="2609"/>
                  </a:lnTo>
                  <a:lnTo>
                    <a:pt x="511" y="2899"/>
                  </a:lnTo>
                  <a:lnTo>
                    <a:pt x="390" y="3189"/>
                  </a:lnTo>
                  <a:lnTo>
                    <a:pt x="127" y="3914"/>
                  </a:lnTo>
                  <a:lnTo>
                    <a:pt x="0" y="4349"/>
                  </a:lnTo>
                  <a:lnTo>
                    <a:pt x="0" y="21600"/>
                  </a:lnTo>
                  <a:lnTo>
                    <a:pt x="21589" y="21600"/>
                  </a:lnTo>
                  <a:lnTo>
                    <a:pt x="21600" y="21491"/>
                  </a:lnTo>
                  <a:lnTo>
                    <a:pt x="21600" y="9242"/>
                  </a:lnTo>
                  <a:lnTo>
                    <a:pt x="21589" y="9278"/>
                  </a:lnTo>
                  <a:close/>
                </a:path>
              </a:pathLst>
            </a:custGeom>
            <a:solidFill>
              <a:srgbClr val="FFFFFF"/>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grpSp>
      <p:pic>
        <p:nvPicPr>
          <p:cNvPr id="117" name="TAMAgEXT.png" descr="TAMAgEXT.png"/>
          <p:cNvPicPr>
            <a:picLocks noChangeAspect="1"/>
          </p:cNvPicPr>
          <p:nvPr/>
        </p:nvPicPr>
        <p:blipFill>
          <a:blip r:embed="rId2">
            <a:extLst/>
          </a:blip>
          <a:stretch>
            <a:fillRect/>
          </a:stretch>
        </p:blipFill>
        <p:spPr>
          <a:xfrm>
            <a:off x="7488237" y="433387"/>
            <a:ext cx="1452563" cy="531813"/>
          </a:xfrm>
          <a:prstGeom prst="rect">
            <a:avLst/>
          </a:prstGeom>
          <a:ln w="12700">
            <a:miter lim="400000"/>
          </a:ln>
        </p:spPr>
      </p:pic>
      <p:sp>
        <p:nvSpPr>
          <p:cNvPr id="118" name="Shape 118"/>
          <p:cNvSpPr>
            <a:spLocks noGrp="1"/>
          </p:cNvSpPr>
          <p:nvPr>
            <p:ph type="sldNum" sz="quarter" idx="2"/>
          </p:nvPr>
        </p:nvSpPr>
        <p:spPr>
          <a:xfrm>
            <a:off x="54864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5" name="Shape 125"/>
          <p:cNvSpPr/>
          <p:nvPr/>
        </p:nvSpPr>
        <p:spPr>
          <a:xfrm rot="10800000">
            <a:off x="0" y="6037262"/>
            <a:ext cx="9144000" cy="841376"/>
          </a:xfrm>
          <a:prstGeom prst="roundRect">
            <a:avLst>
              <a:gd name="adj" fmla="val 0"/>
            </a:avLst>
          </a:prstGeom>
          <a:solidFill>
            <a:srgbClr val="535352"/>
          </a:solidFill>
          <a:ln w="12700">
            <a:miter lim="400000"/>
          </a:ln>
        </p:spPr>
        <p:txBody>
          <a:bodyPr lIns="45719" rIns="45719" anchor="ctr"/>
          <a:lstStyle/>
          <a:p>
            <a:pPr algn="ctr">
              <a:defRPr sz="1800">
                <a:solidFill>
                  <a:srgbClr val="595959"/>
                </a:solidFill>
                <a:latin typeface="Candara"/>
                <a:ea typeface="Candara"/>
                <a:cs typeface="Candara"/>
                <a:sym typeface="Candara"/>
              </a:defRPr>
            </a:pPr>
            <a:endParaRPr/>
          </a:p>
        </p:txBody>
      </p:sp>
      <p:grpSp>
        <p:nvGrpSpPr>
          <p:cNvPr id="130" name="Group 130"/>
          <p:cNvGrpSpPr/>
          <p:nvPr/>
        </p:nvGrpSpPr>
        <p:grpSpPr>
          <a:xfrm>
            <a:off x="0" y="6037262"/>
            <a:ext cx="9144000" cy="779464"/>
            <a:chOff x="0" y="0"/>
            <a:chExt cx="9144000" cy="779463"/>
          </a:xfrm>
        </p:grpSpPr>
        <p:sp>
          <p:nvSpPr>
            <p:cNvPr id="126" name="Shape 126"/>
            <p:cNvSpPr/>
            <p:nvPr/>
          </p:nvSpPr>
          <p:spPr>
            <a:xfrm rot="10800000">
              <a:off x="808392" y="271373"/>
              <a:ext cx="5811862" cy="498282"/>
            </a:xfrm>
            <a:custGeom>
              <a:avLst/>
              <a:gdLst/>
              <a:ahLst/>
              <a:cxnLst>
                <a:cxn ang="0">
                  <a:pos x="wd2" y="hd2"/>
                </a:cxn>
                <a:cxn ang="5400000">
                  <a:pos x="wd2" y="hd2"/>
                </a:cxn>
                <a:cxn ang="10800000">
                  <a:pos x="wd2" y="hd2"/>
                </a:cxn>
                <a:cxn ang="16200000">
                  <a:pos x="wd2" y="hd2"/>
                </a:cxn>
              </a:cxnLst>
              <a:rect l="0" t="0" r="r" b="b"/>
              <a:pathLst>
                <a:path w="21600" h="21600" extrusionOk="0">
                  <a:moveTo>
                    <a:pt x="21600" y="20239"/>
                  </a:moveTo>
                  <a:lnTo>
                    <a:pt x="21128" y="19843"/>
                  </a:lnTo>
                  <a:lnTo>
                    <a:pt x="20639" y="19446"/>
                  </a:lnTo>
                  <a:lnTo>
                    <a:pt x="19621" y="18482"/>
                  </a:lnTo>
                  <a:lnTo>
                    <a:pt x="18544" y="17291"/>
                  </a:lnTo>
                  <a:lnTo>
                    <a:pt x="17409" y="15987"/>
                  </a:lnTo>
                  <a:lnTo>
                    <a:pt x="16208" y="14400"/>
                  </a:lnTo>
                  <a:lnTo>
                    <a:pt x="14941" y="12643"/>
                  </a:lnTo>
                  <a:lnTo>
                    <a:pt x="13608" y="10602"/>
                  </a:lnTo>
                  <a:lnTo>
                    <a:pt x="12200" y="8391"/>
                  </a:lnTo>
                  <a:lnTo>
                    <a:pt x="11645" y="7540"/>
                  </a:lnTo>
                  <a:lnTo>
                    <a:pt x="11106" y="6690"/>
                  </a:lnTo>
                  <a:lnTo>
                    <a:pt x="10063" y="5216"/>
                  </a:lnTo>
                  <a:lnTo>
                    <a:pt x="9558" y="4592"/>
                  </a:lnTo>
                  <a:lnTo>
                    <a:pt x="9069" y="3969"/>
                  </a:lnTo>
                  <a:lnTo>
                    <a:pt x="8589" y="3402"/>
                  </a:lnTo>
                  <a:lnTo>
                    <a:pt x="8117" y="2891"/>
                  </a:lnTo>
                  <a:lnTo>
                    <a:pt x="7661" y="2438"/>
                  </a:lnTo>
                  <a:lnTo>
                    <a:pt x="7206" y="2041"/>
                  </a:lnTo>
                  <a:lnTo>
                    <a:pt x="6344" y="1304"/>
                  </a:lnTo>
                  <a:lnTo>
                    <a:pt x="5524" y="794"/>
                  </a:lnTo>
                  <a:lnTo>
                    <a:pt x="4754" y="397"/>
                  </a:lnTo>
                  <a:lnTo>
                    <a:pt x="4017" y="113"/>
                  </a:lnTo>
                  <a:lnTo>
                    <a:pt x="3321" y="0"/>
                  </a:lnTo>
                  <a:lnTo>
                    <a:pt x="2667" y="0"/>
                  </a:lnTo>
                  <a:lnTo>
                    <a:pt x="2054" y="113"/>
                  </a:lnTo>
                  <a:lnTo>
                    <a:pt x="1483" y="283"/>
                  </a:lnTo>
                  <a:lnTo>
                    <a:pt x="952" y="567"/>
                  </a:lnTo>
                  <a:lnTo>
                    <a:pt x="456" y="907"/>
                  </a:lnTo>
                  <a:lnTo>
                    <a:pt x="0" y="1361"/>
                  </a:lnTo>
                  <a:lnTo>
                    <a:pt x="638" y="1871"/>
                  </a:lnTo>
                  <a:lnTo>
                    <a:pt x="1300" y="2438"/>
                  </a:lnTo>
                  <a:lnTo>
                    <a:pt x="1988" y="3175"/>
                  </a:lnTo>
                  <a:lnTo>
                    <a:pt x="2700" y="3969"/>
                  </a:lnTo>
                  <a:lnTo>
                    <a:pt x="3437" y="4932"/>
                  </a:lnTo>
                  <a:lnTo>
                    <a:pt x="4199" y="5953"/>
                  </a:lnTo>
                  <a:lnTo>
                    <a:pt x="4994" y="7087"/>
                  </a:lnTo>
                  <a:lnTo>
                    <a:pt x="5806" y="8391"/>
                  </a:lnTo>
                  <a:lnTo>
                    <a:pt x="7272" y="10715"/>
                  </a:lnTo>
                  <a:lnTo>
                    <a:pt x="8663" y="12756"/>
                  </a:lnTo>
                  <a:lnTo>
                    <a:pt x="9972" y="14627"/>
                  </a:lnTo>
                  <a:lnTo>
                    <a:pt x="10610" y="15420"/>
                  </a:lnTo>
                  <a:lnTo>
                    <a:pt x="11214" y="16214"/>
                  </a:lnTo>
                  <a:lnTo>
                    <a:pt x="11810" y="16951"/>
                  </a:lnTo>
                  <a:lnTo>
                    <a:pt x="12390" y="17575"/>
                  </a:lnTo>
                  <a:lnTo>
                    <a:pt x="12953" y="18198"/>
                  </a:lnTo>
                  <a:lnTo>
                    <a:pt x="13500" y="18765"/>
                  </a:lnTo>
                  <a:lnTo>
                    <a:pt x="14030" y="19219"/>
                  </a:lnTo>
                  <a:lnTo>
                    <a:pt x="14544" y="19672"/>
                  </a:lnTo>
                  <a:lnTo>
                    <a:pt x="15040" y="20069"/>
                  </a:lnTo>
                  <a:lnTo>
                    <a:pt x="15529" y="20466"/>
                  </a:lnTo>
                  <a:lnTo>
                    <a:pt x="16001" y="20750"/>
                  </a:lnTo>
                  <a:lnTo>
                    <a:pt x="16457" y="20976"/>
                  </a:lnTo>
                  <a:lnTo>
                    <a:pt x="16896" y="21203"/>
                  </a:lnTo>
                  <a:lnTo>
                    <a:pt x="17326" y="21373"/>
                  </a:lnTo>
                  <a:lnTo>
                    <a:pt x="17749" y="21487"/>
                  </a:lnTo>
                  <a:lnTo>
                    <a:pt x="18155" y="21600"/>
                  </a:lnTo>
                  <a:lnTo>
                    <a:pt x="18925" y="21600"/>
                  </a:lnTo>
                  <a:lnTo>
                    <a:pt x="19298" y="21543"/>
                  </a:lnTo>
                  <a:lnTo>
                    <a:pt x="19654" y="21487"/>
                  </a:lnTo>
                  <a:lnTo>
                    <a:pt x="20002" y="21373"/>
                  </a:lnTo>
                  <a:lnTo>
                    <a:pt x="20341" y="21203"/>
                  </a:lnTo>
                  <a:lnTo>
                    <a:pt x="20672" y="20976"/>
                  </a:lnTo>
                  <a:lnTo>
                    <a:pt x="21302" y="20523"/>
                  </a:lnTo>
                  <a:lnTo>
                    <a:pt x="21600" y="20239"/>
                  </a:lnTo>
                  <a:close/>
                </a:path>
              </a:pathLst>
            </a:custGeom>
            <a:solidFill>
              <a:srgbClr val="F8F8F8">
                <a:alpha val="39999"/>
              </a:srgbClr>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127" name="Shape 127"/>
            <p:cNvSpPr/>
            <p:nvPr/>
          </p:nvSpPr>
          <p:spPr>
            <a:xfrm rot="10800000">
              <a:off x="669112" y="308646"/>
              <a:ext cx="5731637" cy="453815"/>
            </a:xfrm>
            <a:custGeom>
              <a:avLst/>
              <a:gdLst/>
              <a:ahLst/>
              <a:cxnLst>
                <a:cxn ang="0">
                  <a:pos x="wd2" y="hd2"/>
                </a:cxn>
                <a:cxn ang="5400000">
                  <a:pos x="wd2" y="hd2"/>
                </a:cxn>
                <a:cxn ang="10800000">
                  <a:pos x="wd2" y="hd2"/>
                </a:cxn>
                <a:cxn ang="16200000">
                  <a:pos x="wd2" y="hd2"/>
                </a:cxn>
              </a:cxnLst>
              <a:rect l="0" t="0" r="r" b="b"/>
              <a:pathLst>
                <a:path w="21600" h="21600" extrusionOk="0">
                  <a:moveTo>
                    <a:pt x="0" y="2179"/>
                  </a:moveTo>
                  <a:lnTo>
                    <a:pt x="76" y="2054"/>
                  </a:lnTo>
                  <a:lnTo>
                    <a:pt x="302" y="1743"/>
                  </a:lnTo>
                  <a:lnTo>
                    <a:pt x="689" y="1307"/>
                  </a:lnTo>
                  <a:lnTo>
                    <a:pt x="941" y="1058"/>
                  </a:lnTo>
                  <a:lnTo>
                    <a:pt x="1235" y="809"/>
                  </a:lnTo>
                  <a:lnTo>
                    <a:pt x="1562" y="622"/>
                  </a:lnTo>
                  <a:lnTo>
                    <a:pt x="1940" y="436"/>
                  </a:lnTo>
                  <a:lnTo>
                    <a:pt x="2351" y="249"/>
                  </a:lnTo>
                  <a:lnTo>
                    <a:pt x="2813" y="124"/>
                  </a:lnTo>
                  <a:lnTo>
                    <a:pt x="3317" y="62"/>
                  </a:lnTo>
                  <a:lnTo>
                    <a:pt x="3863" y="0"/>
                  </a:lnTo>
                  <a:lnTo>
                    <a:pt x="4451" y="62"/>
                  </a:lnTo>
                  <a:lnTo>
                    <a:pt x="5081" y="187"/>
                  </a:lnTo>
                  <a:lnTo>
                    <a:pt x="5761" y="436"/>
                  </a:lnTo>
                  <a:lnTo>
                    <a:pt x="6483" y="747"/>
                  </a:lnTo>
                  <a:lnTo>
                    <a:pt x="7248" y="1245"/>
                  </a:lnTo>
                  <a:lnTo>
                    <a:pt x="8062" y="1805"/>
                  </a:lnTo>
                  <a:lnTo>
                    <a:pt x="8927" y="2490"/>
                  </a:lnTo>
                  <a:lnTo>
                    <a:pt x="9834" y="3299"/>
                  </a:lnTo>
                  <a:lnTo>
                    <a:pt x="10792" y="4295"/>
                  </a:lnTo>
                  <a:lnTo>
                    <a:pt x="11791" y="5416"/>
                  </a:lnTo>
                  <a:lnTo>
                    <a:pt x="12841" y="6723"/>
                  </a:lnTo>
                  <a:lnTo>
                    <a:pt x="13941" y="8279"/>
                  </a:lnTo>
                  <a:lnTo>
                    <a:pt x="15091" y="9960"/>
                  </a:lnTo>
                  <a:lnTo>
                    <a:pt x="16292" y="11827"/>
                  </a:lnTo>
                  <a:lnTo>
                    <a:pt x="17544" y="13944"/>
                  </a:lnTo>
                  <a:lnTo>
                    <a:pt x="18845" y="16247"/>
                  </a:lnTo>
                  <a:lnTo>
                    <a:pt x="20198" y="18799"/>
                  </a:lnTo>
                  <a:lnTo>
                    <a:pt x="21600" y="2160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128" name="Shape 128"/>
            <p:cNvSpPr/>
            <p:nvPr/>
          </p:nvSpPr>
          <p:spPr>
            <a:xfrm rot="10800000">
              <a:off x="18398" y="388423"/>
              <a:ext cx="3467507" cy="3818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25" y="20712"/>
                  </a:lnTo>
                  <a:lnTo>
                    <a:pt x="2332" y="18419"/>
                  </a:lnTo>
                  <a:lnTo>
                    <a:pt x="3512" y="16866"/>
                  </a:lnTo>
                  <a:lnTo>
                    <a:pt x="4872" y="15164"/>
                  </a:lnTo>
                  <a:lnTo>
                    <a:pt x="6386" y="13315"/>
                  </a:lnTo>
                  <a:lnTo>
                    <a:pt x="8010" y="11318"/>
                  </a:lnTo>
                  <a:lnTo>
                    <a:pt x="9731" y="9395"/>
                  </a:lnTo>
                  <a:lnTo>
                    <a:pt x="11494" y="7471"/>
                  </a:lnTo>
                  <a:lnTo>
                    <a:pt x="13299" y="5696"/>
                  </a:lnTo>
                  <a:lnTo>
                    <a:pt x="15089" y="3995"/>
                  </a:lnTo>
                  <a:lnTo>
                    <a:pt x="15978" y="3255"/>
                  </a:lnTo>
                  <a:lnTo>
                    <a:pt x="16839" y="2515"/>
                  </a:lnTo>
                  <a:lnTo>
                    <a:pt x="17699" y="1923"/>
                  </a:lnTo>
                  <a:lnTo>
                    <a:pt x="18532" y="1332"/>
                  </a:lnTo>
                  <a:lnTo>
                    <a:pt x="19351" y="888"/>
                  </a:lnTo>
                  <a:lnTo>
                    <a:pt x="20129" y="518"/>
                  </a:lnTo>
                  <a:lnTo>
                    <a:pt x="20878" y="222"/>
                  </a:lnTo>
                  <a:lnTo>
                    <a:pt x="21600" y="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129" name="Shape 129"/>
            <p:cNvSpPr/>
            <p:nvPr/>
          </p:nvSpPr>
          <p:spPr>
            <a:xfrm rot="10800000">
              <a:off x="0" y="-1"/>
              <a:ext cx="9144001" cy="779464"/>
            </a:xfrm>
            <a:custGeom>
              <a:avLst/>
              <a:gdLst/>
              <a:ahLst/>
              <a:cxnLst>
                <a:cxn ang="0">
                  <a:pos x="wd2" y="hd2"/>
                </a:cxn>
                <a:cxn ang="5400000">
                  <a:pos x="wd2" y="hd2"/>
                </a:cxn>
                <a:cxn ang="10800000">
                  <a:pos x="wd2" y="hd2"/>
                </a:cxn>
                <a:cxn ang="16200000">
                  <a:pos x="wd2" y="hd2"/>
                </a:cxn>
              </a:cxnLst>
              <a:rect l="0" t="0" r="r" b="b"/>
              <a:pathLst>
                <a:path w="21600" h="21600" extrusionOk="0">
                  <a:moveTo>
                    <a:pt x="21589" y="9278"/>
                  </a:moveTo>
                  <a:lnTo>
                    <a:pt x="21389" y="9821"/>
                  </a:lnTo>
                  <a:lnTo>
                    <a:pt x="21189" y="10329"/>
                  </a:lnTo>
                  <a:lnTo>
                    <a:pt x="20978" y="10800"/>
                  </a:lnTo>
                  <a:lnTo>
                    <a:pt x="20762" y="11235"/>
                  </a:lnTo>
                  <a:lnTo>
                    <a:pt x="20541" y="11670"/>
                  </a:lnTo>
                  <a:lnTo>
                    <a:pt x="20309" y="12068"/>
                  </a:lnTo>
                  <a:lnTo>
                    <a:pt x="20071" y="12395"/>
                  </a:lnTo>
                  <a:lnTo>
                    <a:pt x="19824" y="12721"/>
                  </a:lnTo>
                  <a:lnTo>
                    <a:pt x="19565" y="13011"/>
                  </a:lnTo>
                  <a:lnTo>
                    <a:pt x="19297" y="13228"/>
                  </a:lnTo>
                  <a:lnTo>
                    <a:pt x="19017" y="13446"/>
                  </a:lnTo>
                  <a:lnTo>
                    <a:pt x="18727" y="13591"/>
                  </a:lnTo>
                  <a:lnTo>
                    <a:pt x="18427" y="13736"/>
                  </a:lnTo>
                  <a:lnTo>
                    <a:pt x="18111" y="13808"/>
                  </a:lnTo>
                  <a:lnTo>
                    <a:pt x="17784" y="13808"/>
                  </a:lnTo>
                  <a:lnTo>
                    <a:pt x="17441" y="13772"/>
                  </a:lnTo>
                  <a:lnTo>
                    <a:pt x="17083" y="13699"/>
                  </a:lnTo>
                  <a:lnTo>
                    <a:pt x="16714" y="13591"/>
                  </a:lnTo>
                  <a:lnTo>
                    <a:pt x="16329" y="13409"/>
                  </a:lnTo>
                  <a:lnTo>
                    <a:pt x="15923" y="13156"/>
                  </a:lnTo>
                  <a:lnTo>
                    <a:pt x="15502" y="12866"/>
                  </a:lnTo>
                  <a:lnTo>
                    <a:pt x="15064" y="12503"/>
                  </a:lnTo>
                  <a:lnTo>
                    <a:pt x="14611" y="12105"/>
                  </a:lnTo>
                  <a:lnTo>
                    <a:pt x="14136" y="11634"/>
                  </a:lnTo>
                  <a:lnTo>
                    <a:pt x="13641" y="11090"/>
                  </a:lnTo>
                  <a:lnTo>
                    <a:pt x="13130" y="10474"/>
                  </a:lnTo>
                  <a:lnTo>
                    <a:pt x="12592" y="9785"/>
                  </a:lnTo>
                  <a:lnTo>
                    <a:pt x="12039" y="9060"/>
                  </a:lnTo>
                  <a:lnTo>
                    <a:pt x="11459" y="8227"/>
                  </a:lnTo>
                  <a:lnTo>
                    <a:pt x="10863" y="7357"/>
                  </a:lnTo>
                  <a:lnTo>
                    <a:pt x="10241" y="6415"/>
                  </a:lnTo>
                  <a:lnTo>
                    <a:pt x="9593" y="5364"/>
                  </a:lnTo>
                  <a:lnTo>
                    <a:pt x="8950" y="4349"/>
                  </a:lnTo>
                  <a:lnTo>
                    <a:pt x="8328" y="3479"/>
                  </a:lnTo>
                  <a:lnTo>
                    <a:pt x="7732" y="2682"/>
                  </a:lnTo>
                  <a:lnTo>
                    <a:pt x="7163" y="2030"/>
                  </a:lnTo>
                  <a:lnTo>
                    <a:pt x="6620" y="1486"/>
                  </a:lnTo>
                  <a:lnTo>
                    <a:pt x="6098" y="1015"/>
                  </a:lnTo>
                  <a:lnTo>
                    <a:pt x="5603" y="652"/>
                  </a:lnTo>
                  <a:lnTo>
                    <a:pt x="5134" y="362"/>
                  </a:lnTo>
                  <a:lnTo>
                    <a:pt x="4681" y="181"/>
                  </a:lnTo>
                  <a:lnTo>
                    <a:pt x="4259" y="36"/>
                  </a:lnTo>
                  <a:lnTo>
                    <a:pt x="3853" y="0"/>
                  </a:lnTo>
                  <a:lnTo>
                    <a:pt x="3473" y="0"/>
                  </a:lnTo>
                  <a:lnTo>
                    <a:pt x="3115" y="72"/>
                  </a:lnTo>
                  <a:lnTo>
                    <a:pt x="2778" y="181"/>
                  </a:lnTo>
                  <a:lnTo>
                    <a:pt x="2461" y="362"/>
                  </a:lnTo>
                  <a:lnTo>
                    <a:pt x="2166" y="544"/>
                  </a:lnTo>
                  <a:lnTo>
                    <a:pt x="1887" y="797"/>
                  </a:lnTo>
                  <a:lnTo>
                    <a:pt x="1634" y="1051"/>
                  </a:lnTo>
                  <a:lnTo>
                    <a:pt x="1397" y="1341"/>
                  </a:lnTo>
                  <a:lnTo>
                    <a:pt x="1186" y="1667"/>
                  </a:lnTo>
                  <a:lnTo>
                    <a:pt x="986" y="1957"/>
                  </a:lnTo>
                  <a:lnTo>
                    <a:pt x="812" y="2283"/>
                  </a:lnTo>
                  <a:lnTo>
                    <a:pt x="654" y="2609"/>
                  </a:lnTo>
                  <a:lnTo>
                    <a:pt x="511" y="2899"/>
                  </a:lnTo>
                  <a:lnTo>
                    <a:pt x="390" y="3189"/>
                  </a:lnTo>
                  <a:lnTo>
                    <a:pt x="127" y="3914"/>
                  </a:lnTo>
                  <a:lnTo>
                    <a:pt x="0" y="4349"/>
                  </a:lnTo>
                  <a:lnTo>
                    <a:pt x="0" y="21600"/>
                  </a:lnTo>
                  <a:lnTo>
                    <a:pt x="21589" y="21600"/>
                  </a:lnTo>
                  <a:lnTo>
                    <a:pt x="21600" y="21491"/>
                  </a:lnTo>
                  <a:lnTo>
                    <a:pt x="21600" y="9242"/>
                  </a:lnTo>
                  <a:lnTo>
                    <a:pt x="21589" y="9278"/>
                  </a:lnTo>
                  <a:close/>
                </a:path>
              </a:pathLst>
            </a:custGeom>
            <a:solidFill>
              <a:srgbClr val="FFFFFF"/>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grpSp>
      <p:pic>
        <p:nvPicPr>
          <p:cNvPr id="131" name="TAMAgEXT.png" descr="TAMAgEXT.png"/>
          <p:cNvPicPr>
            <a:picLocks noChangeAspect="1"/>
          </p:cNvPicPr>
          <p:nvPr/>
        </p:nvPicPr>
        <p:blipFill>
          <a:blip r:embed="rId2">
            <a:extLst/>
          </a:blip>
          <a:stretch>
            <a:fillRect/>
          </a:stretch>
        </p:blipFill>
        <p:spPr>
          <a:xfrm>
            <a:off x="7488237" y="433387"/>
            <a:ext cx="1452563" cy="531813"/>
          </a:xfrm>
          <a:prstGeom prst="rect">
            <a:avLst/>
          </a:prstGeom>
          <a:ln w="12700">
            <a:miter lim="400000"/>
          </a:ln>
        </p:spPr>
      </p:pic>
      <p:sp>
        <p:nvSpPr>
          <p:cNvPr id="132" name="Shape 132"/>
          <p:cNvSpPr>
            <a:spLocks noGrp="1"/>
          </p:cNvSpPr>
          <p:nvPr>
            <p:ph type="title"/>
          </p:nvPr>
        </p:nvSpPr>
        <p:spPr>
          <a:prstGeom prst="rect">
            <a:avLst/>
          </a:prstGeom>
        </p:spPr>
        <p:txBody>
          <a:bodyPr/>
          <a:lstStyle/>
          <a:p>
            <a:r>
              <a:t>Title Text</a:t>
            </a:r>
          </a:p>
        </p:txBody>
      </p:sp>
      <p:sp>
        <p:nvSpPr>
          <p:cNvPr id="133" name="Shape 13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54864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93675" y="338137"/>
            <a:ext cx="8655050" cy="1252538"/>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p>
            <a:r>
              <a:t>Title Text</a:t>
            </a:r>
          </a:p>
        </p:txBody>
      </p:sp>
      <p:sp>
        <p:nvSpPr>
          <p:cNvPr id="3" name="Shape 3"/>
          <p:cNvSpPr>
            <a:spLocks noGrp="1"/>
          </p:cNvSpPr>
          <p:nvPr>
            <p:ph type="body" idx="1"/>
          </p:nvPr>
        </p:nvSpPr>
        <p:spPr>
          <a:xfrm>
            <a:off x="193675" y="1984375"/>
            <a:ext cx="8655050" cy="414178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4469895" y="6469380"/>
            <a:ext cx="204210" cy="231140"/>
          </a:xfrm>
          <a:prstGeom prst="rect">
            <a:avLst/>
          </a:prstGeom>
          <a:ln w="12700">
            <a:miter lim="400000"/>
          </a:ln>
        </p:spPr>
        <p:txBody>
          <a:bodyPr wrap="none" lIns="45719" rIns="45719" anchor="ctr">
            <a:spAutoFit/>
          </a:bodyPr>
          <a:lstStyle>
            <a:lvl1pPr algn="ctr">
              <a:defRPr sz="900" i="1">
                <a:solidFill>
                  <a:srgbClr val="A6A6A6"/>
                </a:solidFill>
                <a:latin typeface="Candara"/>
                <a:ea typeface="Candara"/>
                <a:cs typeface="Candara"/>
                <a:sym typeface="Candara"/>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5pPr>
      <a:lvl6pPr marL="0" marR="0" indent="4572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6pPr>
      <a:lvl7pPr marL="0" marR="0" indent="9144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7pPr>
      <a:lvl8pPr marL="0" marR="0" indent="13716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8pPr>
      <a:lvl9pPr marL="0" marR="0" indent="18288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9pPr>
    </p:titleStyle>
    <p:bodyStyle>
      <a:lvl1pPr marL="342900" marR="0" indent="-342900" algn="l" defTabSz="914400" rtl="0" latinLnBrk="0">
        <a:lnSpc>
          <a:spcPct val="100000"/>
        </a:lnSpc>
        <a:spcBef>
          <a:spcPts val="500"/>
        </a:spcBef>
        <a:spcAft>
          <a:spcPts val="0"/>
        </a:spcAft>
        <a:buClr>
          <a:srgbClr val="7F7F7F"/>
        </a:buClr>
        <a:buSzPct val="80000"/>
        <a:buFont typeface="Wingdings"/>
        <a:buChar char="◉"/>
        <a:tabLst/>
        <a:defRPr sz="2400" b="0" i="0" u="none" strike="noStrike" cap="none" spc="0" baseline="0">
          <a:ln>
            <a:noFill/>
          </a:ln>
          <a:solidFill>
            <a:srgbClr val="595959"/>
          </a:solidFill>
          <a:uFillTx/>
          <a:latin typeface="Arial"/>
          <a:ea typeface="Arial"/>
          <a:cs typeface="Arial"/>
          <a:sym typeface="Arial"/>
        </a:defRPr>
      </a:lvl1pPr>
      <a:lvl2pPr marL="675697" marR="0" indent="-374072" algn="l" defTabSz="914400" rtl="0" latinLnBrk="0">
        <a:lnSpc>
          <a:spcPct val="100000"/>
        </a:lnSpc>
        <a:spcBef>
          <a:spcPts val="500"/>
        </a:spcBef>
        <a:spcAft>
          <a:spcPts val="0"/>
        </a:spcAft>
        <a:buClr>
          <a:srgbClr val="7F7F7F"/>
        </a:buClr>
        <a:buSzPct val="100000"/>
        <a:buFont typeface="Wingdings"/>
        <a:buChar char="◉"/>
        <a:tabLst/>
        <a:defRPr sz="2400" b="0" i="0" u="none" strike="noStrike" cap="none" spc="0" baseline="0">
          <a:ln>
            <a:noFill/>
          </a:ln>
          <a:solidFill>
            <a:srgbClr val="595959"/>
          </a:solidFill>
          <a:uFillTx/>
          <a:latin typeface="Arial"/>
          <a:ea typeface="Arial"/>
          <a:cs typeface="Arial"/>
          <a:sym typeface="Arial"/>
        </a:defRPr>
      </a:lvl2pPr>
      <a:lvl3pPr marL="1038542" marR="0" indent="-411480" algn="l" defTabSz="914400" rtl="0" latinLnBrk="0">
        <a:lnSpc>
          <a:spcPct val="100000"/>
        </a:lnSpc>
        <a:spcBef>
          <a:spcPts val="500"/>
        </a:spcBef>
        <a:spcAft>
          <a:spcPts val="0"/>
        </a:spcAft>
        <a:buClr>
          <a:srgbClr val="7F7F7F"/>
        </a:buClr>
        <a:buSzPct val="80000"/>
        <a:buFont typeface="Wingdings"/>
        <a:buChar char="◉"/>
        <a:tabLst/>
        <a:defRPr sz="2400" b="0" i="0" u="none" strike="noStrike" cap="none" spc="0" baseline="0">
          <a:ln>
            <a:noFill/>
          </a:ln>
          <a:solidFill>
            <a:srgbClr val="595959"/>
          </a:solidFill>
          <a:uFillTx/>
          <a:latin typeface="Arial"/>
          <a:ea typeface="Arial"/>
          <a:cs typeface="Arial"/>
          <a:sym typeface="Arial"/>
        </a:defRPr>
      </a:lvl3pPr>
      <a:lvl4pPr marL="1295400" marR="0" indent="-381000" algn="l" defTabSz="914400" rtl="0" latinLnBrk="0">
        <a:lnSpc>
          <a:spcPct val="100000"/>
        </a:lnSpc>
        <a:spcBef>
          <a:spcPts val="500"/>
        </a:spcBef>
        <a:spcAft>
          <a:spcPts val="0"/>
        </a:spcAft>
        <a:buClr>
          <a:srgbClr val="7F7F7F"/>
        </a:buClr>
        <a:buSzPct val="80000"/>
        <a:buFont typeface="Wingdings"/>
        <a:buChar char="◉"/>
        <a:tabLst/>
        <a:defRPr sz="2400" b="0" i="0" u="none" strike="noStrike" cap="none" spc="0" baseline="0">
          <a:ln>
            <a:noFill/>
          </a:ln>
          <a:solidFill>
            <a:srgbClr val="595959"/>
          </a:solidFill>
          <a:uFillTx/>
          <a:latin typeface="Arial"/>
          <a:ea typeface="Arial"/>
          <a:cs typeface="Arial"/>
          <a:sym typeface="Arial"/>
        </a:defRPr>
      </a:lvl4pPr>
      <a:lvl5pPr marL="1662112" marR="0" indent="-428625" algn="l" defTabSz="914400" rtl="0" latinLnBrk="0">
        <a:lnSpc>
          <a:spcPct val="100000"/>
        </a:lnSpc>
        <a:spcBef>
          <a:spcPts val="500"/>
        </a:spcBef>
        <a:spcAft>
          <a:spcPts val="0"/>
        </a:spcAft>
        <a:buClr>
          <a:srgbClr val="7F7F7F"/>
        </a:buClr>
        <a:buSzPct val="80000"/>
        <a:buFont typeface="Wingdings"/>
        <a:buChar char="◉"/>
        <a:tabLst/>
        <a:defRPr sz="2400" b="0" i="0" u="none" strike="noStrike" cap="none" spc="0" baseline="0">
          <a:ln>
            <a:noFill/>
          </a:ln>
          <a:solidFill>
            <a:srgbClr val="595959"/>
          </a:solidFill>
          <a:uFillTx/>
          <a:latin typeface="Arial"/>
          <a:ea typeface="Arial"/>
          <a:cs typeface="Arial"/>
          <a:sym typeface="Arial"/>
        </a:defRPr>
      </a:lvl5pPr>
      <a:lvl6pPr marL="2119312" marR="0" indent="-428625" algn="l" defTabSz="914400" rtl="0" latinLnBrk="0">
        <a:lnSpc>
          <a:spcPct val="100000"/>
        </a:lnSpc>
        <a:spcBef>
          <a:spcPts val="500"/>
        </a:spcBef>
        <a:spcAft>
          <a:spcPts val="0"/>
        </a:spcAft>
        <a:buClr>
          <a:srgbClr val="7F7F7F"/>
        </a:buClr>
        <a:buSzPct val="80000"/>
        <a:buFont typeface="Wingdings"/>
        <a:buChar char="•"/>
        <a:tabLst/>
        <a:defRPr sz="2400" b="0" i="0" u="none" strike="noStrike" cap="none" spc="0" baseline="0">
          <a:ln>
            <a:noFill/>
          </a:ln>
          <a:solidFill>
            <a:srgbClr val="595959"/>
          </a:solidFill>
          <a:uFillTx/>
          <a:latin typeface="Arial"/>
          <a:ea typeface="Arial"/>
          <a:cs typeface="Arial"/>
          <a:sym typeface="Arial"/>
        </a:defRPr>
      </a:lvl6pPr>
      <a:lvl7pPr marL="2576512" marR="0" indent="-428625" algn="l" defTabSz="914400" rtl="0" latinLnBrk="0">
        <a:lnSpc>
          <a:spcPct val="100000"/>
        </a:lnSpc>
        <a:spcBef>
          <a:spcPts val="500"/>
        </a:spcBef>
        <a:spcAft>
          <a:spcPts val="0"/>
        </a:spcAft>
        <a:buClr>
          <a:srgbClr val="7F7F7F"/>
        </a:buClr>
        <a:buSzPct val="80000"/>
        <a:buFont typeface="Wingdings"/>
        <a:buChar char="•"/>
        <a:tabLst/>
        <a:defRPr sz="2400" b="0" i="0" u="none" strike="noStrike" cap="none" spc="0" baseline="0">
          <a:ln>
            <a:noFill/>
          </a:ln>
          <a:solidFill>
            <a:srgbClr val="595959"/>
          </a:solidFill>
          <a:uFillTx/>
          <a:latin typeface="Arial"/>
          <a:ea typeface="Arial"/>
          <a:cs typeface="Arial"/>
          <a:sym typeface="Arial"/>
        </a:defRPr>
      </a:lvl7pPr>
      <a:lvl8pPr marL="3033712" marR="0" indent="-428625" algn="l" defTabSz="914400" rtl="0" latinLnBrk="0">
        <a:lnSpc>
          <a:spcPct val="100000"/>
        </a:lnSpc>
        <a:spcBef>
          <a:spcPts val="500"/>
        </a:spcBef>
        <a:spcAft>
          <a:spcPts val="0"/>
        </a:spcAft>
        <a:buClr>
          <a:srgbClr val="7F7F7F"/>
        </a:buClr>
        <a:buSzPct val="80000"/>
        <a:buFont typeface="Wingdings"/>
        <a:buChar char="•"/>
        <a:tabLst/>
        <a:defRPr sz="2400" b="0" i="0" u="none" strike="noStrike" cap="none" spc="0" baseline="0">
          <a:ln>
            <a:noFill/>
          </a:ln>
          <a:solidFill>
            <a:srgbClr val="595959"/>
          </a:solidFill>
          <a:uFillTx/>
          <a:latin typeface="Arial"/>
          <a:ea typeface="Arial"/>
          <a:cs typeface="Arial"/>
          <a:sym typeface="Arial"/>
        </a:defRPr>
      </a:lvl8pPr>
      <a:lvl9pPr marL="3490912" marR="0" indent="-428625" algn="l" defTabSz="914400" rtl="0" latinLnBrk="0">
        <a:lnSpc>
          <a:spcPct val="100000"/>
        </a:lnSpc>
        <a:spcBef>
          <a:spcPts val="500"/>
        </a:spcBef>
        <a:spcAft>
          <a:spcPts val="0"/>
        </a:spcAft>
        <a:buClr>
          <a:srgbClr val="7F7F7F"/>
        </a:buClr>
        <a:buSzPct val="80000"/>
        <a:buFont typeface="Wingdings"/>
        <a:buChar char="•"/>
        <a:tabLst/>
        <a:defRPr sz="2400" b="0" i="0" u="none" strike="noStrike" cap="none" spc="0" baseline="0">
          <a:ln>
            <a:noFill/>
          </a:ln>
          <a:solidFill>
            <a:srgbClr val="595959"/>
          </a:solidFill>
          <a:uFillTx/>
          <a:latin typeface="Arial"/>
          <a:ea typeface="Arial"/>
          <a:cs typeface="Arial"/>
          <a:sym typeface="Arial"/>
        </a:defRPr>
      </a:lvl9pPr>
    </p:bodyStyle>
    <p:otherStyle>
      <a:lvl1pPr marL="0" marR="0" indent="0" algn="ctr" defTabSz="914400" rtl="0" latinLnBrk="0">
        <a:lnSpc>
          <a:spcPct val="100000"/>
        </a:lnSpc>
        <a:spcBef>
          <a:spcPts val="0"/>
        </a:spcBef>
        <a:spcAft>
          <a:spcPts val="0"/>
        </a:spcAft>
        <a:buClrTx/>
        <a:buSzTx/>
        <a:buFontTx/>
        <a:buNone/>
        <a:tabLst/>
        <a:defRPr sz="900" b="0" i="1" u="none" strike="noStrike" cap="none" spc="0" baseline="0">
          <a:ln>
            <a:noFill/>
          </a:ln>
          <a:solidFill>
            <a:schemeClr val="tx1"/>
          </a:solidFill>
          <a:uFillTx/>
          <a:latin typeface="+mn-lt"/>
          <a:ea typeface="+mn-ea"/>
          <a:cs typeface="+mn-cs"/>
          <a:sym typeface="Candara"/>
        </a:defRPr>
      </a:lvl1pPr>
      <a:lvl2pPr marL="0" marR="0" indent="457200" algn="ctr" defTabSz="914400" rtl="0" latinLnBrk="0">
        <a:lnSpc>
          <a:spcPct val="100000"/>
        </a:lnSpc>
        <a:spcBef>
          <a:spcPts val="0"/>
        </a:spcBef>
        <a:spcAft>
          <a:spcPts val="0"/>
        </a:spcAft>
        <a:buClrTx/>
        <a:buSzTx/>
        <a:buFontTx/>
        <a:buNone/>
        <a:tabLst/>
        <a:defRPr sz="900" b="0" i="1" u="none" strike="noStrike" cap="none" spc="0" baseline="0">
          <a:ln>
            <a:noFill/>
          </a:ln>
          <a:solidFill>
            <a:schemeClr val="tx1"/>
          </a:solidFill>
          <a:uFillTx/>
          <a:latin typeface="+mn-lt"/>
          <a:ea typeface="+mn-ea"/>
          <a:cs typeface="+mn-cs"/>
          <a:sym typeface="Candara"/>
        </a:defRPr>
      </a:lvl2pPr>
      <a:lvl3pPr marL="0" marR="0" indent="914400" algn="ctr" defTabSz="914400" rtl="0" latinLnBrk="0">
        <a:lnSpc>
          <a:spcPct val="100000"/>
        </a:lnSpc>
        <a:spcBef>
          <a:spcPts val="0"/>
        </a:spcBef>
        <a:spcAft>
          <a:spcPts val="0"/>
        </a:spcAft>
        <a:buClrTx/>
        <a:buSzTx/>
        <a:buFontTx/>
        <a:buNone/>
        <a:tabLst/>
        <a:defRPr sz="900" b="0" i="1" u="none" strike="noStrike" cap="none" spc="0" baseline="0">
          <a:ln>
            <a:noFill/>
          </a:ln>
          <a:solidFill>
            <a:schemeClr val="tx1"/>
          </a:solidFill>
          <a:uFillTx/>
          <a:latin typeface="+mn-lt"/>
          <a:ea typeface="+mn-ea"/>
          <a:cs typeface="+mn-cs"/>
          <a:sym typeface="Candara"/>
        </a:defRPr>
      </a:lvl3pPr>
      <a:lvl4pPr marL="0" marR="0" indent="1371600" algn="ctr" defTabSz="914400" rtl="0" latinLnBrk="0">
        <a:lnSpc>
          <a:spcPct val="100000"/>
        </a:lnSpc>
        <a:spcBef>
          <a:spcPts val="0"/>
        </a:spcBef>
        <a:spcAft>
          <a:spcPts val="0"/>
        </a:spcAft>
        <a:buClrTx/>
        <a:buSzTx/>
        <a:buFontTx/>
        <a:buNone/>
        <a:tabLst/>
        <a:defRPr sz="900" b="0" i="1" u="none" strike="noStrike" cap="none" spc="0" baseline="0">
          <a:ln>
            <a:noFill/>
          </a:ln>
          <a:solidFill>
            <a:schemeClr val="tx1"/>
          </a:solidFill>
          <a:uFillTx/>
          <a:latin typeface="+mn-lt"/>
          <a:ea typeface="+mn-ea"/>
          <a:cs typeface="+mn-cs"/>
          <a:sym typeface="Candara"/>
        </a:defRPr>
      </a:lvl4pPr>
      <a:lvl5pPr marL="0" marR="0" indent="1828800" algn="ctr" defTabSz="914400" rtl="0" latinLnBrk="0">
        <a:lnSpc>
          <a:spcPct val="100000"/>
        </a:lnSpc>
        <a:spcBef>
          <a:spcPts val="0"/>
        </a:spcBef>
        <a:spcAft>
          <a:spcPts val="0"/>
        </a:spcAft>
        <a:buClrTx/>
        <a:buSzTx/>
        <a:buFontTx/>
        <a:buNone/>
        <a:tabLst/>
        <a:defRPr sz="900" b="0" i="1" u="none" strike="noStrike" cap="none" spc="0" baseline="0">
          <a:ln>
            <a:noFill/>
          </a:ln>
          <a:solidFill>
            <a:schemeClr val="tx1"/>
          </a:solidFill>
          <a:uFillTx/>
          <a:latin typeface="+mn-lt"/>
          <a:ea typeface="+mn-ea"/>
          <a:cs typeface="+mn-cs"/>
          <a:sym typeface="Candara"/>
        </a:defRPr>
      </a:lvl5pPr>
      <a:lvl6pPr marL="0" marR="0" indent="0" algn="ctr" defTabSz="914400" rtl="0" latinLnBrk="0">
        <a:lnSpc>
          <a:spcPct val="100000"/>
        </a:lnSpc>
        <a:spcBef>
          <a:spcPts val="0"/>
        </a:spcBef>
        <a:spcAft>
          <a:spcPts val="0"/>
        </a:spcAft>
        <a:buClrTx/>
        <a:buSzTx/>
        <a:buFontTx/>
        <a:buNone/>
        <a:tabLst/>
        <a:defRPr sz="900" b="0" i="1" u="none" strike="noStrike" cap="none" spc="0" baseline="0">
          <a:ln>
            <a:noFill/>
          </a:ln>
          <a:solidFill>
            <a:schemeClr val="tx1"/>
          </a:solidFill>
          <a:uFillTx/>
          <a:latin typeface="+mn-lt"/>
          <a:ea typeface="+mn-ea"/>
          <a:cs typeface="+mn-cs"/>
          <a:sym typeface="Candara"/>
        </a:defRPr>
      </a:lvl6pPr>
      <a:lvl7pPr marL="0" marR="0" indent="0" algn="ctr" defTabSz="914400" rtl="0" latinLnBrk="0">
        <a:lnSpc>
          <a:spcPct val="100000"/>
        </a:lnSpc>
        <a:spcBef>
          <a:spcPts val="0"/>
        </a:spcBef>
        <a:spcAft>
          <a:spcPts val="0"/>
        </a:spcAft>
        <a:buClrTx/>
        <a:buSzTx/>
        <a:buFontTx/>
        <a:buNone/>
        <a:tabLst/>
        <a:defRPr sz="900" b="0" i="1" u="none" strike="noStrike" cap="none" spc="0" baseline="0">
          <a:ln>
            <a:noFill/>
          </a:ln>
          <a:solidFill>
            <a:schemeClr val="tx1"/>
          </a:solidFill>
          <a:uFillTx/>
          <a:latin typeface="+mn-lt"/>
          <a:ea typeface="+mn-ea"/>
          <a:cs typeface="+mn-cs"/>
          <a:sym typeface="Candara"/>
        </a:defRPr>
      </a:lvl7pPr>
      <a:lvl8pPr marL="0" marR="0" indent="0" algn="ctr" defTabSz="914400" rtl="0" latinLnBrk="0">
        <a:lnSpc>
          <a:spcPct val="100000"/>
        </a:lnSpc>
        <a:spcBef>
          <a:spcPts val="0"/>
        </a:spcBef>
        <a:spcAft>
          <a:spcPts val="0"/>
        </a:spcAft>
        <a:buClrTx/>
        <a:buSzTx/>
        <a:buFontTx/>
        <a:buNone/>
        <a:tabLst/>
        <a:defRPr sz="900" b="0" i="1" u="none" strike="noStrike" cap="none" spc="0" baseline="0">
          <a:ln>
            <a:noFill/>
          </a:ln>
          <a:solidFill>
            <a:schemeClr val="tx1"/>
          </a:solidFill>
          <a:uFillTx/>
          <a:latin typeface="+mn-lt"/>
          <a:ea typeface="+mn-ea"/>
          <a:cs typeface="+mn-cs"/>
          <a:sym typeface="Candara"/>
        </a:defRPr>
      </a:lvl8pPr>
      <a:lvl9pPr marL="0" marR="0" indent="0" algn="ctr" defTabSz="914400" rtl="0" latinLnBrk="0">
        <a:lnSpc>
          <a:spcPct val="100000"/>
        </a:lnSpc>
        <a:spcBef>
          <a:spcPts val="0"/>
        </a:spcBef>
        <a:spcAft>
          <a:spcPts val="0"/>
        </a:spcAft>
        <a:buClrTx/>
        <a:buSzTx/>
        <a:buFontTx/>
        <a:buNone/>
        <a:tabLst/>
        <a:defRPr sz="900" b="0" i="1" u="none" strike="noStrike" cap="none" spc="0" baseline="0">
          <a:ln>
            <a:noFill/>
          </a:ln>
          <a:solidFill>
            <a:schemeClr val="tx1"/>
          </a:solidFill>
          <a:uFillTx/>
          <a:latin typeface="+mn-lt"/>
          <a:ea typeface="+mn-ea"/>
          <a:cs typeface="+mn-cs"/>
          <a:sym typeface="Candar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notesSlide" Target="../notesSlides/notesSlide9.xml"/><Relationship Id="rId5" Type="http://schemas.openxmlformats.org/officeDocument/2006/relationships/image" Target="../media/image15.png"/><Relationship Id="rId1" Type="http://schemas.microsoft.com/office/2007/relationships/media" Target="../media/media1.mp4"/><Relationship Id="rId2" Type="http://schemas.openxmlformats.org/officeDocument/2006/relationships/video" Target="../media/media1.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microsoft.com/office/2007/relationships/hdphoto" Target="../media/hdphoto1.wdp"/><Relationship Id="rId1" Type="http://schemas.openxmlformats.org/officeDocument/2006/relationships/slideLayout" Target="../slideLayouts/slideLayout5.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png"/><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emf"/><Relationship Id="rId3" Type="http://schemas.openxmlformats.org/officeDocument/2006/relationships/image" Target="../media/image35.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emf"/><Relationship Id="rId3" Type="http://schemas.openxmlformats.org/officeDocument/2006/relationships/image" Target="../media/image3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emf"/><Relationship Id="rId3" Type="http://schemas.openxmlformats.org/officeDocument/2006/relationships/image" Target="../media/image3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emf"/><Relationship Id="rId3" Type="http://schemas.openxmlformats.org/officeDocument/2006/relationships/image" Target="../media/image35.emf"/></Relationships>
</file>

<file path=ppt/slides/_rels/slide32.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emf"/><Relationship Id="rId3" Type="http://schemas.openxmlformats.org/officeDocument/2006/relationships/image" Target="../media/image35.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emf"/><Relationship Id="rId3" Type="http://schemas.openxmlformats.org/officeDocument/2006/relationships/image" Target="../media/image35.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jpeg"/><Relationship Id="rId3"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16.xml"/><Relationship Id="rId2"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g"/><Relationship Id="rId5" Type="http://schemas.openxmlformats.org/officeDocument/2006/relationships/image" Target="../media/image51.jpeg"/><Relationship Id="rId6" Type="http://schemas.openxmlformats.org/officeDocument/2006/relationships/image" Target="../media/image52.png"/><Relationship Id="rId7" Type="http://schemas.openxmlformats.org/officeDocument/2006/relationships/image" Target="../media/image53.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5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55.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56.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5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5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60.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eg"/><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6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p:cNvSpPr>
          <p:nvPr>
            <p:ph type="title" idx="4294967295"/>
          </p:nvPr>
        </p:nvSpPr>
        <p:spPr>
          <a:xfrm>
            <a:off x="685800" y="1617859"/>
            <a:ext cx="7772400" cy="497651"/>
          </a:xfrm>
          <a:prstGeom prst="rect">
            <a:avLst/>
          </a:prstGeom>
        </p:spPr>
        <p:txBody>
          <a:bodyPr anchor="t">
            <a:normAutofit fontScale="90000"/>
          </a:bodyPr>
          <a:lstStyle>
            <a:lvl1pPr>
              <a:defRPr sz="4400">
                <a:solidFill>
                  <a:srgbClr val="FFFFFF"/>
                </a:solidFill>
              </a:defRPr>
            </a:lvl1pPr>
          </a:lstStyle>
          <a:p>
            <a:pPr algn="just"/>
            <a:r>
              <a:rPr lang="en-US" sz="2800" dirty="0" smtClean="0"/>
              <a:t>Scale IPM in greenhouses and landscapes</a:t>
            </a:r>
            <a:endParaRPr sz="2800" dirty="0"/>
          </a:p>
        </p:txBody>
      </p:sp>
      <p:sp>
        <p:nvSpPr>
          <p:cNvPr id="248" name="Shape 248"/>
          <p:cNvSpPr>
            <a:spLocks noGrp="1"/>
          </p:cNvSpPr>
          <p:nvPr>
            <p:ph type="body" sz="quarter" idx="4294967295"/>
          </p:nvPr>
        </p:nvSpPr>
        <p:spPr>
          <a:xfrm>
            <a:off x="685800" y="4076774"/>
            <a:ext cx="4930775" cy="1473201"/>
          </a:xfrm>
          <a:prstGeom prst="rect">
            <a:avLst/>
          </a:prstGeom>
        </p:spPr>
        <p:txBody>
          <a:bodyPr>
            <a:normAutofit fontScale="92500" lnSpcReduction="20000"/>
          </a:bodyPr>
          <a:lstStyle/>
          <a:p>
            <a:pPr marL="0" indent="0">
              <a:spcBef>
                <a:spcPts val="400"/>
              </a:spcBef>
              <a:buSzTx/>
              <a:buNone/>
              <a:defRPr sz="2000">
                <a:solidFill>
                  <a:srgbClr val="FFFFFF"/>
                </a:solidFill>
              </a:defRPr>
            </a:pPr>
            <a:r>
              <a:rPr dirty="0"/>
              <a:t>Erfan Vafaie</a:t>
            </a:r>
          </a:p>
          <a:p>
            <a:pPr marL="0" indent="0">
              <a:spcBef>
                <a:spcPts val="400"/>
              </a:spcBef>
              <a:buSzTx/>
              <a:buNone/>
              <a:defRPr sz="2000">
                <a:solidFill>
                  <a:srgbClr val="FFFFFF"/>
                </a:solidFill>
              </a:defRPr>
            </a:pPr>
            <a:r>
              <a:rPr dirty="0"/>
              <a:t>Extension Program Specialist, </a:t>
            </a:r>
            <a:r>
              <a:rPr dirty="0" smtClean="0"/>
              <a:t>IPM</a:t>
            </a:r>
            <a:endParaRPr lang="en-US" dirty="0" smtClean="0"/>
          </a:p>
          <a:p>
            <a:pPr marL="0" indent="0">
              <a:spcBef>
                <a:spcPts val="400"/>
              </a:spcBef>
              <a:buSzTx/>
              <a:buNone/>
              <a:defRPr sz="2000">
                <a:solidFill>
                  <a:srgbClr val="FFFFFF"/>
                </a:solidFill>
              </a:defRPr>
            </a:pPr>
            <a:r>
              <a:rPr lang="en-US" dirty="0" smtClean="0"/>
              <a:t>Texas A&amp;M </a:t>
            </a:r>
            <a:r>
              <a:rPr lang="en-US" dirty="0" err="1" smtClean="0"/>
              <a:t>AgriLife</a:t>
            </a:r>
            <a:r>
              <a:rPr lang="en-US" dirty="0" smtClean="0"/>
              <a:t> Extension</a:t>
            </a:r>
          </a:p>
          <a:p>
            <a:pPr marL="0" indent="0">
              <a:spcBef>
                <a:spcPts val="400"/>
              </a:spcBef>
              <a:buSzTx/>
              <a:buNone/>
              <a:defRPr sz="2000">
                <a:solidFill>
                  <a:srgbClr val="FFFFFF"/>
                </a:solidFill>
              </a:defRPr>
            </a:pPr>
            <a:r>
              <a:rPr lang="en-US" dirty="0" err="1" smtClean="0"/>
              <a:t>erfan.vafaie@ag.tamu.edu</a:t>
            </a:r>
            <a:endParaRPr lang="en-US" dirty="0" smtClean="0"/>
          </a:p>
          <a:p>
            <a:pPr marL="0" indent="0">
              <a:spcBef>
                <a:spcPts val="400"/>
              </a:spcBef>
              <a:buSzTx/>
              <a:buNone/>
              <a:defRPr sz="2000">
                <a:solidFill>
                  <a:srgbClr val="FFFFFF"/>
                </a:solidFill>
              </a:defRPr>
            </a:pPr>
            <a:r>
              <a:rPr lang="en-US" dirty="0" err="1" smtClean="0"/>
              <a:t>Sixleggedaggie.com</a:t>
            </a:r>
            <a:endParaRPr lang="en-US" dirty="0" smtClean="0"/>
          </a:p>
          <a:p>
            <a:pPr marL="0" indent="0">
              <a:spcBef>
                <a:spcPts val="400"/>
              </a:spcBef>
              <a:buSzTx/>
              <a:buNone/>
              <a:defRPr sz="2000">
                <a:solidFill>
                  <a:srgbClr val="FFFFFF"/>
                </a:solidFill>
              </a:defRPr>
            </a:pPr>
            <a:endParaRPr dirty="0"/>
          </a:p>
          <a:p>
            <a:pPr marL="0" indent="0">
              <a:spcBef>
                <a:spcPts val="400"/>
              </a:spcBef>
              <a:buSzTx/>
              <a:buNone/>
              <a:defRPr sz="2000">
                <a:solidFill>
                  <a:srgbClr val="FFFFFF"/>
                </a:solidFill>
              </a:defRPr>
            </a:pPr>
            <a:endParaRPr dirty="0"/>
          </a:p>
        </p:txBody>
      </p:sp>
      <p:sp>
        <p:nvSpPr>
          <p:cNvPr id="2" name="TextBox 1"/>
          <p:cNvSpPr txBox="1"/>
          <p:nvPr/>
        </p:nvSpPr>
        <p:spPr>
          <a:xfrm>
            <a:off x="685800" y="2174460"/>
            <a:ext cx="77724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800" dirty="0" smtClean="0">
                <a:solidFill>
                  <a:schemeClr val="bg1"/>
                </a:solidFill>
              </a:rPr>
              <a:t>Erfan Vafaie</a:t>
            </a:r>
            <a:r>
              <a:rPr lang="en-US" sz="1800" baseline="30000" dirty="0" smtClean="0">
                <a:solidFill>
                  <a:schemeClr val="bg1"/>
                </a:solidFill>
              </a:rPr>
              <a:t>1</a:t>
            </a:r>
            <a:r>
              <a:rPr lang="en-US" sz="1800" dirty="0">
                <a:solidFill>
                  <a:schemeClr val="bg1"/>
                </a:solidFill>
              </a:rPr>
              <a:t>;</a:t>
            </a:r>
            <a:r>
              <a:rPr lang="en-US" sz="1800" dirty="0" smtClean="0">
                <a:solidFill>
                  <a:schemeClr val="bg1"/>
                </a:solidFill>
              </a:rPr>
              <a:t> Mike Merchant</a:t>
            </a:r>
            <a:r>
              <a:rPr lang="en-US" sz="1800" baseline="30000" dirty="0" smtClean="0">
                <a:solidFill>
                  <a:schemeClr val="bg1"/>
                </a:solidFill>
              </a:rPr>
              <a:t>1</a:t>
            </a:r>
            <a:r>
              <a:rPr lang="en-US" sz="1800" dirty="0" smtClean="0">
                <a:solidFill>
                  <a:schemeClr val="bg1"/>
                </a:solidFill>
              </a:rPr>
              <a:t>; Yan Chen</a:t>
            </a:r>
            <a:r>
              <a:rPr lang="en-US" sz="1800" baseline="30000" dirty="0" smtClean="0">
                <a:solidFill>
                  <a:schemeClr val="bg1"/>
                </a:solidFill>
              </a:rPr>
              <a:t>2</a:t>
            </a:r>
            <a:r>
              <a:rPr lang="en-US" sz="1800" dirty="0" smtClean="0">
                <a:solidFill>
                  <a:schemeClr val="bg1"/>
                </a:solidFill>
              </a:rPr>
              <a:t>; </a:t>
            </a:r>
            <a:r>
              <a:rPr lang="en-US" sz="1800" dirty="0" err="1">
                <a:solidFill>
                  <a:schemeClr val="bg1"/>
                </a:solidFill>
              </a:rPr>
              <a:t>Mengmeng</a:t>
            </a:r>
            <a:r>
              <a:rPr lang="en-US" sz="1800" dirty="0">
                <a:solidFill>
                  <a:schemeClr val="bg1"/>
                </a:solidFill>
              </a:rPr>
              <a:t> </a:t>
            </a:r>
            <a:r>
              <a:rPr lang="en-US" sz="1800" dirty="0" smtClean="0">
                <a:solidFill>
                  <a:schemeClr val="bg1"/>
                </a:solidFill>
              </a:rPr>
              <a:t>Gu</a:t>
            </a:r>
            <a:r>
              <a:rPr lang="en-US" sz="1800" baseline="30000" dirty="0" smtClean="0">
                <a:solidFill>
                  <a:schemeClr val="bg1"/>
                </a:solidFill>
              </a:rPr>
              <a:t>1</a:t>
            </a:r>
            <a:endParaRPr kumimoji="0" lang="en-US" sz="1800" b="0" i="0" u="none" strike="noStrike" cap="none" spc="0" normalizeH="0" baseline="0" dirty="0">
              <a:ln>
                <a:noFill/>
              </a:ln>
              <a:solidFill>
                <a:schemeClr val="bg1"/>
              </a:solidFill>
              <a:effectLst/>
              <a:uFillTx/>
              <a:sym typeface="Arial"/>
            </a:endParaRPr>
          </a:p>
        </p:txBody>
      </p:sp>
      <p:sp>
        <p:nvSpPr>
          <p:cNvPr id="6" name="TextBox 5"/>
          <p:cNvSpPr txBox="1"/>
          <p:nvPr/>
        </p:nvSpPr>
        <p:spPr>
          <a:xfrm>
            <a:off x="685800" y="2448852"/>
            <a:ext cx="777240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30000" dirty="0" smtClean="0">
                <a:ln>
                  <a:noFill/>
                </a:ln>
                <a:solidFill>
                  <a:schemeClr val="bg1"/>
                </a:solidFill>
                <a:effectLst/>
                <a:uFillTx/>
                <a:sym typeface="Arial"/>
              </a:rPr>
              <a:t>1</a:t>
            </a:r>
            <a:r>
              <a:rPr kumimoji="0" lang="en-US" sz="1400" b="0" i="0" u="none" strike="noStrike" cap="none" spc="0" normalizeH="0" dirty="0" smtClean="0">
                <a:ln>
                  <a:noFill/>
                </a:ln>
                <a:solidFill>
                  <a:schemeClr val="bg1"/>
                </a:solidFill>
                <a:effectLst/>
                <a:uFillTx/>
                <a:sym typeface="Arial"/>
              </a:rPr>
              <a:t> Texas A&amp;M </a:t>
            </a:r>
            <a:r>
              <a:rPr kumimoji="0" lang="en-US" sz="1400" b="0" i="0" u="none" strike="noStrike" cap="none" spc="0" normalizeH="0" dirty="0" err="1" smtClean="0">
                <a:ln>
                  <a:noFill/>
                </a:ln>
                <a:solidFill>
                  <a:schemeClr val="bg1"/>
                </a:solidFill>
                <a:effectLst/>
                <a:uFillTx/>
                <a:sym typeface="Arial"/>
              </a:rPr>
              <a:t>AgriLife</a:t>
            </a:r>
            <a:r>
              <a:rPr kumimoji="0" lang="en-US" sz="1400" b="0" i="0" u="none" strike="noStrike" cap="none" spc="0" normalizeH="0" dirty="0" smtClean="0">
                <a:ln>
                  <a:noFill/>
                </a:ln>
                <a:solidFill>
                  <a:schemeClr val="bg1"/>
                </a:solidFill>
                <a:effectLst/>
                <a:uFillTx/>
                <a:sym typeface="Arial"/>
              </a:rPr>
              <a:t> Extension; </a:t>
            </a:r>
            <a:r>
              <a:rPr lang="en-US" sz="1400" baseline="30000" dirty="0" smtClean="0">
                <a:solidFill>
                  <a:schemeClr val="bg1"/>
                </a:solidFill>
              </a:rPr>
              <a:t>2</a:t>
            </a:r>
            <a:r>
              <a:rPr lang="en-US" sz="1400" dirty="0" smtClean="0">
                <a:solidFill>
                  <a:schemeClr val="bg1"/>
                </a:solidFill>
              </a:rPr>
              <a:t> Louisiana State University</a:t>
            </a:r>
            <a:endParaRPr kumimoji="0" lang="en-US" sz="1400" b="0" i="0" u="none" strike="noStrike" cap="none" spc="0" normalizeH="0" baseline="0" dirty="0">
              <a:ln>
                <a:noFill/>
              </a:ln>
              <a:solidFill>
                <a:schemeClr val="bg1"/>
              </a:solidFill>
              <a:effectLst/>
              <a:uFillTx/>
              <a:sym typeface="Arial"/>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p:nvPr/>
        </p:nvSpPr>
        <p:spPr>
          <a:xfrm>
            <a:off x="-65159" y="653866"/>
            <a:ext cx="9274318" cy="2026878"/>
          </a:xfrm>
          <a:prstGeom prst="rect">
            <a:avLst/>
          </a:prstGeom>
          <a:gradFill>
            <a:gsLst>
              <a:gs pos="51922">
                <a:srgbClr val="FFFFFF"/>
              </a:gs>
              <a:gs pos="78230">
                <a:srgbClr val="FFFFFF">
                  <a:alpha val="50000"/>
                </a:srgbClr>
              </a:gs>
              <a:gs pos="100000">
                <a:srgbClr val="FFFFFF">
                  <a:alpha val="0"/>
                </a:srgbClr>
              </a:gs>
            </a:gsLst>
            <a:path>
              <a:fillToRect l="49829" t="-383" r="50170" b="100383"/>
            </a:path>
          </a:gradFill>
          <a:ln w="3175">
            <a:miter lim="400000"/>
          </a:ln>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257" name="Shape 257"/>
          <p:cNvSpPr>
            <a:spLocks noGrp="1"/>
          </p:cNvSpPr>
          <p:nvPr>
            <p:ph type="title"/>
          </p:nvPr>
        </p:nvSpPr>
        <p:spPr>
          <a:prstGeom prst="rect">
            <a:avLst/>
          </a:prstGeom>
        </p:spPr>
        <p:txBody>
          <a:bodyPr/>
          <a:lstStyle/>
          <a:p>
            <a:r>
              <a:t>Crapemyrtle bark scale</a:t>
            </a:r>
          </a:p>
        </p:txBody>
      </p:sp>
      <p:sp>
        <p:nvSpPr>
          <p:cNvPr id="258" name="Shape 258"/>
          <p:cNvSpPr>
            <a:spLocks noGrp="1"/>
          </p:cNvSpPr>
          <p:nvPr>
            <p:ph type="body" idx="1"/>
          </p:nvPr>
        </p:nvSpPr>
        <p:spPr>
          <a:prstGeom prst="rect">
            <a:avLst/>
          </a:prstGeom>
        </p:spPr>
        <p:txBody>
          <a:bodyPr/>
          <a:lstStyle/>
          <a:p>
            <a:endParaRPr/>
          </a:p>
        </p:txBody>
      </p:sp>
      <p:sp>
        <p:nvSpPr>
          <p:cNvPr id="259" name="Shape 259"/>
          <p:cNvSpPr/>
          <p:nvPr/>
        </p:nvSpPr>
        <p:spPr>
          <a:xfrm>
            <a:off x="-84045" y="-110073"/>
            <a:ext cx="9312090" cy="7078146"/>
          </a:xfrm>
          <a:prstGeom prst="rect">
            <a:avLst/>
          </a:prstGeom>
          <a:solidFill>
            <a:srgbClr val="000000"/>
          </a:solidFill>
          <a:ln w="3175">
            <a:miter lim="400000"/>
          </a:ln>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pic>
        <p:nvPicPr>
          <p:cNvPr id="2" name="crapemyrtlebarkscale_small_v1 cop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850" y="740771"/>
            <a:ext cx="9343896" cy="5251074"/>
          </a:xfrm>
          <a:prstGeom prst="rect">
            <a:avLst/>
          </a:prstGeom>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500"/>
                                        <p:tgtEl>
                                          <p:spTgt spid="259"/>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67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259"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DSC_3040.jpeg"/>
          <p:cNvPicPr>
            <a:picLocks noChangeAspect="1"/>
          </p:cNvPicPr>
          <p:nvPr/>
        </p:nvPicPr>
        <p:blipFill>
          <a:blip r:embed="rId3">
            <a:extLst/>
          </a:blip>
          <a:stretch>
            <a:fillRect/>
          </a:stretch>
        </p:blipFill>
        <p:spPr>
          <a:xfrm>
            <a:off x="-1" y="994767"/>
            <a:ext cx="9144001" cy="6100763"/>
          </a:xfrm>
          <a:prstGeom prst="rect">
            <a:avLst/>
          </a:prstGeom>
          <a:ln w="12700">
            <a:miter lim="400000"/>
          </a:ln>
        </p:spPr>
      </p:pic>
      <p:sp>
        <p:nvSpPr>
          <p:cNvPr id="264" name="Shape 264"/>
          <p:cNvSpPr>
            <a:spLocks noGrp="1"/>
          </p:cNvSpPr>
          <p:nvPr>
            <p:ph type="title"/>
          </p:nvPr>
        </p:nvSpPr>
        <p:spPr>
          <a:xfrm>
            <a:off x="193675" y="-79044"/>
            <a:ext cx="8655050" cy="1252538"/>
          </a:xfrm>
          <a:prstGeom prst="rect">
            <a:avLst/>
          </a:prstGeom>
        </p:spPr>
        <p:txBody>
          <a:bodyPr/>
          <a:lstStyle/>
          <a:p>
            <a:r>
              <a:rPr dirty="0"/>
              <a:t>Crapemyrtle bark scale</a:t>
            </a: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DSC_3122.jpeg"/>
          <p:cNvPicPr>
            <a:picLocks noChangeAspect="1"/>
          </p:cNvPicPr>
          <p:nvPr/>
        </p:nvPicPr>
        <p:blipFill>
          <a:blip r:embed="rId3">
            <a:extLst/>
          </a:blip>
          <a:stretch>
            <a:fillRect/>
          </a:stretch>
        </p:blipFill>
        <p:spPr>
          <a:xfrm>
            <a:off x="-9421" y="994767"/>
            <a:ext cx="9144001" cy="6100763"/>
          </a:xfrm>
          <a:prstGeom prst="rect">
            <a:avLst/>
          </a:prstGeom>
          <a:ln w="12700">
            <a:miter lim="400000"/>
          </a:ln>
        </p:spPr>
      </p:pic>
      <p:sp>
        <p:nvSpPr>
          <p:cNvPr id="268" name="Shape 268"/>
          <p:cNvSpPr>
            <a:spLocks noGrp="1"/>
          </p:cNvSpPr>
          <p:nvPr>
            <p:ph type="title"/>
          </p:nvPr>
        </p:nvSpPr>
        <p:spPr>
          <a:xfrm>
            <a:off x="193675" y="190856"/>
            <a:ext cx="8655050" cy="813048"/>
          </a:xfrm>
          <a:prstGeom prst="rect">
            <a:avLst/>
          </a:prstGeom>
        </p:spPr>
        <p:txBody>
          <a:bodyPr/>
          <a:lstStyle/>
          <a:p>
            <a:r>
              <a:rPr dirty="0"/>
              <a:t>Crapemyrtle bark scale</a:t>
            </a: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p:nvPr/>
        </p:nvSpPr>
        <p:spPr>
          <a:xfrm>
            <a:off x="-65159" y="755466"/>
            <a:ext cx="9274318" cy="2026878"/>
          </a:xfrm>
          <a:prstGeom prst="rect">
            <a:avLst/>
          </a:prstGeom>
          <a:gradFill>
            <a:gsLst>
              <a:gs pos="51922">
                <a:srgbClr val="FFFFFF"/>
              </a:gs>
              <a:gs pos="78230">
                <a:srgbClr val="FFFFFF">
                  <a:alpha val="50000"/>
                </a:srgbClr>
              </a:gs>
              <a:gs pos="100000">
                <a:srgbClr val="FFFFFF">
                  <a:alpha val="0"/>
                </a:srgbClr>
              </a:gs>
            </a:gsLst>
            <a:path>
              <a:fillToRect l="49829" t="-383" r="50170" b="100383"/>
            </a:path>
          </a:gradFill>
          <a:ln w="3175">
            <a:miter lim="400000"/>
          </a:ln>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271" name="Shape 271"/>
          <p:cNvSpPr>
            <a:spLocks noGrp="1"/>
          </p:cNvSpPr>
          <p:nvPr>
            <p:ph type="title"/>
          </p:nvPr>
        </p:nvSpPr>
        <p:spPr>
          <a:prstGeom prst="rect">
            <a:avLst/>
          </a:prstGeom>
        </p:spPr>
        <p:txBody>
          <a:bodyPr/>
          <a:lstStyle/>
          <a:p>
            <a:r>
              <a:t>Crapemyrtle bark scale</a:t>
            </a:r>
          </a:p>
        </p:txBody>
      </p:sp>
      <p:pic>
        <p:nvPicPr>
          <p:cNvPr id="272" name="pasted-image.pdf"/>
          <p:cNvPicPr>
            <a:picLocks noChangeAspect="1"/>
          </p:cNvPicPr>
          <p:nvPr/>
        </p:nvPicPr>
        <p:blipFill>
          <a:blip r:embed="rId3">
            <a:extLst/>
          </a:blip>
          <a:stretch>
            <a:fillRect/>
          </a:stretch>
        </p:blipFill>
        <p:spPr>
          <a:xfrm>
            <a:off x="244475" y="1281660"/>
            <a:ext cx="8655050" cy="5745235"/>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p:nvPr/>
        </p:nvSpPr>
        <p:spPr>
          <a:xfrm>
            <a:off x="-65159" y="755466"/>
            <a:ext cx="9274318" cy="2026878"/>
          </a:xfrm>
          <a:prstGeom prst="rect">
            <a:avLst/>
          </a:prstGeom>
          <a:gradFill>
            <a:gsLst>
              <a:gs pos="51922">
                <a:srgbClr val="FFFFFF"/>
              </a:gs>
              <a:gs pos="78230">
                <a:srgbClr val="FFFFFF">
                  <a:alpha val="50000"/>
                </a:srgbClr>
              </a:gs>
              <a:gs pos="100000">
                <a:srgbClr val="FFFFFF">
                  <a:alpha val="0"/>
                </a:srgbClr>
              </a:gs>
            </a:gsLst>
            <a:path>
              <a:fillToRect l="49829" t="-383" r="50170" b="100383"/>
            </a:path>
          </a:gradFill>
          <a:ln w="3175">
            <a:miter lim="400000"/>
          </a:ln>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271" name="Shape 271"/>
          <p:cNvSpPr>
            <a:spLocks noGrp="1"/>
          </p:cNvSpPr>
          <p:nvPr>
            <p:ph type="title"/>
          </p:nvPr>
        </p:nvSpPr>
        <p:spPr>
          <a:prstGeom prst="rect">
            <a:avLst/>
          </a:prstGeom>
        </p:spPr>
        <p:txBody>
          <a:bodyPr/>
          <a:lstStyle/>
          <a:p>
            <a:r>
              <a:t>Crapemyrtle bark scale</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3274" b="16059"/>
          <a:stretch/>
        </p:blipFill>
        <p:spPr>
          <a:xfrm>
            <a:off x="-65159" y="1590675"/>
            <a:ext cx="9325214" cy="4462381"/>
          </a:xfrm>
          <a:prstGeom prst="rect">
            <a:avLst/>
          </a:prstGeom>
        </p:spPr>
      </p:pic>
    </p:spTree>
    <p:extLst>
      <p:ext uri="{BB962C8B-B14F-4D97-AF65-F5344CB8AC3E}">
        <p14:creationId xmlns:p14="http://schemas.microsoft.com/office/powerpoint/2010/main" val="1265205695"/>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p:nvPr/>
        </p:nvSpPr>
        <p:spPr>
          <a:xfrm>
            <a:off x="-65159" y="755466"/>
            <a:ext cx="9274318" cy="2026878"/>
          </a:xfrm>
          <a:prstGeom prst="rect">
            <a:avLst/>
          </a:prstGeom>
          <a:gradFill>
            <a:gsLst>
              <a:gs pos="51922">
                <a:srgbClr val="FFFFFF"/>
              </a:gs>
              <a:gs pos="78230">
                <a:srgbClr val="FFFFFF">
                  <a:alpha val="50000"/>
                </a:srgbClr>
              </a:gs>
              <a:gs pos="100000">
                <a:srgbClr val="FFFFFF">
                  <a:alpha val="0"/>
                </a:srgbClr>
              </a:gs>
            </a:gsLst>
            <a:path>
              <a:fillToRect l="49829" t="-383" r="50170" b="100383"/>
            </a:path>
          </a:gradFill>
          <a:ln w="3175">
            <a:miter lim="400000"/>
          </a:ln>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271" name="Shape 271"/>
          <p:cNvSpPr>
            <a:spLocks noGrp="1"/>
          </p:cNvSpPr>
          <p:nvPr>
            <p:ph type="title"/>
          </p:nvPr>
        </p:nvSpPr>
        <p:spPr>
          <a:prstGeom prst="rect">
            <a:avLst/>
          </a:prstGeom>
        </p:spPr>
        <p:txBody>
          <a:bodyPr/>
          <a:lstStyle/>
          <a:p>
            <a:r>
              <a:t>Crapemyrtle bark scale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304" y="1389502"/>
            <a:ext cx="7845394" cy="4804881"/>
          </a:xfrm>
          <a:prstGeom prst="rect">
            <a:avLst/>
          </a:prstGeom>
        </p:spPr>
      </p:pic>
      <p:sp>
        <p:nvSpPr>
          <p:cNvPr id="2" name="TextBox 1"/>
          <p:cNvSpPr txBox="1"/>
          <p:nvPr/>
        </p:nvSpPr>
        <p:spPr>
          <a:xfrm>
            <a:off x="649304" y="5671165"/>
            <a:ext cx="4693651" cy="52321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ja-JP" sz="2800" b="0" i="0" u="none" strike="noStrike" cap="none" spc="0" normalizeH="0" baseline="0" dirty="0" smtClean="0">
                <a:ln>
                  <a:noFill/>
                </a:ln>
                <a:solidFill>
                  <a:srgbClr val="000000"/>
                </a:solidFill>
                <a:effectLst/>
                <a:uFillTx/>
                <a:latin typeface="Arial"/>
                <a:ea typeface="Arial"/>
                <a:cs typeface="Arial"/>
                <a:sym typeface="Arial"/>
              </a:rPr>
              <a:t>60 – 250</a:t>
            </a:r>
            <a:r>
              <a:rPr kumimoji="0" lang="en-US" altLang="ja-JP" sz="2800" b="0" i="0" u="none" strike="noStrike" cap="none" spc="0" normalizeH="0" dirty="0" smtClean="0">
                <a:ln>
                  <a:noFill/>
                </a:ln>
                <a:solidFill>
                  <a:srgbClr val="000000"/>
                </a:solidFill>
                <a:effectLst/>
                <a:uFillTx/>
                <a:latin typeface="Arial"/>
                <a:ea typeface="Arial"/>
                <a:cs typeface="Arial"/>
                <a:sym typeface="Arial"/>
              </a:rPr>
              <a:t> eggs/female (n=20)</a:t>
            </a:r>
            <a:endParaRPr kumimoji="0" lang="ja-JP" altLang="en-US" sz="28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3785420790"/>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524877"/>
            <a:ext cx="9144000" cy="4333123"/>
          </a:xfrm>
          <a:prstGeom prst="rect">
            <a:avLst/>
          </a:prstGeom>
        </p:spPr>
      </p:pic>
      <p:sp>
        <p:nvSpPr>
          <p:cNvPr id="275" name="Shape 275"/>
          <p:cNvSpPr/>
          <p:nvPr/>
        </p:nvSpPr>
        <p:spPr>
          <a:xfrm>
            <a:off x="-2161008" y="653866"/>
            <a:ext cx="14804797" cy="2026878"/>
          </a:xfrm>
          <a:prstGeom prst="rect">
            <a:avLst/>
          </a:prstGeom>
          <a:gradFill>
            <a:gsLst>
              <a:gs pos="51922">
                <a:srgbClr val="FFFFFF"/>
              </a:gs>
              <a:gs pos="78230">
                <a:srgbClr val="FFFFFF">
                  <a:alpha val="50000"/>
                </a:srgbClr>
              </a:gs>
              <a:gs pos="100000">
                <a:srgbClr val="FFFFFF">
                  <a:alpha val="0"/>
                </a:srgbClr>
              </a:gs>
            </a:gsLst>
            <a:path>
              <a:fillToRect l="49829" t="-383" r="50170" b="100383"/>
            </a:path>
          </a:gradFill>
          <a:ln w="3175">
            <a:miter lim="400000"/>
          </a:ln>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276" name="Shape 276"/>
          <p:cNvSpPr>
            <a:spLocks noGrp="1"/>
          </p:cNvSpPr>
          <p:nvPr>
            <p:ph type="title"/>
          </p:nvPr>
        </p:nvSpPr>
        <p:spPr>
          <a:prstGeom prst="rect">
            <a:avLst/>
          </a:prstGeom>
        </p:spPr>
        <p:txBody>
          <a:bodyPr/>
          <a:lstStyle/>
          <a:p>
            <a:r>
              <a:t>Crapemyrtle bark scale</a:t>
            </a:r>
          </a:p>
        </p:txBody>
      </p:sp>
      <p:sp>
        <p:nvSpPr>
          <p:cNvPr id="4" name="TextBox 3"/>
          <p:cNvSpPr txBox="1"/>
          <p:nvPr/>
        </p:nvSpPr>
        <p:spPr>
          <a:xfrm>
            <a:off x="193675" y="2034415"/>
            <a:ext cx="4772851" cy="64632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3600" dirty="0" err="1" smtClean="0"/>
              <a:t>eddmaps.org</a:t>
            </a:r>
            <a:r>
              <a:rPr lang="en-US" sz="3600" dirty="0"/>
              <a:t>/</a:t>
            </a:r>
            <a:r>
              <a:rPr lang="en-US" sz="3600" dirty="0" err="1"/>
              <a:t>cmbs</a:t>
            </a:r>
            <a:r>
              <a:rPr lang="en-US" sz="3600" dirty="0"/>
              <a:t>/</a:t>
            </a:r>
            <a:endParaRPr kumimoji="0" lang="en-US" sz="3600" b="0" i="0" u="none" strike="noStrike" cap="none" spc="0" normalizeH="0" baseline="0" dirty="0">
              <a:ln>
                <a:noFill/>
              </a:ln>
              <a:solidFill>
                <a:srgbClr val="000000"/>
              </a:solidFill>
              <a:effectLst/>
              <a:uFillTx/>
              <a:sym typeface="Arial"/>
            </a:endParaRPr>
          </a:p>
        </p:txBody>
      </p:sp>
      <p:pic>
        <p:nvPicPr>
          <p:cNvPr id="3" name="Picture 2"/>
          <p:cNvPicPr>
            <a:picLocks noChangeAspect="1"/>
          </p:cNvPicPr>
          <p:nvPr/>
        </p:nvPicPr>
        <p:blipFill>
          <a:blip r:embed="rId4"/>
          <a:stretch>
            <a:fillRect/>
          </a:stretch>
        </p:blipFill>
        <p:spPr>
          <a:xfrm>
            <a:off x="1758950" y="1197405"/>
            <a:ext cx="5626100" cy="939800"/>
          </a:xfrm>
          <a:prstGeom prst="rect">
            <a:avLst/>
          </a:prstGeom>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p:cNvSpPr>
          <p:nvPr>
            <p:ph type="title"/>
          </p:nvPr>
        </p:nvSpPr>
        <p:spPr>
          <a:prstGeom prst="rect">
            <a:avLst/>
          </a:prstGeom>
        </p:spPr>
        <p:txBody>
          <a:bodyPr/>
          <a:lstStyle/>
          <a:p>
            <a:r>
              <a:rPr lang="en-US" dirty="0" smtClean="0"/>
              <a:t>Objectives</a:t>
            </a:r>
            <a:endParaRPr dirty="0"/>
          </a:p>
        </p:txBody>
      </p:sp>
      <p:sp>
        <p:nvSpPr>
          <p:cNvPr id="2" name="TextBox 1"/>
          <p:cNvSpPr txBox="1"/>
          <p:nvPr/>
        </p:nvSpPr>
        <p:spPr>
          <a:xfrm>
            <a:off x="560596" y="1487450"/>
            <a:ext cx="8042830"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marR="0" indent="-457200" algn="l" defTabSz="914400" rtl="0" fontAlgn="auto" latinLnBrk="0" hangingPunct="0">
              <a:lnSpc>
                <a:spcPct val="100000"/>
              </a:lnSpc>
              <a:spcBef>
                <a:spcPts val="0"/>
              </a:spcBef>
              <a:spcAft>
                <a:spcPts val="0"/>
              </a:spcAft>
              <a:buClrTx/>
              <a:buSzTx/>
              <a:buFontTx/>
              <a:buAutoNum type="arabicPeriod"/>
              <a:tabLst/>
            </a:pPr>
            <a:r>
              <a:rPr kumimoji="0" lang="en-US" sz="3600" b="0" i="0" u="none" strike="noStrike" cap="none" spc="0" normalizeH="0" dirty="0" smtClean="0">
                <a:ln>
                  <a:noFill/>
                </a:ln>
                <a:solidFill>
                  <a:srgbClr val="000000"/>
                </a:solidFill>
                <a:effectLst/>
                <a:uFillTx/>
                <a:latin typeface="Georgia"/>
                <a:cs typeface="Georgia"/>
                <a:sym typeface="Arial"/>
              </a:rPr>
              <a:t>Population Dynamics</a:t>
            </a:r>
            <a:endParaRPr kumimoji="0" lang="en-US" sz="3600" b="0" i="0" u="none" strike="noStrike" cap="none" spc="0" normalizeH="0" dirty="0" smtClean="0">
              <a:ln>
                <a:noFill/>
              </a:ln>
              <a:solidFill>
                <a:srgbClr val="000000"/>
              </a:solidFill>
              <a:effectLst/>
              <a:uFillTx/>
              <a:latin typeface="Georgia"/>
              <a:cs typeface="Georgia"/>
              <a:sym typeface="Arial"/>
            </a:endParaRPr>
          </a:p>
          <a:p>
            <a:pPr marL="457200" marR="0" indent="-457200" algn="l" defTabSz="914400" rtl="0" fontAlgn="auto" latinLnBrk="0" hangingPunct="0">
              <a:lnSpc>
                <a:spcPct val="100000"/>
              </a:lnSpc>
              <a:spcBef>
                <a:spcPts val="0"/>
              </a:spcBef>
              <a:spcAft>
                <a:spcPts val="0"/>
              </a:spcAft>
              <a:buClrTx/>
              <a:buSzTx/>
              <a:buFontTx/>
              <a:buAutoNum type="arabicPeriod"/>
              <a:tabLst/>
            </a:pPr>
            <a:r>
              <a:rPr lang="en-US" sz="3600" baseline="0" dirty="0" smtClean="0">
                <a:latin typeface="Georgia"/>
                <a:cs typeface="Georgia"/>
              </a:rPr>
              <a:t>Population Control</a:t>
            </a:r>
            <a:endParaRPr lang="en-US" sz="3600" dirty="0" smtClean="0">
              <a:latin typeface="Georgia"/>
              <a:cs typeface="Georgia"/>
            </a:endParaRPr>
          </a:p>
          <a:p>
            <a:pPr marL="457200" marR="0" indent="-457200" algn="l" defTabSz="914400" rtl="0" fontAlgn="auto" latinLnBrk="0" hangingPunct="0">
              <a:lnSpc>
                <a:spcPct val="100000"/>
              </a:lnSpc>
              <a:spcBef>
                <a:spcPts val="0"/>
              </a:spcBef>
              <a:spcAft>
                <a:spcPts val="0"/>
              </a:spcAft>
              <a:buClrTx/>
              <a:buSzTx/>
              <a:buFontTx/>
              <a:buAutoNum type="arabicPeriod"/>
              <a:tabLst/>
            </a:pPr>
            <a:r>
              <a:rPr lang="en-US" sz="3600" baseline="0" dirty="0" smtClean="0">
                <a:latin typeface="Georgia"/>
                <a:cs typeface="Georgia"/>
              </a:rPr>
              <a:t>Role of natural enemies</a:t>
            </a:r>
            <a:endParaRPr lang="en-US" sz="3600" dirty="0" smtClean="0">
              <a:latin typeface="Georgia"/>
              <a:cs typeface="Georgia"/>
            </a:endParaRPr>
          </a:p>
        </p:txBody>
      </p:sp>
    </p:spTree>
    <p:extLst>
      <p:ext uri="{BB962C8B-B14F-4D97-AF65-F5344CB8AC3E}">
        <p14:creationId xmlns:p14="http://schemas.microsoft.com/office/powerpoint/2010/main" val="2384005985"/>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MTre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2339" y="2045357"/>
            <a:ext cx="7033889" cy="5131369"/>
          </a:xfrm>
          <a:prstGeom prst="rect">
            <a:avLst/>
          </a:prstGeom>
        </p:spPr>
      </p:pic>
      <p:pic>
        <p:nvPicPr>
          <p:cNvPr id="2" name="Picture 1" descr="602710_p_1.jpg"/>
          <p:cNvPicPr>
            <a:picLocks noChangeAspect="1"/>
          </p:cNvPicPr>
          <p:nvPr/>
        </p:nvPicPr>
        <p:blipFill rotWithShape="1">
          <a:blip r:embed="rId3">
            <a:extLst>
              <a:ext uri="{BEBA8EAE-BF5A-486C-A8C5-ECC9F3942E4B}">
                <a14:imgProps xmlns:a14="http://schemas.microsoft.com/office/drawing/2010/main">
                  <a14:imgLayer r:embed="rId4">
                    <a14:imgEffect>
                      <a14:backgroundRemoval t="2000" b="97111" l="23111" r="76778"/>
                    </a14:imgEffect>
                  </a14:imgLayer>
                </a14:imgProps>
              </a:ext>
              <a:ext uri="{28A0092B-C50C-407E-A947-70E740481C1C}">
                <a14:useLocalDpi xmlns:a14="http://schemas.microsoft.com/office/drawing/2010/main" val="0"/>
              </a:ext>
            </a:extLst>
          </a:blip>
          <a:srcRect l="21468" r="19938"/>
          <a:stretch/>
        </p:blipFill>
        <p:spPr>
          <a:xfrm>
            <a:off x="3698904" y="801384"/>
            <a:ext cx="1775475" cy="3030106"/>
          </a:xfrm>
          <a:prstGeom prst="rect">
            <a:avLst/>
          </a:prstGeom>
        </p:spPr>
      </p:pic>
      <p:sp>
        <p:nvSpPr>
          <p:cNvPr id="3" name="Shape 276"/>
          <p:cNvSpPr txBox="1">
            <a:spLocks/>
          </p:cNvSpPr>
          <p:nvPr/>
        </p:nvSpPr>
        <p:spPr>
          <a:xfrm>
            <a:off x="193675" y="338137"/>
            <a:ext cx="8655050" cy="709826"/>
          </a:xfrm>
          <a:prstGeom prst="rect">
            <a:avLst/>
          </a:prstGeom>
          <a:solidFill>
            <a:schemeClr val="bg1">
              <a:alpha val="86000"/>
            </a:schemeClr>
          </a:solidFill>
        </p:spPr>
        <p:txBody>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5pPr>
            <a:lvl6pPr marL="0" marR="0" indent="4572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6pPr>
            <a:lvl7pPr marL="0" marR="0" indent="9144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7pPr>
            <a:lvl8pPr marL="0" marR="0" indent="13716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8pPr>
            <a:lvl9pPr marL="0" marR="0" indent="18288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9pPr>
          </a:lstStyle>
          <a:p>
            <a:r>
              <a:rPr lang="en-US" dirty="0" smtClean="0"/>
              <a:t>Objectives </a:t>
            </a:r>
            <a:r>
              <a:rPr lang="en-US" dirty="0" smtClean="0"/>
              <a:t>1. </a:t>
            </a:r>
            <a:r>
              <a:rPr lang="en-US" dirty="0" smtClean="0"/>
              <a:t>Population </a:t>
            </a:r>
            <a:r>
              <a:rPr lang="en-US" dirty="0" smtClean="0"/>
              <a:t>Dynamics</a:t>
            </a:r>
            <a:endParaRPr lang="en-US" dirty="0"/>
          </a:p>
        </p:txBody>
      </p:sp>
      <p:cxnSp>
        <p:nvCxnSpPr>
          <p:cNvPr id="20" name="Straight Arrow Connector 19"/>
          <p:cNvCxnSpPr/>
          <p:nvPr/>
        </p:nvCxnSpPr>
        <p:spPr>
          <a:xfrm>
            <a:off x="5190796" y="3604518"/>
            <a:ext cx="0" cy="1943527"/>
          </a:xfrm>
          <a:prstGeom prst="straightConnector1">
            <a:avLst/>
          </a:prstGeom>
          <a:noFill/>
          <a:ln w="38100" cap="flat" cmpd="sng">
            <a:solidFill>
              <a:srgbClr val="FF0000"/>
            </a:solidFill>
            <a:prstDash val="solid"/>
            <a:round/>
            <a:tailEnd type="arrow"/>
          </a:ln>
          <a:effectLst/>
          <a:sp3d/>
        </p:spPr>
        <p:style>
          <a:lnRef idx="0">
            <a:scrgbClr r="0" g="0" b="0"/>
          </a:lnRef>
          <a:fillRef idx="0">
            <a:scrgbClr r="0" g="0" b="0"/>
          </a:fillRef>
          <a:effectRef idx="0">
            <a:scrgbClr r="0" g="0" b="0"/>
          </a:effectRef>
          <a:fontRef idx="none"/>
        </p:style>
      </p:cxnSp>
      <p:sp>
        <p:nvSpPr>
          <p:cNvPr id="22" name="TextBox 21"/>
          <p:cNvSpPr txBox="1"/>
          <p:nvPr/>
        </p:nvSpPr>
        <p:spPr>
          <a:xfrm>
            <a:off x="4800690" y="5780790"/>
            <a:ext cx="2976134" cy="46166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ja-JP" dirty="0"/>
              <a:t>&gt;</a:t>
            </a:r>
            <a:r>
              <a:rPr lang="en-US" altLang="ja-JP" dirty="0" smtClean="0"/>
              <a:t> </a:t>
            </a:r>
            <a:r>
              <a:rPr kumimoji="0" lang="en-US" altLang="ja-JP" sz="2400" b="0" i="0" u="none" strike="noStrike" cap="none" spc="0" normalizeH="0" baseline="0" dirty="0" smtClean="0">
                <a:ln>
                  <a:noFill/>
                </a:ln>
                <a:solidFill>
                  <a:srgbClr val="000000"/>
                </a:solidFill>
                <a:effectLst/>
                <a:uFillTx/>
                <a:latin typeface="Arial"/>
                <a:ea typeface="Arial"/>
                <a:cs typeface="Arial"/>
                <a:sym typeface="Arial"/>
              </a:rPr>
              <a:t>3 </a:t>
            </a:r>
            <a:r>
              <a:rPr kumimoji="0" lang="en-US" altLang="ja-JP" sz="2400" b="0" i="0" u="none" strike="noStrike" cap="none" spc="0" normalizeH="0" baseline="0" dirty="0" smtClean="0">
                <a:ln>
                  <a:noFill/>
                </a:ln>
                <a:solidFill>
                  <a:srgbClr val="000000"/>
                </a:solidFill>
                <a:effectLst/>
                <a:uFillTx/>
                <a:latin typeface="Arial"/>
                <a:ea typeface="Arial"/>
                <a:cs typeface="Arial"/>
                <a:sym typeface="Arial"/>
              </a:rPr>
              <a:t>trees per location</a:t>
            </a:r>
            <a:endParaRPr kumimoji="0" lang="ja-JP" altLang="en-US" sz="2400" b="0" i="0" u="none" strike="noStrike" cap="none" spc="0" normalizeH="0" baseline="0" dirty="0">
              <a:ln>
                <a:noFill/>
              </a:ln>
              <a:solidFill>
                <a:srgbClr val="000000"/>
              </a:solidFill>
              <a:effectLst/>
              <a:uFillTx/>
              <a:latin typeface="Arial"/>
              <a:ea typeface="Arial"/>
              <a:cs typeface="Arial"/>
              <a:sym typeface="Arial"/>
            </a:endParaRPr>
          </a:p>
        </p:txBody>
      </p:sp>
      <p:cxnSp>
        <p:nvCxnSpPr>
          <p:cNvPr id="24" name="Straight Arrow Connector 23"/>
          <p:cNvCxnSpPr/>
          <p:nvPr/>
        </p:nvCxnSpPr>
        <p:spPr>
          <a:xfrm>
            <a:off x="4800690" y="3604518"/>
            <a:ext cx="0" cy="1943527"/>
          </a:xfrm>
          <a:prstGeom prst="straightConnector1">
            <a:avLst/>
          </a:prstGeom>
          <a:noFill/>
          <a:ln w="38100" cap="flat" cmpd="sng">
            <a:solidFill>
              <a:srgbClr val="FF0000"/>
            </a:solidFill>
            <a:prstDash val="solid"/>
            <a:round/>
            <a:tailEnd type="arrow"/>
          </a:ln>
          <a:effectLst/>
          <a:sp3d/>
        </p:spPr>
        <p:style>
          <a:lnRef idx="0">
            <a:scrgbClr r="0" g="0" b="0"/>
          </a:lnRef>
          <a:fillRef idx="0">
            <a:scrgbClr r="0" g="0" b="0"/>
          </a:fillRef>
          <a:effectRef idx="0">
            <a:scrgbClr r="0" g="0" b="0"/>
          </a:effectRef>
          <a:fontRef idx="none"/>
        </p:style>
      </p:cxnSp>
      <p:cxnSp>
        <p:nvCxnSpPr>
          <p:cNvPr id="25" name="Straight Arrow Connector 24"/>
          <p:cNvCxnSpPr/>
          <p:nvPr/>
        </p:nvCxnSpPr>
        <p:spPr>
          <a:xfrm>
            <a:off x="4443130" y="3604518"/>
            <a:ext cx="0" cy="2155786"/>
          </a:xfrm>
          <a:prstGeom prst="straightConnector1">
            <a:avLst/>
          </a:prstGeom>
          <a:noFill/>
          <a:ln w="38100" cap="flat" cmpd="sng">
            <a:solidFill>
              <a:srgbClr val="FF0000"/>
            </a:solidFill>
            <a:prstDash val="solid"/>
            <a:round/>
            <a:tailEnd type="arrow"/>
          </a:ln>
          <a:effectLst/>
          <a:sp3d/>
        </p:spPr>
        <p:style>
          <a:lnRef idx="0">
            <a:scrgbClr r="0" g="0" b="0"/>
          </a:lnRef>
          <a:fillRef idx="0">
            <a:scrgbClr r="0" g="0" b="0"/>
          </a:fillRef>
          <a:effectRef idx="0">
            <a:scrgbClr r="0" g="0" b="0"/>
          </a:effectRef>
          <a:fontRef idx="none"/>
        </p:style>
      </p:cxnSp>
      <p:cxnSp>
        <p:nvCxnSpPr>
          <p:cNvPr id="26" name="Straight Arrow Connector 25"/>
          <p:cNvCxnSpPr/>
          <p:nvPr/>
        </p:nvCxnSpPr>
        <p:spPr>
          <a:xfrm>
            <a:off x="4258184" y="3604518"/>
            <a:ext cx="0" cy="1943527"/>
          </a:xfrm>
          <a:prstGeom prst="straightConnector1">
            <a:avLst/>
          </a:prstGeom>
          <a:noFill/>
          <a:ln w="38100" cap="flat" cmpd="sng">
            <a:solidFill>
              <a:srgbClr val="FF0000"/>
            </a:solidFill>
            <a:prstDash val="solid"/>
            <a:round/>
            <a:tailEnd type="arrow"/>
          </a:ln>
          <a:effectLst/>
          <a:sp3d/>
        </p:spPr>
        <p:style>
          <a:lnRef idx="0">
            <a:scrgbClr r="0" g="0" b="0"/>
          </a:lnRef>
          <a:fillRef idx="0">
            <a:scrgbClr r="0" g="0" b="0"/>
          </a:fillRef>
          <a:effectRef idx="0">
            <a:scrgbClr r="0" g="0" b="0"/>
          </a:effectRef>
          <a:fontRef idx="none"/>
        </p:style>
      </p:cxnSp>
      <p:cxnSp>
        <p:nvCxnSpPr>
          <p:cNvPr id="27" name="Straight Arrow Connector 26"/>
          <p:cNvCxnSpPr/>
          <p:nvPr/>
        </p:nvCxnSpPr>
        <p:spPr>
          <a:xfrm>
            <a:off x="3937612" y="3604518"/>
            <a:ext cx="0" cy="1943527"/>
          </a:xfrm>
          <a:prstGeom prst="straightConnector1">
            <a:avLst/>
          </a:prstGeom>
          <a:noFill/>
          <a:ln w="38100" cap="flat" cmpd="sng">
            <a:solidFill>
              <a:srgbClr val="FF0000"/>
            </a:solidFill>
            <a:prstDash val="solid"/>
            <a:round/>
            <a:tailEnd type="arrow"/>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8109902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1" fill="hold" nodeType="withEffect">
                                  <p:stCondLst>
                                    <p:cond delay="1000"/>
                                  </p:stCondLst>
                                  <p:childTnLst>
                                    <p:set>
                                      <p:cBhvr>
                                        <p:cTn id="8" dur="1" fill="hold">
                                          <p:stCondLst>
                                            <p:cond delay="0"/>
                                          </p:stCondLst>
                                        </p:cTn>
                                        <p:tgtEl>
                                          <p:spTgt spid="27"/>
                                        </p:tgtEl>
                                        <p:attrNameLst>
                                          <p:attrName>style.visibility</p:attrName>
                                        </p:attrNameLst>
                                      </p:cBhvr>
                                      <p:to>
                                        <p:strVal val="visible"/>
                                      </p:to>
                                    </p:set>
                                    <p:animEffect transition="in" filter="wipe(up)">
                                      <p:cBhvr>
                                        <p:cTn id="9" dur="500"/>
                                        <p:tgtEl>
                                          <p:spTgt spid="27"/>
                                        </p:tgtEl>
                                      </p:cBhvr>
                                    </p:animEffect>
                                  </p:childTnLst>
                                </p:cTn>
                              </p:par>
                              <p:par>
                                <p:cTn id="10" presetID="22" presetClass="entr" presetSubtype="1" fill="hold" nodeType="withEffect">
                                  <p:stCondLst>
                                    <p:cond delay="100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par>
                                <p:cTn id="13" presetID="22" presetClass="entr" presetSubtype="1" fill="hold" nodeType="withEffect">
                                  <p:stCondLst>
                                    <p:cond delay="100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par>
                                <p:cTn id="16" presetID="22" presetClass="entr" presetSubtype="1" fill="hold" nodeType="withEffect">
                                  <p:stCondLst>
                                    <p:cond delay="1000"/>
                                  </p:stCondLst>
                                  <p:childTnLst>
                                    <p:set>
                                      <p:cBhvr>
                                        <p:cTn id="17" dur="1" fill="hold">
                                          <p:stCondLst>
                                            <p:cond delay="0"/>
                                          </p:stCondLst>
                                        </p:cTn>
                                        <p:tgtEl>
                                          <p:spTgt spid="24"/>
                                        </p:tgtEl>
                                        <p:attrNameLst>
                                          <p:attrName>style.visibility</p:attrName>
                                        </p:attrNameLst>
                                      </p:cBhvr>
                                      <p:to>
                                        <p:strVal val="visible"/>
                                      </p:to>
                                    </p:set>
                                    <p:animEffect transition="in" filter="wipe(up)">
                                      <p:cBhvr>
                                        <p:cTn id="18" dur="500"/>
                                        <p:tgtEl>
                                          <p:spTgt spid="24"/>
                                        </p:tgtEl>
                                      </p:cBhvr>
                                    </p:animEffect>
                                  </p:childTnLst>
                                </p:cTn>
                              </p:par>
                              <p:par>
                                <p:cTn id="19" presetID="22" presetClass="entr" presetSubtype="1" fill="hold" nodeType="withEffect">
                                  <p:stCondLst>
                                    <p:cond delay="1000"/>
                                  </p:stCondLst>
                                  <p:childTnLst>
                                    <p:set>
                                      <p:cBhvr>
                                        <p:cTn id="20" dur="1" fill="hold">
                                          <p:stCondLst>
                                            <p:cond delay="0"/>
                                          </p:stCondLst>
                                        </p:cTn>
                                        <p:tgtEl>
                                          <p:spTgt spid="20"/>
                                        </p:tgtEl>
                                        <p:attrNameLst>
                                          <p:attrName>style.visibility</p:attrName>
                                        </p:attrNameLst>
                                      </p:cBhvr>
                                      <p:to>
                                        <p:strVal val="visible"/>
                                      </p:to>
                                    </p:set>
                                    <p:animEffect transition="in" filter="wipe(up)">
                                      <p:cBhvr>
                                        <p:cTn id="21" dur="500"/>
                                        <p:tgtEl>
                                          <p:spTgt spid="20"/>
                                        </p:tgtEl>
                                      </p:cBhvr>
                                    </p:animEffect>
                                  </p:childTnLst>
                                </p:cTn>
                              </p:par>
                            </p:childTnLst>
                          </p:cTn>
                        </p:par>
                        <p:par>
                          <p:cTn id="22" fill="hold">
                            <p:stCondLst>
                              <p:cond delay="1500"/>
                            </p:stCondLst>
                            <p:childTnLst>
                              <p:par>
                                <p:cTn id="23" presetID="1" presetClass="entr" presetSubtype="0" fill="hold" grpId="0" nodeType="afterEffect">
                                  <p:stCondLst>
                                    <p:cond delay="100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 y="0"/>
            <a:ext cx="8697191" cy="6858000"/>
          </a:xfrm>
          <a:prstGeom prst="rect">
            <a:avLst/>
          </a:prstGeom>
        </p:spPr>
      </p:pic>
      <p:sp>
        <p:nvSpPr>
          <p:cNvPr id="15" name="Shape 276"/>
          <p:cNvSpPr txBox="1">
            <a:spLocks/>
          </p:cNvSpPr>
          <p:nvPr/>
        </p:nvSpPr>
        <p:spPr>
          <a:xfrm>
            <a:off x="193675" y="338137"/>
            <a:ext cx="8655050" cy="709826"/>
          </a:xfrm>
          <a:prstGeom prst="rect">
            <a:avLst/>
          </a:prstGeom>
          <a:solidFill>
            <a:schemeClr val="bg1">
              <a:alpha val="86000"/>
            </a:schemeClr>
          </a:solidFill>
        </p:spPr>
        <p:txBody>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5pPr>
            <a:lvl6pPr marL="0" marR="0" indent="4572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6pPr>
            <a:lvl7pPr marL="0" marR="0" indent="9144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7pPr>
            <a:lvl8pPr marL="0" marR="0" indent="13716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8pPr>
            <a:lvl9pPr marL="0" marR="0" indent="18288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9pPr>
          </a:lstStyle>
          <a:p>
            <a:r>
              <a:rPr lang="en-US" dirty="0"/>
              <a:t>Objectives 1. Population Dynamics</a:t>
            </a:r>
            <a:endParaRPr lang="en-US" dirty="0"/>
          </a:p>
        </p:txBody>
      </p:sp>
      <p:sp>
        <p:nvSpPr>
          <p:cNvPr id="4" name="Oval 3"/>
          <p:cNvSpPr/>
          <p:nvPr/>
        </p:nvSpPr>
        <p:spPr>
          <a:xfrm>
            <a:off x="4051300" y="1803400"/>
            <a:ext cx="190500" cy="190500"/>
          </a:xfrm>
          <a:prstGeom prst="ellipse">
            <a:avLst/>
          </a:prstGeom>
          <a:solidFill>
            <a:srgbClr val="FB0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9" name="Oval 18"/>
          <p:cNvSpPr/>
          <p:nvPr/>
        </p:nvSpPr>
        <p:spPr>
          <a:xfrm>
            <a:off x="3035300" y="1335300"/>
            <a:ext cx="190500" cy="190500"/>
          </a:xfrm>
          <a:prstGeom prst="ellipse">
            <a:avLst/>
          </a:prstGeom>
          <a:solidFill>
            <a:srgbClr val="FB0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20" name="Oval 19"/>
          <p:cNvSpPr/>
          <p:nvPr/>
        </p:nvSpPr>
        <p:spPr>
          <a:xfrm>
            <a:off x="3441700" y="3333750"/>
            <a:ext cx="190500" cy="190500"/>
          </a:xfrm>
          <a:prstGeom prst="ellipse">
            <a:avLst/>
          </a:prstGeom>
          <a:solidFill>
            <a:srgbClr val="FB0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21" name="Oval 20"/>
          <p:cNvSpPr/>
          <p:nvPr/>
        </p:nvSpPr>
        <p:spPr>
          <a:xfrm>
            <a:off x="3819525" y="3035300"/>
            <a:ext cx="190500" cy="190500"/>
          </a:xfrm>
          <a:prstGeom prst="ellipse">
            <a:avLst/>
          </a:prstGeom>
          <a:solidFill>
            <a:srgbClr val="FB0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22" name="Oval 21"/>
          <p:cNvSpPr/>
          <p:nvPr/>
        </p:nvSpPr>
        <p:spPr>
          <a:xfrm>
            <a:off x="5080000" y="1651000"/>
            <a:ext cx="190500" cy="190500"/>
          </a:xfrm>
          <a:prstGeom prst="ellipse">
            <a:avLst/>
          </a:prstGeom>
          <a:solidFill>
            <a:srgbClr val="FB0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23" name="Oval 22"/>
          <p:cNvSpPr/>
          <p:nvPr/>
        </p:nvSpPr>
        <p:spPr>
          <a:xfrm>
            <a:off x="7200900" y="3857731"/>
            <a:ext cx="190500" cy="190500"/>
          </a:xfrm>
          <a:prstGeom prst="ellipse">
            <a:avLst/>
          </a:prstGeom>
          <a:solidFill>
            <a:srgbClr val="FB0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pic>
        <p:nvPicPr>
          <p:cNvPr id="5" name="Picture 4"/>
          <p:cNvPicPr>
            <a:picLocks noChangeAspect="1"/>
          </p:cNvPicPr>
          <p:nvPr/>
        </p:nvPicPr>
        <p:blipFill>
          <a:blip r:embed="rId3"/>
          <a:stretch>
            <a:fillRect/>
          </a:stretch>
        </p:blipFill>
        <p:spPr>
          <a:xfrm>
            <a:off x="7096125" y="6553199"/>
            <a:ext cx="1739900" cy="190500"/>
          </a:xfrm>
          <a:prstGeom prst="rect">
            <a:avLst/>
          </a:prstGeom>
        </p:spPr>
      </p:pic>
      <p:sp>
        <p:nvSpPr>
          <p:cNvPr id="7" name="TextBox 6"/>
          <p:cNvSpPr txBox="1"/>
          <p:nvPr/>
        </p:nvSpPr>
        <p:spPr>
          <a:xfrm>
            <a:off x="2069334" y="1047963"/>
            <a:ext cx="876200"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dirty="0" smtClean="0">
                <a:ln>
                  <a:noFill/>
                </a:ln>
                <a:solidFill>
                  <a:srgbClr val="FF0000"/>
                </a:solidFill>
                <a:effectLst/>
                <a:uFillTx/>
                <a:latin typeface="Arial"/>
                <a:ea typeface="Arial"/>
                <a:cs typeface="Arial"/>
                <a:sym typeface="Arial"/>
              </a:rPr>
              <a:t>Dallas</a:t>
            </a:r>
            <a:endParaRPr kumimoji="0" lang="en-US" sz="2200" b="0" i="0" u="none" strike="noStrike" cap="none" spc="0" normalizeH="0" baseline="0" dirty="0">
              <a:ln>
                <a:noFill/>
              </a:ln>
              <a:solidFill>
                <a:srgbClr val="FF0000"/>
              </a:solidFill>
              <a:effectLst/>
              <a:uFillTx/>
              <a:latin typeface="Arial"/>
              <a:ea typeface="Arial"/>
              <a:cs typeface="Arial"/>
              <a:sym typeface="Arial"/>
            </a:endParaRPr>
          </a:p>
        </p:txBody>
      </p:sp>
      <p:sp>
        <p:nvSpPr>
          <p:cNvPr id="24" name="TextBox 23"/>
          <p:cNvSpPr txBox="1"/>
          <p:nvPr/>
        </p:nvSpPr>
        <p:spPr>
          <a:xfrm>
            <a:off x="1422684" y="3369695"/>
            <a:ext cx="2006316"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smtClean="0">
                <a:ln>
                  <a:noFill/>
                </a:ln>
                <a:solidFill>
                  <a:srgbClr val="FF0000"/>
                </a:solidFill>
                <a:effectLst/>
                <a:uFillTx/>
                <a:latin typeface="Arial"/>
                <a:ea typeface="Arial"/>
                <a:cs typeface="Arial"/>
                <a:sym typeface="Arial"/>
              </a:rPr>
              <a:t>College Station</a:t>
            </a:r>
            <a:endParaRPr kumimoji="0" lang="en-US" sz="2200" b="0" i="0" u="none" strike="noStrike" cap="none" spc="0" normalizeH="0" baseline="0" dirty="0">
              <a:ln>
                <a:noFill/>
              </a:ln>
              <a:solidFill>
                <a:srgbClr val="FF0000"/>
              </a:solidFill>
              <a:effectLst/>
              <a:uFillTx/>
              <a:latin typeface="Arial"/>
              <a:ea typeface="Arial"/>
              <a:cs typeface="Arial"/>
              <a:sym typeface="Arial"/>
            </a:endParaRPr>
          </a:p>
        </p:txBody>
      </p:sp>
      <p:sp>
        <p:nvSpPr>
          <p:cNvPr id="25" name="TextBox 24"/>
          <p:cNvSpPr txBox="1"/>
          <p:nvPr/>
        </p:nvSpPr>
        <p:spPr>
          <a:xfrm>
            <a:off x="4010025" y="2749337"/>
            <a:ext cx="1315423"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dirty="0" smtClean="0">
                <a:ln>
                  <a:noFill/>
                </a:ln>
                <a:solidFill>
                  <a:srgbClr val="FF0000"/>
                </a:solidFill>
                <a:effectLst/>
                <a:uFillTx/>
                <a:latin typeface="Arial"/>
                <a:ea typeface="Arial"/>
                <a:cs typeface="Arial"/>
                <a:sym typeface="Arial"/>
              </a:rPr>
              <a:t>Huntsville</a:t>
            </a:r>
            <a:endParaRPr kumimoji="0" lang="en-US" sz="2200" b="0" i="0" u="none" strike="noStrike" cap="none" spc="0" normalizeH="0" baseline="0" dirty="0">
              <a:ln>
                <a:noFill/>
              </a:ln>
              <a:solidFill>
                <a:srgbClr val="FF0000"/>
              </a:solidFill>
              <a:effectLst/>
              <a:uFillTx/>
              <a:latin typeface="Arial"/>
              <a:ea typeface="Arial"/>
              <a:cs typeface="Arial"/>
              <a:sym typeface="Arial"/>
            </a:endParaRPr>
          </a:p>
        </p:txBody>
      </p:sp>
      <p:sp>
        <p:nvSpPr>
          <p:cNvPr id="26" name="TextBox 25"/>
          <p:cNvSpPr txBox="1"/>
          <p:nvPr/>
        </p:nvSpPr>
        <p:spPr>
          <a:xfrm>
            <a:off x="3933825" y="1975414"/>
            <a:ext cx="720708"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dirty="0" smtClean="0">
                <a:ln>
                  <a:noFill/>
                </a:ln>
                <a:solidFill>
                  <a:srgbClr val="FF0000"/>
                </a:solidFill>
                <a:effectLst/>
                <a:uFillTx/>
                <a:latin typeface="Arial"/>
                <a:ea typeface="Arial"/>
                <a:cs typeface="Arial"/>
                <a:sym typeface="Arial"/>
              </a:rPr>
              <a:t>Tyler</a:t>
            </a:r>
            <a:endParaRPr kumimoji="0" lang="en-US" sz="2200" b="0" i="0" u="none" strike="noStrike" cap="none" spc="0" normalizeH="0" baseline="0" dirty="0">
              <a:ln>
                <a:noFill/>
              </a:ln>
              <a:solidFill>
                <a:srgbClr val="FF0000"/>
              </a:solidFill>
              <a:effectLst/>
              <a:uFillTx/>
              <a:latin typeface="Arial"/>
              <a:ea typeface="Arial"/>
              <a:cs typeface="Arial"/>
              <a:sym typeface="Arial"/>
            </a:endParaRPr>
          </a:p>
        </p:txBody>
      </p:sp>
      <p:sp>
        <p:nvSpPr>
          <p:cNvPr id="27" name="TextBox 26"/>
          <p:cNvSpPr txBox="1"/>
          <p:nvPr/>
        </p:nvSpPr>
        <p:spPr>
          <a:xfrm>
            <a:off x="5200934" y="1777943"/>
            <a:ext cx="1474119"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dirty="0" smtClean="0">
                <a:ln>
                  <a:noFill/>
                </a:ln>
                <a:solidFill>
                  <a:srgbClr val="FF0000"/>
                </a:solidFill>
                <a:effectLst/>
                <a:uFillTx/>
                <a:latin typeface="Arial"/>
                <a:ea typeface="Arial"/>
                <a:cs typeface="Arial"/>
                <a:sym typeface="Arial"/>
              </a:rPr>
              <a:t>Shreveport</a:t>
            </a:r>
            <a:endParaRPr kumimoji="0" lang="en-US" sz="2200" b="0" i="0" u="none" strike="noStrike" cap="none" spc="0" normalizeH="0" baseline="0" dirty="0">
              <a:ln>
                <a:noFill/>
              </a:ln>
              <a:solidFill>
                <a:srgbClr val="FF0000"/>
              </a:solidFill>
              <a:effectLst/>
              <a:uFillTx/>
              <a:latin typeface="Arial"/>
              <a:ea typeface="Arial"/>
              <a:cs typeface="Arial"/>
              <a:sym typeface="Arial"/>
            </a:endParaRPr>
          </a:p>
        </p:txBody>
      </p:sp>
      <p:sp>
        <p:nvSpPr>
          <p:cNvPr id="28" name="TextBox 27"/>
          <p:cNvSpPr txBox="1"/>
          <p:nvPr/>
        </p:nvSpPr>
        <p:spPr>
          <a:xfrm>
            <a:off x="6293313" y="3952981"/>
            <a:ext cx="1002837"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smtClean="0">
                <a:ln>
                  <a:noFill/>
                </a:ln>
                <a:solidFill>
                  <a:srgbClr val="FF0000"/>
                </a:solidFill>
                <a:effectLst/>
                <a:uFillTx/>
                <a:latin typeface="Arial"/>
                <a:ea typeface="Arial"/>
                <a:cs typeface="Arial"/>
                <a:sym typeface="Arial"/>
              </a:rPr>
              <a:t>Houma</a:t>
            </a:r>
            <a:endParaRPr kumimoji="0" lang="en-US" sz="2200" b="0" i="0" u="none" strike="noStrike" cap="none" spc="0" normalizeH="0" baseline="0" dirty="0">
              <a:ln>
                <a:noFill/>
              </a:ln>
              <a:solidFill>
                <a:srgbClr val="FF0000"/>
              </a:solidFill>
              <a:effectLst/>
              <a:uFillTx/>
              <a:latin typeface="Arial"/>
              <a:ea typeface="Arial"/>
              <a:cs typeface="Arial"/>
              <a:sym typeface="Arial"/>
            </a:endParaRPr>
          </a:p>
        </p:txBody>
      </p:sp>
    </p:spTree>
    <p:extLst>
      <p:ext uri="{BB962C8B-B14F-4D97-AF65-F5344CB8AC3E}">
        <p14:creationId xmlns:p14="http://schemas.microsoft.com/office/powerpoint/2010/main" val="930569453"/>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p:cNvSpPr>
          <p:nvPr>
            <p:ph type="title"/>
          </p:nvPr>
        </p:nvSpPr>
        <p:spPr>
          <a:prstGeom prst="rect">
            <a:avLst/>
          </a:prstGeom>
        </p:spPr>
        <p:txBody>
          <a:bodyPr/>
          <a:lstStyle/>
          <a:p>
            <a:r>
              <a:rPr dirty="0" smtClean="0"/>
              <a:t>Crapemyrtle</a:t>
            </a:r>
            <a:endParaRPr dirty="0"/>
          </a:p>
        </p:txBody>
      </p:sp>
      <p:pic>
        <p:nvPicPr>
          <p:cNvPr id="3" name="Picture 2" descr="19576323679_aa04a2957e_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0675"/>
            <a:ext cx="9144000" cy="5143500"/>
          </a:xfrm>
          <a:prstGeom prst="rect">
            <a:avLst/>
          </a:prstGeom>
        </p:spPr>
      </p:pic>
    </p:spTree>
    <p:extLst>
      <p:ext uri="{BB962C8B-B14F-4D97-AF65-F5344CB8AC3E}">
        <p14:creationId xmlns:p14="http://schemas.microsoft.com/office/powerpoint/2010/main" val="76715707"/>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0"/>
            <a:ext cx="8875059" cy="6858000"/>
          </a:xfrm>
          <a:prstGeom prst="rect">
            <a:avLst/>
          </a:prstGeom>
        </p:spPr>
      </p:pic>
      <p:sp>
        <p:nvSpPr>
          <p:cNvPr id="2" name="Shape 276"/>
          <p:cNvSpPr txBox="1">
            <a:spLocks/>
          </p:cNvSpPr>
          <p:nvPr/>
        </p:nvSpPr>
        <p:spPr>
          <a:xfrm>
            <a:off x="193675" y="64187"/>
            <a:ext cx="8655050" cy="709826"/>
          </a:xfrm>
          <a:prstGeom prst="rect">
            <a:avLst/>
          </a:prstGeom>
          <a:solidFill>
            <a:schemeClr val="bg1">
              <a:alpha val="86000"/>
            </a:schemeClr>
          </a:solidFill>
        </p:spPr>
        <p:txBody>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5pPr>
            <a:lvl6pPr marL="0" marR="0" indent="4572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6pPr>
            <a:lvl7pPr marL="0" marR="0" indent="9144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7pPr>
            <a:lvl8pPr marL="0" marR="0" indent="13716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8pPr>
            <a:lvl9pPr marL="0" marR="0" indent="18288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9pPr>
          </a:lstStyle>
          <a:p>
            <a:r>
              <a:rPr lang="en-US" dirty="0"/>
              <a:t>Objectives 1. Population Dynamics</a:t>
            </a:r>
            <a:endParaRPr lang="en-US" dirty="0"/>
          </a:p>
        </p:txBody>
      </p:sp>
      <p:sp>
        <p:nvSpPr>
          <p:cNvPr id="4" name="TextBox 3"/>
          <p:cNvSpPr txBox="1"/>
          <p:nvPr/>
        </p:nvSpPr>
        <p:spPr>
          <a:xfrm>
            <a:off x="193675" y="6235700"/>
            <a:ext cx="77841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Arial"/>
                <a:ea typeface="Arial"/>
                <a:cs typeface="Arial"/>
                <a:sym typeface="Arial"/>
              </a:rPr>
              <a:t>2015</a:t>
            </a:r>
            <a:endParaRPr kumimoji="0" lang="en-US" sz="2400" b="0" i="0" u="none" strike="noStrike" cap="none" spc="0" normalizeH="0" baseline="0" dirty="0">
              <a:ln>
                <a:noFill/>
              </a:ln>
              <a:solidFill>
                <a:srgbClr val="000000"/>
              </a:solidFill>
              <a:effectLst/>
              <a:uFillTx/>
              <a:latin typeface="Arial"/>
              <a:ea typeface="Arial"/>
              <a:cs typeface="Arial"/>
              <a:sym typeface="Arial"/>
            </a:endParaRPr>
          </a:p>
        </p:txBody>
      </p:sp>
      <p:sp>
        <p:nvSpPr>
          <p:cNvPr id="8" name="Rectangle 7"/>
          <p:cNvSpPr/>
          <p:nvPr/>
        </p:nvSpPr>
        <p:spPr>
          <a:xfrm>
            <a:off x="2641600" y="863600"/>
            <a:ext cx="1016000" cy="6438900"/>
          </a:xfrm>
          <a:prstGeom prst="rect">
            <a:avLst/>
          </a:prstGeom>
          <a:solidFill>
            <a:srgbClr val="000000">
              <a:alpha val="29804"/>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cxnSp>
        <p:nvCxnSpPr>
          <p:cNvPr id="6" name="Straight Connector 5"/>
          <p:cNvCxnSpPr/>
          <p:nvPr/>
        </p:nvCxnSpPr>
        <p:spPr>
          <a:xfrm>
            <a:off x="3657600" y="863600"/>
            <a:ext cx="0" cy="6438900"/>
          </a:xfrm>
          <a:prstGeom prst="line">
            <a:avLst/>
          </a:prstGeom>
          <a:noFill/>
          <a:ln w="25400" cap="flat">
            <a:solidFill>
              <a:schemeClr val="tx1"/>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 name="Straight Connector 6"/>
          <p:cNvCxnSpPr/>
          <p:nvPr/>
        </p:nvCxnSpPr>
        <p:spPr>
          <a:xfrm>
            <a:off x="2641600" y="863600"/>
            <a:ext cx="0" cy="6438900"/>
          </a:xfrm>
          <a:prstGeom prst="line">
            <a:avLst/>
          </a:prstGeom>
          <a:noFill/>
          <a:ln w="25400" cap="flat">
            <a:solidFill>
              <a:schemeClr val="tx1"/>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7497710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0"/>
            <a:ext cx="8875059" cy="6858000"/>
          </a:xfrm>
          <a:prstGeom prst="rect">
            <a:avLst/>
          </a:prstGeom>
        </p:spPr>
      </p:pic>
      <p:sp>
        <p:nvSpPr>
          <p:cNvPr id="2" name="Shape 276"/>
          <p:cNvSpPr txBox="1">
            <a:spLocks/>
          </p:cNvSpPr>
          <p:nvPr/>
        </p:nvSpPr>
        <p:spPr>
          <a:xfrm>
            <a:off x="193675" y="100593"/>
            <a:ext cx="8655050" cy="709826"/>
          </a:xfrm>
          <a:prstGeom prst="rect">
            <a:avLst/>
          </a:prstGeom>
          <a:solidFill>
            <a:schemeClr val="bg1">
              <a:alpha val="86000"/>
            </a:schemeClr>
          </a:solidFill>
        </p:spPr>
        <p:txBody>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5pPr>
            <a:lvl6pPr marL="0" marR="0" indent="4572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6pPr>
            <a:lvl7pPr marL="0" marR="0" indent="9144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7pPr>
            <a:lvl8pPr marL="0" marR="0" indent="13716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8pPr>
            <a:lvl9pPr marL="0" marR="0" indent="18288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9pPr>
          </a:lstStyle>
          <a:p>
            <a:r>
              <a:rPr lang="en-US" dirty="0"/>
              <a:t>Objectives 1. Population Dynamics</a:t>
            </a:r>
            <a:endParaRPr lang="en-US" dirty="0"/>
          </a:p>
        </p:txBody>
      </p:sp>
      <p:sp>
        <p:nvSpPr>
          <p:cNvPr id="5" name="TextBox 4"/>
          <p:cNvSpPr txBox="1"/>
          <p:nvPr/>
        </p:nvSpPr>
        <p:spPr>
          <a:xfrm>
            <a:off x="193675" y="6235700"/>
            <a:ext cx="77841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Arial"/>
                <a:ea typeface="Arial"/>
                <a:cs typeface="Arial"/>
                <a:sym typeface="Arial"/>
              </a:rPr>
              <a:t>2016</a:t>
            </a:r>
            <a:endParaRPr kumimoji="0" lang="en-US" sz="2400" b="0" i="0" u="none" strike="noStrike" cap="none" spc="0" normalizeH="0" baseline="0" dirty="0">
              <a:ln>
                <a:noFill/>
              </a:ln>
              <a:solidFill>
                <a:srgbClr val="000000"/>
              </a:solidFill>
              <a:effectLst/>
              <a:uFillTx/>
              <a:latin typeface="Arial"/>
              <a:ea typeface="Arial"/>
              <a:cs typeface="Arial"/>
              <a:sym typeface="Arial"/>
            </a:endParaRPr>
          </a:p>
        </p:txBody>
      </p:sp>
      <p:sp>
        <p:nvSpPr>
          <p:cNvPr id="8" name="Rectangle 7"/>
          <p:cNvSpPr/>
          <p:nvPr/>
        </p:nvSpPr>
        <p:spPr>
          <a:xfrm>
            <a:off x="3403600" y="757237"/>
            <a:ext cx="330200" cy="6438900"/>
          </a:xfrm>
          <a:prstGeom prst="rect">
            <a:avLst/>
          </a:prstGeom>
          <a:solidFill>
            <a:srgbClr val="0579CE">
              <a:alpha val="29804"/>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cxnSp>
        <p:nvCxnSpPr>
          <p:cNvPr id="6" name="Straight Connector 5"/>
          <p:cNvCxnSpPr/>
          <p:nvPr/>
        </p:nvCxnSpPr>
        <p:spPr>
          <a:xfrm>
            <a:off x="3733800" y="863600"/>
            <a:ext cx="0" cy="6438900"/>
          </a:xfrm>
          <a:prstGeom prst="line">
            <a:avLst/>
          </a:prstGeom>
          <a:noFill/>
          <a:ln w="25400" cap="flat">
            <a:solidFill>
              <a:srgbClr val="0579CE"/>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 name="Straight Connector 6"/>
          <p:cNvCxnSpPr/>
          <p:nvPr/>
        </p:nvCxnSpPr>
        <p:spPr>
          <a:xfrm>
            <a:off x="3403600" y="863600"/>
            <a:ext cx="0" cy="6438900"/>
          </a:xfrm>
          <a:prstGeom prst="line">
            <a:avLst/>
          </a:prstGeom>
          <a:noFill/>
          <a:ln w="25400" cap="flat">
            <a:solidFill>
              <a:srgbClr val="0579CE"/>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7602190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0"/>
            <a:ext cx="8875059" cy="6858000"/>
          </a:xfrm>
          <a:prstGeom prst="rect">
            <a:avLst/>
          </a:prstGeom>
        </p:spPr>
      </p:pic>
      <p:sp>
        <p:nvSpPr>
          <p:cNvPr id="2" name="Shape 276"/>
          <p:cNvSpPr txBox="1">
            <a:spLocks/>
          </p:cNvSpPr>
          <p:nvPr/>
        </p:nvSpPr>
        <p:spPr>
          <a:xfrm>
            <a:off x="193675" y="-70363"/>
            <a:ext cx="8655050" cy="709826"/>
          </a:xfrm>
          <a:prstGeom prst="rect">
            <a:avLst/>
          </a:prstGeom>
          <a:solidFill>
            <a:schemeClr val="bg1">
              <a:alpha val="86000"/>
            </a:schemeClr>
          </a:solidFill>
        </p:spPr>
        <p:txBody>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5pPr>
            <a:lvl6pPr marL="0" marR="0" indent="4572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6pPr>
            <a:lvl7pPr marL="0" marR="0" indent="9144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7pPr>
            <a:lvl8pPr marL="0" marR="0" indent="13716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8pPr>
            <a:lvl9pPr marL="0" marR="0" indent="18288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9pPr>
          </a:lstStyle>
          <a:p>
            <a:r>
              <a:rPr lang="en-US" dirty="0"/>
              <a:t>Objectives 1. Population Dynamics</a:t>
            </a:r>
            <a:endParaRPr lang="en-US" dirty="0"/>
          </a:p>
        </p:txBody>
      </p:sp>
      <p:sp>
        <p:nvSpPr>
          <p:cNvPr id="5" name="TextBox 4"/>
          <p:cNvSpPr txBox="1"/>
          <p:nvPr/>
        </p:nvSpPr>
        <p:spPr>
          <a:xfrm>
            <a:off x="193675" y="6235700"/>
            <a:ext cx="77841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Arial"/>
                <a:ea typeface="Arial"/>
                <a:cs typeface="Arial"/>
                <a:sym typeface="Arial"/>
              </a:rPr>
              <a:t>2017</a:t>
            </a:r>
            <a:endParaRPr kumimoji="0" lang="en-US" sz="2400" b="0" i="0" u="none" strike="noStrike" cap="none" spc="0" normalizeH="0" baseline="0" dirty="0">
              <a:ln>
                <a:noFill/>
              </a:ln>
              <a:solidFill>
                <a:srgbClr val="000000"/>
              </a:solidFill>
              <a:effectLst/>
              <a:uFillTx/>
              <a:latin typeface="Arial"/>
              <a:ea typeface="Arial"/>
              <a:cs typeface="Arial"/>
              <a:sym typeface="Arial"/>
            </a:endParaRPr>
          </a:p>
        </p:txBody>
      </p:sp>
      <p:sp>
        <p:nvSpPr>
          <p:cNvPr id="8" name="Rectangle 7"/>
          <p:cNvSpPr/>
          <p:nvPr/>
        </p:nvSpPr>
        <p:spPr>
          <a:xfrm>
            <a:off x="2743200" y="800100"/>
            <a:ext cx="368300" cy="6553200"/>
          </a:xfrm>
          <a:prstGeom prst="rect">
            <a:avLst/>
          </a:prstGeom>
          <a:solidFill>
            <a:srgbClr val="FB0000">
              <a:alpha val="29804"/>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cxnSp>
        <p:nvCxnSpPr>
          <p:cNvPr id="6" name="Straight Connector 5"/>
          <p:cNvCxnSpPr/>
          <p:nvPr/>
        </p:nvCxnSpPr>
        <p:spPr>
          <a:xfrm>
            <a:off x="3111500" y="800100"/>
            <a:ext cx="0" cy="6438900"/>
          </a:xfrm>
          <a:prstGeom prst="line">
            <a:avLst/>
          </a:prstGeom>
          <a:noFill/>
          <a:ln w="25400" cap="flat">
            <a:solidFill>
              <a:srgbClr val="FF0000"/>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 name="Straight Connector 6"/>
          <p:cNvCxnSpPr/>
          <p:nvPr/>
        </p:nvCxnSpPr>
        <p:spPr>
          <a:xfrm>
            <a:off x="2743200" y="800100"/>
            <a:ext cx="0" cy="6438900"/>
          </a:xfrm>
          <a:prstGeom prst="line">
            <a:avLst/>
          </a:prstGeom>
          <a:noFill/>
          <a:ln w="25400" cap="flat">
            <a:solidFill>
              <a:srgbClr val="FF0000"/>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6208027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2628900" y="698500"/>
            <a:ext cx="368300" cy="6553200"/>
          </a:xfrm>
          <a:prstGeom prst="rect">
            <a:avLst/>
          </a:prstGeom>
          <a:solidFill>
            <a:srgbClr val="FB0000">
              <a:alpha val="29804"/>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cxnSp>
        <p:nvCxnSpPr>
          <p:cNvPr id="7" name="Straight Connector 6"/>
          <p:cNvCxnSpPr/>
          <p:nvPr/>
        </p:nvCxnSpPr>
        <p:spPr>
          <a:xfrm>
            <a:off x="2997200" y="698500"/>
            <a:ext cx="0" cy="6438900"/>
          </a:xfrm>
          <a:prstGeom prst="line">
            <a:avLst/>
          </a:prstGeom>
          <a:noFill/>
          <a:ln w="25400" cap="flat">
            <a:solidFill>
              <a:srgbClr val="FF0000"/>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8" name="Straight Connector 7"/>
          <p:cNvCxnSpPr/>
          <p:nvPr/>
        </p:nvCxnSpPr>
        <p:spPr>
          <a:xfrm>
            <a:off x="2628900" y="698500"/>
            <a:ext cx="0" cy="6438900"/>
          </a:xfrm>
          <a:prstGeom prst="line">
            <a:avLst/>
          </a:prstGeom>
          <a:noFill/>
          <a:ln w="25400" cap="flat">
            <a:solidFill>
              <a:srgbClr val="FF0000"/>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9" name="Rectangle 8"/>
          <p:cNvSpPr/>
          <p:nvPr/>
        </p:nvSpPr>
        <p:spPr>
          <a:xfrm>
            <a:off x="3403600" y="757237"/>
            <a:ext cx="330200" cy="6438900"/>
          </a:xfrm>
          <a:prstGeom prst="rect">
            <a:avLst/>
          </a:prstGeom>
          <a:solidFill>
            <a:srgbClr val="0579CE">
              <a:alpha val="29804"/>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cxnSp>
        <p:nvCxnSpPr>
          <p:cNvPr id="10" name="Straight Connector 9"/>
          <p:cNvCxnSpPr/>
          <p:nvPr/>
        </p:nvCxnSpPr>
        <p:spPr>
          <a:xfrm>
            <a:off x="3733800" y="863600"/>
            <a:ext cx="0" cy="6438900"/>
          </a:xfrm>
          <a:prstGeom prst="line">
            <a:avLst/>
          </a:prstGeom>
          <a:noFill/>
          <a:ln w="25400" cap="flat">
            <a:solidFill>
              <a:srgbClr val="0579CE"/>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1" name="Straight Connector 10"/>
          <p:cNvCxnSpPr/>
          <p:nvPr/>
        </p:nvCxnSpPr>
        <p:spPr>
          <a:xfrm>
            <a:off x="3403600" y="863600"/>
            <a:ext cx="0" cy="6438900"/>
          </a:xfrm>
          <a:prstGeom prst="line">
            <a:avLst/>
          </a:prstGeom>
          <a:noFill/>
          <a:ln w="25400" cap="flat">
            <a:solidFill>
              <a:srgbClr val="0579CE"/>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2" name="Rectangle 11"/>
          <p:cNvSpPr/>
          <p:nvPr/>
        </p:nvSpPr>
        <p:spPr>
          <a:xfrm>
            <a:off x="2641600" y="863600"/>
            <a:ext cx="1016000" cy="6438900"/>
          </a:xfrm>
          <a:prstGeom prst="rect">
            <a:avLst/>
          </a:prstGeom>
          <a:solidFill>
            <a:srgbClr val="000000">
              <a:alpha val="29804"/>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cxnSp>
        <p:nvCxnSpPr>
          <p:cNvPr id="13" name="Straight Connector 12"/>
          <p:cNvCxnSpPr/>
          <p:nvPr/>
        </p:nvCxnSpPr>
        <p:spPr>
          <a:xfrm>
            <a:off x="3657600" y="863600"/>
            <a:ext cx="0" cy="6438900"/>
          </a:xfrm>
          <a:prstGeom prst="line">
            <a:avLst/>
          </a:prstGeom>
          <a:noFill/>
          <a:ln w="25400" cap="flat">
            <a:solidFill>
              <a:schemeClr val="tx1"/>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4" name="Straight Connector 13"/>
          <p:cNvCxnSpPr/>
          <p:nvPr/>
        </p:nvCxnSpPr>
        <p:spPr>
          <a:xfrm>
            <a:off x="2641600" y="863600"/>
            <a:ext cx="0" cy="6438900"/>
          </a:xfrm>
          <a:prstGeom prst="line">
            <a:avLst/>
          </a:prstGeom>
          <a:noFill/>
          <a:ln w="25400" cap="flat">
            <a:solidFill>
              <a:schemeClr val="tx1"/>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990228362"/>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age33.png"/>
          <p:cNvPicPr>
            <a:picLocks noChangeAspect="1"/>
          </p:cNvPicPr>
          <p:nvPr/>
        </p:nvPicPr>
        <p:blipFill>
          <a:blip r:embed="rId3">
            <a:extLst/>
          </a:blip>
          <a:stretch>
            <a:fillRect/>
          </a:stretch>
        </p:blipFill>
        <p:spPr>
          <a:xfrm>
            <a:off x="-1" y="2047755"/>
            <a:ext cx="9144001" cy="4695353"/>
          </a:xfrm>
          <a:prstGeom prst="rect">
            <a:avLst/>
          </a:prstGeom>
          <a:ln w="12700">
            <a:miter lim="400000"/>
          </a:ln>
        </p:spPr>
      </p:pic>
      <p:sp>
        <p:nvSpPr>
          <p:cNvPr id="5" name="Shape 276"/>
          <p:cNvSpPr txBox="1">
            <a:spLocks/>
          </p:cNvSpPr>
          <p:nvPr/>
        </p:nvSpPr>
        <p:spPr>
          <a:xfrm>
            <a:off x="193675" y="338137"/>
            <a:ext cx="8655050" cy="709826"/>
          </a:xfrm>
          <a:prstGeom prst="rect">
            <a:avLst/>
          </a:prstGeom>
          <a:solidFill>
            <a:schemeClr val="bg1">
              <a:alpha val="86000"/>
            </a:schemeClr>
          </a:solidFill>
        </p:spPr>
        <p:txBody>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5pPr>
            <a:lvl6pPr marL="0" marR="0" indent="4572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6pPr>
            <a:lvl7pPr marL="0" marR="0" indent="9144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7pPr>
            <a:lvl8pPr marL="0" marR="0" indent="13716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8pPr>
            <a:lvl9pPr marL="0" marR="0" indent="18288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9pPr>
          </a:lstStyle>
          <a:p>
            <a:r>
              <a:rPr lang="en-US" dirty="0" smtClean="0"/>
              <a:t>Objectives </a:t>
            </a:r>
            <a:r>
              <a:rPr lang="en-US" dirty="0"/>
              <a:t>2</a:t>
            </a:r>
            <a:r>
              <a:rPr lang="en-US" dirty="0" smtClean="0"/>
              <a:t>. Management | Landscape</a:t>
            </a:r>
            <a:endParaRPr lang="en-US" dirty="0"/>
          </a:p>
        </p:txBody>
      </p:sp>
      <p:sp>
        <p:nvSpPr>
          <p:cNvPr id="2" name="TextBox 1"/>
          <p:cNvSpPr txBox="1"/>
          <p:nvPr/>
        </p:nvSpPr>
        <p:spPr>
          <a:xfrm>
            <a:off x="91526" y="1586092"/>
            <a:ext cx="586314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ja-JP" dirty="0"/>
              <a:t>n</a:t>
            </a:r>
            <a:r>
              <a:rPr kumimoji="0" lang="en-US" altLang="ja-JP" sz="2400" b="0" i="0" u="none" strike="noStrike" cap="none" spc="0" normalizeH="0" baseline="0" dirty="0" smtClean="0">
                <a:ln>
                  <a:noFill/>
                </a:ln>
                <a:solidFill>
                  <a:srgbClr val="000000"/>
                </a:solidFill>
                <a:effectLst/>
                <a:uFillTx/>
                <a:latin typeface="Arial"/>
                <a:ea typeface="Arial"/>
                <a:cs typeface="Arial"/>
                <a:sym typeface="Arial"/>
              </a:rPr>
              <a:t> = 7 per treatment, n = 6 for control/water</a:t>
            </a:r>
            <a:endParaRPr kumimoji="0" lang="ja-JP" altLang="en-US" sz="2400" b="0" i="0" u="none" strike="noStrike" cap="none" spc="0" normalizeH="0" baseline="0" dirty="0">
              <a:ln>
                <a:noFill/>
              </a:ln>
              <a:solidFill>
                <a:srgbClr val="000000"/>
              </a:solidFill>
              <a:effectLst/>
              <a:uFillTx/>
              <a:latin typeface="Arial"/>
              <a:ea typeface="Arial"/>
              <a:cs typeface="Arial"/>
              <a:sym typeface="Arial"/>
            </a:endParaRPr>
          </a:p>
        </p:txBody>
      </p:sp>
      <p:sp>
        <p:nvSpPr>
          <p:cNvPr id="3" name="TextBox 2"/>
          <p:cNvSpPr txBox="1"/>
          <p:nvPr/>
        </p:nvSpPr>
        <p:spPr>
          <a:xfrm>
            <a:off x="4131992" y="1047963"/>
            <a:ext cx="77841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smtClean="0">
                <a:ln>
                  <a:noFill/>
                </a:ln>
                <a:solidFill>
                  <a:srgbClr val="000000"/>
                </a:solidFill>
                <a:effectLst/>
                <a:uFillTx/>
                <a:latin typeface="Arial"/>
                <a:ea typeface="Arial"/>
                <a:cs typeface="Arial"/>
                <a:sym typeface="Arial"/>
              </a:rPr>
              <a:t>2016</a:t>
            </a: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4000166206"/>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276"/>
          <p:cNvSpPr txBox="1">
            <a:spLocks/>
          </p:cNvSpPr>
          <p:nvPr/>
        </p:nvSpPr>
        <p:spPr>
          <a:xfrm>
            <a:off x="193675" y="338137"/>
            <a:ext cx="8655050" cy="709826"/>
          </a:xfrm>
          <a:prstGeom prst="rect">
            <a:avLst/>
          </a:prstGeom>
          <a:solidFill>
            <a:schemeClr val="bg1">
              <a:alpha val="86000"/>
            </a:schemeClr>
          </a:solidFill>
        </p:spPr>
        <p:txBody>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5pPr>
            <a:lvl6pPr marL="0" marR="0" indent="4572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6pPr>
            <a:lvl7pPr marL="0" marR="0" indent="9144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7pPr>
            <a:lvl8pPr marL="0" marR="0" indent="13716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8pPr>
            <a:lvl9pPr marL="0" marR="0" indent="18288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9pPr>
          </a:lstStyle>
          <a:p>
            <a:r>
              <a:rPr lang="en-US" dirty="0" smtClean="0"/>
              <a:t>Objectives </a:t>
            </a:r>
            <a:r>
              <a:rPr lang="en-US" dirty="0"/>
              <a:t>2</a:t>
            </a:r>
            <a:r>
              <a:rPr lang="en-US" dirty="0" smtClean="0"/>
              <a:t>. Management | Landscape</a:t>
            </a:r>
            <a:endParaRPr lang="en-US" dirty="0"/>
          </a:p>
        </p:txBody>
      </p:sp>
      <p:sp>
        <p:nvSpPr>
          <p:cNvPr id="3" name="TextBox 2"/>
          <p:cNvSpPr txBox="1"/>
          <p:nvPr/>
        </p:nvSpPr>
        <p:spPr>
          <a:xfrm>
            <a:off x="4131992" y="1047963"/>
            <a:ext cx="77841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smtClean="0">
                <a:ln>
                  <a:noFill/>
                </a:ln>
                <a:solidFill>
                  <a:srgbClr val="000000"/>
                </a:solidFill>
                <a:effectLst/>
                <a:uFillTx/>
                <a:latin typeface="Arial"/>
                <a:ea typeface="Arial"/>
                <a:cs typeface="Arial"/>
                <a:sym typeface="Arial"/>
              </a:rPr>
              <a:t>2016</a:t>
            </a: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6" name="TextBox 5"/>
          <p:cNvSpPr txBox="1"/>
          <p:nvPr/>
        </p:nvSpPr>
        <p:spPr>
          <a:xfrm>
            <a:off x="3096452" y="6336270"/>
            <a:ext cx="28494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800" dirty="0" smtClean="0"/>
              <a:t>Vafaie and Knight, </a:t>
            </a:r>
            <a:r>
              <a:rPr lang="en-US" sz="1800" i="1" dirty="0" smtClean="0"/>
              <a:t>in press</a:t>
            </a:r>
            <a:endParaRPr kumimoji="0" lang="en-US" sz="1800" b="0" u="none" strike="noStrike" cap="none" spc="0" normalizeH="0" baseline="0" dirty="0">
              <a:ln>
                <a:noFill/>
              </a:ln>
              <a:solidFill>
                <a:srgbClr val="000000"/>
              </a:solidFill>
              <a:effectLst/>
              <a:uFillTx/>
              <a:sym typeface="Arial"/>
            </a:endParaRPr>
          </a:p>
        </p:txBody>
      </p:sp>
      <p:sp>
        <p:nvSpPr>
          <p:cNvPr id="4" name="TextBox 3"/>
          <p:cNvSpPr txBox="1"/>
          <p:nvPr/>
        </p:nvSpPr>
        <p:spPr>
          <a:xfrm>
            <a:off x="1384444" y="1998376"/>
            <a:ext cx="6291144"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err="1" smtClean="0">
                <a:ln>
                  <a:noFill/>
                </a:ln>
                <a:solidFill>
                  <a:srgbClr val="000000"/>
                </a:solidFill>
                <a:effectLst/>
                <a:uFillTx/>
                <a:latin typeface="Arial"/>
                <a:ea typeface="Arial"/>
                <a:cs typeface="Arial"/>
                <a:sym typeface="Arial"/>
              </a:rPr>
              <a:t>Bifenthrin</a:t>
            </a:r>
            <a:r>
              <a:rPr kumimoji="0" lang="en-US" sz="2400" b="0" i="0" u="none" strike="noStrike" cap="none" spc="0" normalizeH="0" baseline="0" dirty="0" smtClean="0">
                <a:ln>
                  <a:noFill/>
                </a:ln>
                <a:solidFill>
                  <a:srgbClr val="000000"/>
                </a:solidFill>
                <a:effectLst/>
                <a:uFillTx/>
                <a:latin typeface="Arial"/>
                <a:ea typeface="Arial"/>
                <a:cs typeface="Arial"/>
                <a:sym typeface="Arial"/>
              </a:rPr>
              <a:t> applied twice (mid and end of April)</a:t>
            </a:r>
          </a:p>
          <a:p>
            <a:pPr marL="0" marR="0" indent="0" algn="ctr" defTabSz="914400" rtl="0" fontAlgn="auto" latinLnBrk="0" hangingPunct="0">
              <a:lnSpc>
                <a:spcPct val="100000"/>
              </a:lnSpc>
              <a:spcBef>
                <a:spcPts val="0"/>
              </a:spcBef>
              <a:spcAft>
                <a:spcPts val="0"/>
              </a:spcAft>
              <a:buClrTx/>
              <a:buSzTx/>
              <a:buFontTx/>
              <a:buNone/>
              <a:tabLst/>
            </a:pPr>
            <a:r>
              <a:rPr lang="en-US" dirty="0" smtClean="0"/>
              <a:t>=</a:t>
            </a:r>
          </a:p>
          <a:p>
            <a:pPr marL="0" marR="0" indent="0" algn="ctr" defTabSz="914400" rtl="0" fontAlgn="auto" latinLnBrk="0" hangingPunct="0">
              <a:lnSpc>
                <a:spcPct val="100000"/>
              </a:lnSpc>
              <a:spcBef>
                <a:spcPts val="0"/>
              </a:spcBef>
              <a:spcAft>
                <a:spcPts val="0"/>
              </a:spcAft>
              <a:buClrTx/>
              <a:buSzTx/>
              <a:buFontTx/>
              <a:buNone/>
              <a:tabLst/>
            </a:pPr>
            <a:r>
              <a:rPr lang="en-US" dirty="0" smtClean="0"/>
              <a:t>Short-term crawler control</a:t>
            </a:r>
            <a:endParaRPr kumimoji="0" lang="en-US" sz="2400" b="0" i="0" u="none" strike="noStrike" cap="none" spc="0" normalizeH="0" baseline="0" dirty="0">
              <a:ln>
                <a:noFill/>
              </a:ln>
              <a:solidFill>
                <a:srgbClr val="000000"/>
              </a:solidFill>
              <a:effectLst/>
              <a:uFillTx/>
              <a:latin typeface="Arial"/>
              <a:ea typeface="Arial"/>
              <a:cs typeface="Arial"/>
              <a:sym typeface="Arial"/>
            </a:endParaRPr>
          </a:p>
        </p:txBody>
      </p:sp>
      <p:sp>
        <p:nvSpPr>
          <p:cNvPr id="8" name="TextBox 7"/>
          <p:cNvSpPr txBox="1"/>
          <p:nvPr/>
        </p:nvSpPr>
        <p:spPr>
          <a:xfrm>
            <a:off x="1375628" y="3687453"/>
            <a:ext cx="6308776"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err="1" smtClean="0">
                <a:ln>
                  <a:noFill/>
                </a:ln>
                <a:solidFill>
                  <a:srgbClr val="000000"/>
                </a:solidFill>
                <a:effectLst/>
                <a:uFillTx/>
                <a:latin typeface="Arial"/>
                <a:ea typeface="Arial"/>
                <a:cs typeface="Arial"/>
                <a:sym typeface="Arial"/>
              </a:rPr>
              <a:t>Imidacloprid</a:t>
            </a:r>
            <a:r>
              <a:rPr kumimoji="0" lang="en-US" sz="2400" b="0" i="0" u="none" strike="noStrike" cap="none" spc="0" normalizeH="0" baseline="0" dirty="0" smtClean="0">
                <a:ln>
                  <a:noFill/>
                </a:ln>
                <a:solidFill>
                  <a:srgbClr val="000000"/>
                </a:solidFill>
                <a:effectLst/>
                <a:uFillTx/>
                <a:latin typeface="Arial"/>
                <a:ea typeface="Arial"/>
                <a:cs typeface="Arial"/>
                <a:sym typeface="Arial"/>
              </a:rPr>
              <a:t> or </a:t>
            </a:r>
            <a:r>
              <a:rPr kumimoji="0" lang="en-US" sz="2400" b="0" i="0" u="none" strike="noStrike" cap="none" spc="0" normalizeH="0" baseline="0" dirty="0" err="1" smtClean="0">
                <a:ln>
                  <a:noFill/>
                </a:ln>
                <a:solidFill>
                  <a:srgbClr val="000000"/>
                </a:solidFill>
                <a:effectLst/>
                <a:uFillTx/>
                <a:latin typeface="Arial"/>
                <a:ea typeface="Arial"/>
                <a:cs typeface="Arial"/>
                <a:sym typeface="Arial"/>
              </a:rPr>
              <a:t>Dinotefuran</a:t>
            </a:r>
            <a:r>
              <a:rPr kumimoji="0" lang="en-US" sz="2400" b="0" i="0" u="none" strike="noStrike" cap="none" spc="0" normalizeH="0" baseline="0" dirty="0" smtClean="0">
                <a:ln>
                  <a:noFill/>
                </a:ln>
                <a:solidFill>
                  <a:srgbClr val="000000"/>
                </a:solidFill>
                <a:effectLst/>
                <a:uFillTx/>
                <a:latin typeface="Arial"/>
                <a:ea typeface="Arial"/>
                <a:cs typeface="Arial"/>
                <a:sym typeface="Arial"/>
              </a:rPr>
              <a:t> drench (mid April)</a:t>
            </a:r>
          </a:p>
          <a:p>
            <a:pPr marL="0" marR="0" indent="0" algn="ctr" defTabSz="914400" rtl="0" fontAlgn="auto" latinLnBrk="0" hangingPunct="0">
              <a:lnSpc>
                <a:spcPct val="100000"/>
              </a:lnSpc>
              <a:spcBef>
                <a:spcPts val="0"/>
              </a:spcBef>
              <a:spcAft>
                <a:spcPts val="0"/>
              </a:spcAft>
              <a:buClrTx/>
              <a:buSzTx/>
              <a:buFontTx/>
              <a:buNone/>
              <a:tabLst/>
            </a:pPr>
            <a:r>
              <a:rPr lang="en-US" dirty="0" smtClean="0"/>
              <a:t>=</a:t>
            </a:r>
          </a:p>
          <a:p>
            <a:pPr marL="0" marR="0" indent="0" algn="ctr" defTabSz="914400" rtl="0" fontAlgn="auto" latinLnBrk="0" hangingPunct="0">
              <a:lnSpc>
                <a:spcPct val="100000"/>
              </a:lnSpc>
              <a:spcBef>
                <a:spcPts val="0"/>
              </a:spcBef>
              <a:spcAft>
                <a:spcPts val="0"/>
              </a:spcAft>
              <a:buClrTx/>
              <a:buSzTx/>
              <a:buFontTx/>
              <a:buNone/>
              <a:tabLst/>
            </a:pPr>
            <a:r>
              <a:rPr lang="en-US" dirty="0" smtClean="0"/>
              <a:t>long-term crawler control</a:t>
            </a:r>
            <a:endParaRPr kumimoji="0" lang="en-US" sz="24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1527851098"/>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80708" y="5113210"/>
            <a:ext cx="48346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Arial"/>
                <a:ea typeface="Arial"/>
                <a:cs typeface="Arial"/>
                <a:sym typeface="Arial"/>
              </a:rPr>
              <a:t>n=5</a:t>
            </a: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pic>
        <p:nvPicPr>
          <p:cNvPr id="5" name="Picture 4"/>
          <p:cNvPicPr>
            <a:picLocks noChangeAspect="1"/>
          </p:cNvPicPr>
          <p:nvPr/>
        </p:nvPicPr>
        <p:blipFill>
          <a:blip r:embed="rId2"/>
          <a:stretch>
            <a:fillRect/>
          </a:stretch>
        </p:blipFill>
        <p:spPr>
          <a:xfrm>
            <a:off x="125522" y="1673031"/>
            <a:ext cx="8877300" cy="3530600"/>
          </a:xfrm>
          <a:prstGeom prst="rect">
            <a:avLst/>
          </a:prstGeom>
        </p:spPr>
      </p:pic>
      <p:sp>
        <p:nvSpPr>
          <p:cNvPr id="6" name="Shape 276"/>
          <p:cNvSpPr txBox="1">
            <a:spLocks/>
          </p:cNvSpPr>
          <p:nvPr/>
        </p:nvSpPr>
        <p:spPr>
          <a:xfrm>
            <a:off x="193675" y="338137"/>
            <a:ext cx="8655050" cy="709826"/>
          </a:xfrm>
          <a:prstGeom prst="rect">
            <a:avLst/>
          </a:prstGeom>
          <a:solidFill>
            <a:schemeClr val="bg1">
              <a:alpha val="86000"/>
            </a:schemeClr>
          </a:solidFill>
        </p:spPr>
        <p:txBody>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5pPr>
            <a:lvl6pPr marL="0" marR="0" indent="4572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6pPr>
            <a:lvl7pPr marL="0" marR="0" indent="9144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7pPr>
            <a:lvl8pPr marL="0" marR="0" indent="13716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8pPr>
            <a:lvl9pPr marL="0" marR="0" indent="18288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9pPr>
          </a:lstStyle>
          <a:p>
            <a:r>
              <a:rPr lang="en-US" dirty="0" smtClean="0"/>
              <a:t>Objectives </a:t>
            </a:r>
            <a:r>
              <a:rPr lang="en-US" dirty="0"/>
              <a:t>2</a:t>
            </a:r>
            <a:r>
              <a:rPr lang="en-US" dirty="0" smtClean="0"/>
              <a:t>. Management | Potted</a:t>
            </a:r>
            <a:endParaRPr lang="en-US" dirty="0"/>
          </a:p>
        </p:txBody>
      </p:sp>
      <p:sp>
        <p:nvSpPr>
          <p:cNvPr id="7" name="TextBox 6"/>
          <p:cNvSpPr txBox="1"/>
          <p:nvPr/>
        </p:nvSpPr>
        <p:spPr>
          <a:xfrm>
            <a:off x="3933232" y="932459"/>
            <a:ext cx="77841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smtClean="0">
                <a:ln>
                  <a:noFill/>
                </a:ln>
                <a:solidFill>
                  <a:srgbClr val="000000"/>
                </a:solidFill>
                <a:effectLst/>
                <a:uFillTx/>
                <a:latin typeface="Arial"/>
                <a:ea typeface="Arial"/>
                <a:cs typeface="Arial"/>
                <a:sym typeface="Arial"/>
              </a:rPr>
              <a:t>2017</a:t>
            </a: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8" name="TextBox 7"/>
          <p:cNvSpPr txBox="1"/>
          <p:nvPr/>
        </p:nvSpPr>
        <p:spPr>
          <a:xfrm>
            <a:off x="1704256" y="5482540"/>
            <a:ext cx="5236368"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Arial"/>
                <a:ea typeface="Arial"/>
                <a:cs typeface="Arial"/>
                <a:sym typeface="Arial"/>
              </a:rPr>
              <a:t>Double-sided</a:t>
            </a:r>
            <a:r>
              <a:rPr kumimoji="0" lang="en-US" sz="2400" b="0" i="0" u="none" strike="noStrike" cap="none" spc="0" normalizeH="0" dirty="0" smtClean="0">
                <a:ln>
                  <a:noFill/>
                </a:ln>
                <a:solidFill>
                  <a:srgbClr val="000000"/>
                </a:solidFill>
                <a:effectLst/>
                <a:uFillTx/>
                <a:latin typeface="Arial"/>
                <a:ea typeface="Arial"/>
                <a:cs typeface="Arial"/>
                <a:sym typeface="Arial"/>
              </a:rPr>
              <a:t> sticky tape (&gt;3 per tree)</a:t>
            </a:r>
          </a:p>
          <a:p>
            <a:pPr marL="0" marR="0" indent="0" algn="ctr" defTabSz="914400" rtl="0" fontAlgn="auto" latinLnBrk="0" hangingPunct="0">
              <a:lnSpc>
                <a:spcPct val="100000"/>
              </a:lnSpc>
              <a:spcBef>
                <a:spcPts val="0"/>
              </a:spcBef>
              <a:spcAft>
                <a:spcPts val="0"/>
              </a:spcAft>
              <a:buClrTx/>
              <a:buSzTx/>
              <a:buFontTx/>
              <a:buNone/>
              <a:tabLst/>
            </a:pPr>
            <a:endParaRPr lang="en-US" baseline="0" dirty="0"/>
          </a:p>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dirty="0" smtClean="0">
                <a:ln>
                  <a:noFill/>
                </a:ln>
                <a:solidFill>
                  <a:srgbClr val="000000"/>
                </a:solidFill>
                <a:effectLst/>
                <a:uFillTx/>
                <a:latin typeface="Arial"/>
                <a:ea typeface="Arial"/>
                <a:cs typeface="Arial"/>
                <a:sym typeface="Arial"/>
              </a:rPr>
              <a:t>5- gallon pots, ~7 feet tall</a:t>
            </a:r>
            <a:endParaRPr kumimoji="0" lang="en-US" sz="24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500643951"/>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76"/>
          <p:cNvSpPr txBox="1">
            <a:spLocks/>
          </p:cNvSpPr>
          <p:nvPr/>
        </p:nvSpPr>
        <p:spPr>
          <a:xfrm>
            <a:off x="193675" y="338137"/>
            <a:ext cx="8655050" cy="709826"/>
          </a:xfrm>
          <a:prstGeom prst="rect">
            <a:avLst/>
          </a:prstGeom>
          <a:solidFill>
            <a:schemeClr val="bg1">
              <a:alpha val="86000"/>
            </a:schemeClr>
          </a:solidFill>
        </p:spPr>
        <p:txBody>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5pPr>
            <a:lvl6pPr marL="0" marR="0" indent="4572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6pPr>
            <a:lvl7pPr marL="0" marR="0" indent="9144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7pPr>
            <a:lvl8pPr marL="0" marR="0" indent="13716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8pPr>
            <a:lvl9pPr marL="0" marR="0" indent="18288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9pPr>
          </a:lstStyle>
          <a:p>
            <a:r>
              <a:rPr lang="en-US" dirty="0" smtClean="0"/>
              <a:t>Objectives </a:t>
            </a:r>
            <a:r>
              <a:rPr lang="en-US" dirty="0"/>
              <a:t>2</a:t>
            </a:r>
            <a:r>
              <a:rPr lang="en-US" dirty="0" smtClean="0"/>
              <a:t>. Management | Potted</a:t>
            </a:r>
            <a:endParaRPr lang="en-US" dirty="0"/>
          </a:p>
        </p:txBody>
      </p:sp>
      <p:sp>
        <p:nvSpPr>
          <p:cNvPr id="7" name="TextBox 6"/>
          <p:cNvSpPr txBox="1"/>
          <p:nvPr/>
        </p:nvSpPr>
        <p:spPr>
          <a:xfrm>
            <a:off x="3933232" y="932459"/>
            <a:ext cx="77841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smtClean="0">
                <a:ln>
                  <a:noFill/>
                </a:ln>
                <a:solidFill>
                  <a:srgbClr val="000000"/>
                </a:solidFill>
                <a:effectLst/>
                <a:uFillTx/>
                <a:latin typeface="Arial"/>
                <a:ea typeface="Arial"/>
                <a:cs typeface="Arial"/>
                <a:sym typeface="Arial"/>
              </a:rPr>
              <a:t>2017</a:t>
            </a: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2285"/>
            <a:ext cx="9144000" cy="5143500"/>
          </a:xfrm>
          <a:prstGeom prst="rect">
            <a:avLst/>
          </a:prstGeom>
        </p:spPr>
      </p:pic>
    </p:spTree>
    <p:extLst>
      <p:ext uri="{BB962C8B-B14F-4D97-AF65-F5344CB8AC3E}">
        <p14:creationId xmlns:p14="http://schemas.microsoft.com/office/powerpoint/2010/main" val="265256395"/>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8312727" cy="6858000"/>
          </a:xfrm>
          <a:prstGeom prst="rect">
            <a:avLst/>
          </a:prstGeom>
        </p:spPr>
      </p:pic>
      <p:sp>
        <p:nvSpPr>
          <p:cNvPr id="10" name="Rectangle 9"/>
          <p:cNvSpPr/>
          <p:nvPr/>
        </p:nvSpPr>
        <p:spPr>
          <a:xfrm>
            <a:off x="761670" y="0"/>
            <a:ext cx="1105632"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1" name="Rectangle 10"/>
          <p:cNvSpPr/>
          <p:nvPr/>
        </p:nvSpPr>
        <p:spPr>
          <a:xfrm>
            <a:off x="2011350" y="-1"/>
            <a:ext cx="1105632"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2" name="Rectangle 11"/>
          <p:cNvSpPr/>
          <p:nvPr/>
        </p:nvSpPr>
        <p:spPr>
          <a:xfrm>
            <a:off x="3265659" y="-2"/>
            <a:ext cx="1105632"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3" name="Rectangle 12"/>
          <p:cNvSpPr/>
          <p:nvPr/>
        </p:nvSpPr>
        <p:spPr>
          <a:xfrm>
            <a:off x="4528410" y="-3"/>
            <a:ext cx="1105632"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4" name="Rectangle 13"/>
          <p:cNvSpPr/>
          <p:nvPr/>
        </p:nvSpPr>
        <p:spPr>
          <a:xfrm>
            <a:off x="2163750" y="-1602"/>
            <a:ext cx="937796"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6" name="Rectangle 15"/>
          <p:cNvSpPr/>
          <p:nvPr/>
        </p:nvSpPr>
        <p:spPr>
          <a:xfrm>
            <a:off x="5769942" y="-4"/>
            <a:ext cx="1105632"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7" name="Rectangle 16"/>
          <p:cNvSpPr/>
          <p:nvPr/>
        </p:nvSpPr>
        <p:spPr>
          <a:xfrm>
            <a:off x="7029247" y="-5"/>
            <a:ext cx="1105632"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8" name="Rectangle 17"/>
          <p:cNvSpPr/>
          <p:nvPr/>
        </p:nvSpPr>
        <p:spPr>
          <a:xfrm>
            <a:off x="761670" y="-5906457"/>
            <a:ext cx="8309413"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grpSp>
        <p:nvGrpSpPr>
          <p:cNvPr id="15" name="Group 14"/>
          <p:cNvGrpSpPr/>
          <p:nvPr/>
        </p:nvGrpSpPr>
        <p:grpSpPr>
          <a:xfrm>
            <a:off x="5899726" y="-244931"/>
            <a:ext cx="3064661" cy="3429000"/>
            <a:chOff x="5899726" y="-244931"/>
            <a:chExt cx="3064661" cy="3429000"/>
          </a:xfrm>
        </p:grpSpPr>
        <p:sp>
          <p:nvSpPr>
            <p:cNvPr id="6" name="Rectangle 5"/>
            <p:cNvSpPr/>
            <p:nvPr/>
          </p:nvSpPr>
          <p:spPr>
            <a:xfrm>
              <a:off x="5899727" y="-244931"/>
              <a:ext cx="3064660" cy="3429000"/>
            </a:xfrm>
            <a:prstGeom prst="rect">
              <a:avLst/>
            </a:prstGeom>
            <a:solidFill>
              <a:srgbClr val="F9F9F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pic>
          <p:nvPicPr>
            <p:cNvPr id="4" name="Picture 3"/>
            <p:cNvPicPr>
              <a:picLocks noChangeAspect="1"/>
            </p:cNvPicPr>
            <p:nvPr/>
          </p:nvPicPr>
          <p:blipFill rotWithShape="1">
            <a:blip r:embed="rId3"/>
            <a:srcRect r="50700" b="58100"/>
            <a:stretch/>
          </p:blipFill>
          <p:spPr>
            <a:xfrm>
              <a:off x="5899726" y="0"/>
              <a:ext cx="2607460" cy="1224643"/>
            </a:xfrm>
            <a:prstGeom prst="rect">
              <a:avLst/>
            </a:prstGeom>
          </p:spPr>
        </p:pic>
        <p:pic>
          <p:nvPicPr>
            <p:cNvPr id="5" name="Picture 4"/>
            <p:cNvPicPr>
              <a:picLocks noChangeAspect="1"/>
            </p:cNvPicPr>
            <p:nvPr/>
          </p:nvPicPr>
          <p:blipFill rotWithShape="1">
            <a:blip r:embed="rId3"/>
            <a:srcRect t="41620" r="47515"/>
            <a:stretch/>
          </p:blipFill>
          <p:spPr>
            <a:xfrm>
              <a:off x="5899726" y="1473653"/>
              <a:ext cx="2775857" cy="1706336"/>
            </a:xfrm>
            <a:prstGeom prst="rect">
              <a:avLst/>
            </a:prstGeom>
          </p:spPr>
        </p:pic>
        <p:sp>
          <p:nvSpPr>
            <p:cNvPr id="7" name="TextBox 6"/>
            <p:cNvSpPr txBox="1"/>
            <p:nvPr/>
          </p:nvSpPr>
          <p:spPr>
            <a:xfrm>
              <a:off x="6234852" y="1165878"/>
              <a:ext cx="2594619"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Arial"/>
                  <a:ea typeface="Arial"/>
                  <a:cs typeface="Arial"/>
                  <a:sym typeface="Arial"/>
                </a:rPr>
                <a:t>+ </a:t>
              </a:r>
              <a:r>
                <a:rPr kumimoji="0" lang="en-US" sz="1400" b="0" i="0" u="none" strike="noStrike" cap="none" spc="0" normalizeH="0" baseline="0" dirty="0" err="1" smtClean="0">
                  <a:ln>
                    <a:noFill/>
                  </a:ln>
                  <a:solidFill>
                    <a:srgbClr val="000000"/>
                  </a:solidFill>
                  <a:effectLst/>
                  <a:uFillTx/>
                  <a:latin typeface="Arial"/>
                  <a:ea typeface="Arial"/>
                  <a:cs typeface="Arial"/>
                  <a:sym typeface="Arial"/>
                </a:rPr>
                <a:t>Burkholderia</a:t>
              </a:r>
              <a:r>
                <a:rPr kumimoji="0" lang="en-US" sz="1400" b="0" i="0" u="none" strike="noStrike" cap="none" spc="0" normalizeH="0" baseline="0" dirty="0" smtClean="0">
                  <a:ln>
                    <a:noFill/>
                  </a:ln>
                  <a:solidFill>
                    <a:srgbClr val="000000"/>
                  </a:solidFill>
                  <a:effectLst/>
                  <a:uFillTx/>
                  <a:latin typeface="Arial"/>
                  <a:ea typeface="Arial"/>
                  <a:cs typeface="Arial"/>
                  <a:sym typeface="Arial"/>
                </a:rPr>
                <a:t> spp. strain A396</a:t>
              </a:r>
              <a:endParaRPr kumimoji="0" lang="en-US" sz="1400" b="0" i="0" u="none" strike="noStrike" cap="none" spc="0" normalizeH="0" baseline="0" dirty="0">
                <a:ln>
                  <a:noFill/>
                </a:ln>
                <a:solidFill>
                  <a:srgbClr val="000000"/>
                </a:solidFill>
                <a:effectLst/>
                <a:uFillTx/>
                <a:latin typeface="Arial"/>
                <a:ea typeface="Arial"/>
                <a:cs typeface="Arial"/>
                <a:sym typeface="Arial"/>
              </a:endParaRPr>
            </a:p>
          </p:txBody>
        </p:sp>
      </p:grpSp>
      <p:sp>
        <p:nvSpPr>
          <p:cNvPr id="19" name="Rectangle 18"/>
          <p:cNvSpPr/>
          <p:nvPr/>
        </p:nvSpPr>
        <p:spPr>
          <a:xfrm>
            <a:off x="5877580" y="-548622"/>
            <a:ext cx="3064660" cy="3429000"/>
          </a:xfrm>
          <a:prstGeom prst="rect">
            <a:avLst/>
          </a:prstGeom>
          <a:solidFill>
            <a:srgbClr val="F9F9F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403952478"/>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8312727" cy="6858000"/>
          </a:xfrm>
          <a:prstGeom prst="rect">
            <a:avLst/>
          </a:prstGeom>
        </p:spPr>
      </p:pic>
      <p:sp>
        <p:nvSpPr>
          <p:cNvPr id="10" name="Rectangle 9"/>
          <p:cNvSpPr/>
          <p:nvPr/>
        </p:nvSpPr>
        <p:spPr>
          <a:xfrm>
            <a:off x="761670" y="0"/>
            <a:ext cx="1005346"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1" name="Rectangle 10"/>
          <p:cNvSpPr/>
          <p:nvPr/>
        </p:nvSpPr>
        <p:spPr>
          <a:xfrm>
            <a:off x="2011350" y="-1"/>
            <a:ext cx="1040769"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2" name="Rectangle 11"/>
          <p:cNvSpPr/>
          <p:nvPr/>
        </p:nvSpPr>
        <p:spPr>
          <a:xfrm>
            <a:off x="3265659" y="-2"/>
            <a:ext cx="1009779"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3" name="Rectangle 12"/>
          <p:cNvSpPr/>
          <p:nvPr/>
        </p:nvSpPr>
        <p:spPr>
          <a:xfrm>
            <a:off x="4528410" y="-3"/>
            <a:ext cx="1007417"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6" name="Rectangle 15"/>
          <p:cNvSpPr/>
          <p:nvPr/>
        </p:nvSpPr>
        <p:spPr>
          <a:xfrm>
            <a:off x="5769942" y="-4"/>
            <a:ext cx="1013917"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7" name="Rectangle 16"/>
          <p:cNvSpPr/>
          <p:nvPr/>
        </p:nvSpPr>
        <p:spPr>
          <a:xfrm>
            <a:off x="7029247" y="-5"/>
            <a:ext cx="1015002"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8" name="Rectangle 17"/>
          <p:cNvSpPr/>
          <p:nvPr/>
        </p:nvSpPr>
        <p:spPr>
          <a:xfrm>
            <a:off x="761670" y="-5906457"/>
            <a:ext cx="8309413"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grpSp>
        <p:nvGrpSpPr>
          <p:cNvPr id="15" name="Group 14"/>
          <p:cNvGrpSpPr/>
          <p:nvPr/>
        </p:nvGrpSpPr>
        <p:grpSpPr>
          <a:xfrm>
            <a:off x="5899726" y="-244931"/>
            <a:ext cx="3064661" cy="3429000"/>
            <a:chOff x="5899726" y="-244931"/>
            <a:chExt cx="3064661" cy="3429000"/>
          </a:xfrm>
        </p:grpSpPr>
        <p:sp>
          <p:nvSpPr>
            <p:cNvPr id="6" name="Rectangle 5"/>
            <p:cNvSpPr/>
            <p:nvPr/>
          </p:nvSpPr>
          <p:spPr>
            <a:xfrm>
              <a:off x="5899727" y="-244931"/>
              <a:ext cx="3064660" cy="3429000"/>
            </a:xfrm>
            <a:prstGeom prst="rect">
              <a:avLst/>
            </a:prstGeom>
            <a:solidFill>
              <a:srgbClr val="F9F9F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pic>
          <p:nvPicPr>
            <p:cNvPr id="4" name="Picture 3"/>
            <p:cNvPicPr>
              <a:picLocks noChangeAspect="1"/>
            </p:cNvPicPr>
            <p:nvPr/>
          </p:nvPicPr>
          <p:blipFill rotWithShape="1">
            <a:blip r:embed="rId3"/>
            <a:srcRect r="50700" b="58100"/>
            <a:stretch/>
          </p:blipFill>
          <p:spPr>
            <a:xfrm>
              <a:off x="5899726" y="0"/>
              <a:ext cx="2607460" cy="1224643"/>
            </a:xfrm>
            <a:prstGeom prst="rect">
              <a:avLst/>
            </a:prstGeom>
          </p:spPr>
        </p:pic>
        <p:pic>
          <p:nvPicPr>
            <p:cNvPr id="5" name="Picture 4"/>
            <p:cNvPicPr>
              <a:picLocks noChangeAspect="1"/>
            </p:cNvPicPr>
            <p:nvPr/>
          </p:nvPicPr>
          <p:blipFill rotWithShape="1">
            <a:blip r:embed="rId3"/>
            <a:srcRect t="41620" r="47515"/>
            <a:stretch/>
          </p:blipFill>
          <p:spPr>
            <a:xfrm>
              <a:off x="5899726" y="1473653"/>
              <a:ext cx="2775857" cy="1706336"/>
            </a:xfrm>
            <a:prstGeom prst="rect">
              <a:avLst/>
            </a:prstGeom>
          </p:spPr>
        </p:pic>
        <p:sp>
          <p:nvSpPr>
            <p:cNvPr id="7" name="TextBox 6"/>
            <p:cNvSpPr txBox="1"/>
            <p:nvPr/>
          </p:nvSpPr>
          <p:spPr>
            <a:xfrm>
              <a:off x="6234852" y="1165878"/>
              <a:ext cx="2594619"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Arial"/>
                  <a:ea typeface="Arial"/>
                  <a:cs typeface="Arial"/>
                  <a:sym typeface="Arial"/>
                </a:rPr>
                <a:t>+ </a:t>
              </a:r>
              <a:r>
                <a:rPr kumimoji="0" lang="en-US" sz="1400" b="0" i="0" u="none" strike="noStrike" cap="none" spc="0" normalizeH="0" baseline="0" dirty="0" err="1" smtClean="0">
                  <a:ln>
                    <a:noFill/>
                  </a:ln>
                  <a:solidFill>
                    <a:srgbClr val="000000"/>
                  </a:solidFill>
                  <a:effectLst/>
                  <a:uFillTx/>
                  <a:latin typeface="Arial"/>
                  <a:ea typeface="Arial"/>
                  <a:cs typeface="Arial"/>
                  <a:sym typeface="Arial"/>
                </a:rPr>
                <a:t>Burkholderia</a:t>
              </a:r>
              <a:r>
                <a:rPr kumimoji="0" lang="en-US" sz="1400" b="0" i="0" u="none" strike="noStrike" cap="none" spc="0" normalizeH="0" baseline="0" dirty="0" smtClean="0">
                  <a:ln>
                    <a:noFill/>
                  </a:ln>
                  <a:solidFill>
                    <a:srgbClr val="000000"/>
                  </a:solidFill>
                  <a:effectLst/>
                  <a:uFillTx/>
                  <a:latin typeface="Arial"/>
                  <a:ea typeface="Arial"/>
                  <a:cs typeface="Arial"/>
                  <a:sym typeface="Arial"/>
                </a:rPr>
                <a:t> spp. strain A396</a:t>
              </a:r>
              <a:endParaRPr kumimoji="0" lang="en-US" sz="1400" b="0" i="0" u="none" strike="noStrike" cap="none" spc="0" normalizeH="0" baseline="0" dirty="0">
                <a:ln>
                  <a:noFill/>
                </a:ln>
                <a:solidFill>
                  <a:srgbClr val="000000"/>
                </a:solidFill>
                <a:effectLst/>
                <a:uFillTx/>
                <a:latin typeface="Arial"/>
                <a:ea typeface="Arial"/>
                <a:cs typeface="Arial"/>
                <a:sym typeface="Arial"/>
              </a:endParaRPr>
            </a:p>
          </p:txBody>
        </p:sp>
      </p:grpSp>
      <p:sp>
        <p:nvSpPr>
          <p:cNvPr id="19" name="Rectangle 18"/>
          <p:cNvSpPr/>
          <p:nvPr/>
        </p:nvSpPr>
        <p:spPr>
          <a:xfrm>
            <a:off x="5877580" y="-800000"/>
            <a:ext cx="3064660" cy="3429000"/>
          </a:xfrm>
          <a:prstGeom prst="rect">
            <a:avLst/>
          </a:prstGeom>
          <a:solidFill>
            <a:srgbClr val="F9F9F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492460521"/>
      </p:ext>
    </p:extLst>
  </p:cSld>
  <p:clrMapOvr>
    <a:masterClrMapping/>
  </p:clrMapOvr>
  <p:transition spd="slow">
    <p:wipe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p:cNvSpPr>
          <p:nvPr>
            <p:ph type="title"/>
          </p:nvPr>
        </p:nvSpPr>
        <p:spPr>
          <a:prstGeom prst="rect">
            <a:avLst/>
          </a:prstGeom>
        </p:spPr>
        <p:txBody>
          <a:bodyPr/>
          <a:lstStyle/>
          <a:p>
            <a:r>
              <a:rPr dirty="0" smtClean="0"/>
              <a:t>Crapemyrtle</a:t>
            </a:r>
            <a:endParaRPr dirty="0"/>
          </a:p>
        </p:txBody>
      </p:sp>
      <p:pic>
        <p:nvPicPr>
          <p:cNvPr id="2" name="Picture 1" descr="18971915768_db8eae9bd4_k.jpg"/>
          <p:cNvPicPr>
            <a:picLocks noChangeAspect="1"/>
          </p:cNvPicPr>
          <p:nvPr/>
        </p:nvPicPr>
        <p:blipFill>
          <a:blip r:embed="rId3">
            <a:alphaModFix amt="16000"/>
            <a:extLst>
              <a:ext uri="{28A0092B-C50C-407E-A947-70E740481C1C}">
                <a14:useLocalDpi xmlns:a14="http://schemas.microsoft.com/office/drawing/2010/main" val="0"/>
              </a:ext>
            </a:extLst>
          </a:blip>
          <a:stretch>
            <a:fillRect/>
          </a:stretch>
        </p:blipFill>
        <p:spPr>
          <a:xfrm>
            <a:off x="0" y="1714500"/>
            <a:ext cx="9144000" cy="5143500"/>
          </a:xfrm>
          <a:prstGeom prst="rect">
            <a:avLst/>
          </a:prstGeom>
        </p:spPr>
      </p:pic>
      <p:pic>
        <p:nvPicPr>
          <p:cNvPr id="5" name="Picture 4" descr="18971915768_db8eae9bd4_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4500"/>
            <a:ext cx="9144000" cy="5143500"/>
          </a:xfrm>
          <a:prstGeom prst="rect">
            <a:avLst/>
          </a:prstGeom>
        </p:spPr>
      </p:pic>
      <p:sp>
        <p:nvSpPr>
          <p:cNvPr id="4" name="TextBox 3"/>
          <p:cNvSpPr txBox="1"/>
          <p:nvPr/>
        </p:nvSpPr>
        <p:spPr>
          <a:xfrm>
            <a:off x="475132" y="2969325"/>
            <a:ext cx="8373593" cy="3046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 typeface="Arial"/>
              <a:buChar char="•"/>
              <a:tabLst/>
            </a:pPr>
            <a:r>
              <a:rPr kumimoji="0" lang="en-US" sz="2400" b="0" i="0" u="none" strike="noStrike" cap="none" spc="0" normalizeH="0" dirty="0" smtClean="0">
                <a:ln>
                  <a:noFill/>
                </a:ln>
                <a:solidFill>
                  <a:srgbClr val="000000"/>
                </a:solidFill>
                <a:effectLst/>
                <a:uFillTx/>
                <a:latin typeface="Arial"/>
                <a:ea typeface="Arial"/>
                <a:cs typeface="Arial"/>
                <a:sym typeface="Arial"/>
              </a:rPr>
              <a:t>Cultivated in the US for over 175 years (</a:t>
            </a:r>
            <a:r>
              <a:rPr kumimoji="0" lang="en-US" sz="2400" b="0" i="0" u="none" strike="noStrike" cap="none" spc="0" normalizeH="0" dirty="0" err="1" smtClean="0">
                <a:ln>
                  <a:noFill/>
                </a:ln>
                <a:solidFill>
                  <a:srgbClr val="000000"/>
                </a:solidFill>
                <a:effectLst/>
                <a:uFillTx/>
                <a:latin typeface="Arial"/>
                <a:ea typeface="Arial"/>
                <a:cs typeface="Arial"/>
                <a:sym typeface="Arial"/>
              </a:rPr>
              <a:t>Dirr</a:t>
            </a:r>
            <a:r>
              <a:rPr kumimoji="0" lang="en-US" sz="2400" b="0" i="0" u="none" strike="noStrike" cap="none" spc="0" normalizeH="0" dirty="0" smtClean="0">
                <a:ln>
                  <a:noFill/>
                </a:ln>
                <a:solidFill>
                  <a:srgbClr val="000000"/>
                </a:solidFill>
                <a:effectLst/>
                <a:uFillTx/>
                <a:latin typeface="Arial"/>
                <a:ea typeface="Arial"/>
                <a:cs typeface="Arial"/>
                <a:sym typeface="Arial"/>
              </a:rPr>
              <a:t>, 2009)</a:t>
            </a:r>
          </a:p>
          <a:p>
            <a:pPr marL="342900" marR="0" indent="-342900" algn="l" defTabSz="914400" rtl="0" fontAlgn="auto" latinLnBrk="0" hangingPunct="0">
              <a:lnSpc>
                <a:spcPct val="100000"/>
              </a:lnSpc>
              <a:spcBef>
                <a:spcPts val="0"/>
              </a:spcBef>
              <a:spcAft>
                <a:spcPts val="0"/>
              </a:spcAft>
              <a:buClrTx/>
              <a:buSzTx/>
              <a:buFont typeface="Arial"/>
              <a:buChar char="•"/>
              <a:tabLst/>
            </a:pPr>
            <a:endParaRPr kumimoji="0" lang="en-US" sz="2400" b="0" i="0" u="none" strike="noStrike" cap="none" spc="0" normalizeH="0" dirty="0" smtClean="0">
              <a:ln>
                <a:noFill/>
              </a:ln>
              <a:solidFill>
                <a:srgbClr val="000000"/>
              </a:solidFill>
              <a:effectLst/>
              <a:uFillTx/>
              <a:latin typeface="Arial"/>
              <a:ea typeface="Arial"/>
              <a:cs typeface="Arial"/>
              <a:sym typeface="Arial"/>
            </a:endParaRPr>
          </a:p>
          <a:p>
            <a:pPr marL="342900" marR="0" indent="-342900" algn="l" defTabSz="914400" rtl="0" fontAlgn="auto" latinLnBrk="0" hangingPunct="0">
              <a:lnSpc>
                <a:spcPct val="100000"/>
              </a:lnSpc>
              <a:spcBef>
                <a:spcPts val="0"/>
              </a:spcBef>
              <a:spcAft>
                <a:spcPts val="0"/>
              </a:spcAft>
              <a:buClrTx/>
              <a:buSzTx/>
              <a:buFont typeface="Arial"/>
              <a:buChar char="•"/>
              <a:tabLst/>
            </a:pPr>
            <a:r>
              <a:rPr kumimoji="0" lang="en-US" sz="2400" b="0" i="0" u="none" strike="noStrike" cap="none" spc="0" normalizeH="0" dirty="0" smtClean="0">
                <a:ln>
                  <a:noFill/>
                </a:ln>
                <a:solidFill>
                  <a:srgbClr val="000000"/>
                </a:solidFill>
                <a:effectLst/>
                <a:uFillTx/>
                <a:latin typeface="Arial"/>
                <a:ea typeface="Arial"/>
                <a:cs typeface="Arial"/>
                <a:sym typeface="Arial"/>
              </a:rPr>
              <a:t>Common landscape plant in the South</a:t>
            </a:r>
          </a:p>
          <a:p>
            <a:pPr marL="342900" marR="0" indent="-342900" algn="l" defTabSz="914400" rtl="0" fontAlgn="auto" latinLnBrk="0" hangingPunct="0">
              <a:lnSpc>
                <a:spcPct val="100000"/>
              </a:lnSpc>
              <a:spcBef>
                <a:spcPts val="0"/>
              </a:spcBef>
              <a:spcAft>
                <a:spcPts val="0"/>
              </a:spcAft>
              <a:buClrTx/>
              <a:buSzTx/>
              <a:buFont typeface="Arial"/>
              <a:buChar char="•"/>
              <a:tabLst/>
            </a:pPr>
            <a:endParaRPr kumimoji="0" lang="en-US" sz="2400" b="0" i="0" u="none" strike="noStrike" cap="none" spc="0" normalizeH="0" dirty="0" smtClean="0">
              <a:ln>
                <a:noFill/>
              </a:ln>
              <a:solidFill>
                <a:srgbClr val="000000"/>
              </a:solidFill>
              <a:effectLst/>
              <a:uFillTx/>
              <a:latin typeface="Arial"/>
              <a:ea typeface="Arial"/>
              <a:cs typeface="Arial"/>
              <a:sym typeface="Arial"/>
            </a:endParaRPr>
          </a:p>
          <a:p>
            <a:pPr marL="342900" indent="-342900">
              <a:buFont typeface="Arial"/>
              <a:buChar char="•"/>
            </a:pPr>
            <a:r>
              <a:rPr lang="en-US" dirty="0"/>
              <a:t>Valued over $46 million in nursery crop sales in 2009 (USDA NASS, 2009</a:t>
            </a:r>
            <a:r>
              <a:rPr lang="en-US" dirty="0" smtClean="0"/>
              <a:t>)</a:t>
            </a:r>
          </a:p>
          <a:p>
            <a:pPr marL="342900" indent="-342900">
              <a:buFont typeface="Arial"/>
              <a:buChar char="•"/>
            </a:pPr>
            <a:endParaRPr lang="en-US" dirty="0" smtClean="0"/>
          </a:p>
          <a:p>
            <a:pPr marL="342900" indent="-342900">
              <a:buFont typeface="Arial"/>
              <a:buChar char="•"/>
            </a:pPr>
            <a:r>
              <a:rPr lang="en-US" dirty="0"/>
              <a:t>Relatively low maintenance with few key </a:t>
            </a:r>
            <a:r>
              <a:rPr lang="en-US" dirty="0" smtClean="0"/>
              <a:t>pests</a:t>
            </a:r>
            <a:endParaRPr lang="en-US" dirty="0"/>
          </a:p>
        </p:txBody>
      </p:sp>
    </p:spTree>
    <p:extLst>
      <p:ext uri="{BB962C8B-B14F-4D97-AF65-F5344CB8AC3E}">
        <p14:creationId xmlns:p14="http://schemas.microsoft.com/office/powerpoint/2010/main" val="5911800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8312727" cy="6858000"/>
          </a:xfrm>
          <a:prstGeom prst="rect">
            <a:avLst/>
          </a:prstGeom>
        </p:spPr>
      </p:pic>
      <p:sp>
        <p:nvSpPr>
          <p:cNvPr id="10" name="Rectangle 9"/>
          <p:cNvSpPr/>
          <p:nvPr/>
        </p:nvSpPr>
        <p:spPr>
          <a:xfrm>
            <a:off x="761669" y="1"/>
            <a:ext cx="910555" cy="6043808"/>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1" name="Rectangle 10"/>
          <p:cNvSpPr/>
          <p:nvPr/>
        </p:nvSpPr>
        <p:spPr>
          <a:xfrm>
            <a:off x="2011350" y="-1"/>
            <a:ext cx="917201"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2" name="Rectangle 11"/>
          <p:cNvSpPr/>
          <p:nvPr/>
        </p:nvSpPr>
        <p:spPr>
          <a:xfrm>
            <a:off x="3265659" y="-2"/>
            <a:ext cx="912571" cy="6043811"/>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3" name="Rectangle 12"/>
          <p:cNvSpPr/>
          <p:nvPr/>
        </p:nvSpPr>
        <p:spPr>
          <a:xfrm>
            <a:off x="4528410" y="-2"/>
            <a:ext cx="914115" cy="6043812"/>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6" name="Rectangle 15"/>
          <p:cNvSpPr/>
          <p:nvPr/>
        </p:nvSpPr>
        <p:spPr>
          <a:xfrm>
            <a:off x="5769942" y="-4"/>
            <a:ext cx="915063"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7" name="Rectangle 16"/>
          <p:cNvSpPr/>
          <p:nvPr/>
        </p:nvSpPr>
        <p:spPr>
          <a:xfrm>
            <a:off x="7029248" y="-5"/>
            <a:ext cx="916148"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8" name="Rectangle 17"/>
          <p:cNvSpPr/>
          <p:nvPr/>
        </p:nvSpPr>
        <p:spPr>
          <a:xfrm>
            <a:off x="761670" y="-5906457"/>
            <a:ext cx="8309413"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grpSp>
        <p:nvGrpSpPr>
          <p:cNvPr id="15" name="Group 14"/>
          <p:cNvGrpSpPr/>
          <p:nvPr/>
        </p:nvGrpSpPr>
        <p:grpSpPr>
          <a:xfrm>
            <a:off x="5899726" y="-244931"/>
            <a:ext cx="3064661" cy="3429000"/>
            <a:chOff x="5899726" y="-244931"/>
            <a:chExt cx="3064661" cy="3429000"/>
          </a:xfrm>
        </p:grpSpPr>
        <p:sp>
          <p:nvSpPr>
            <p:cNvPr id="6" name="Rectangle 5"/>
            <p:cNvSpPr/>
            <p:nvPr/>
          </p:nvSpPr>
          <p:spPr>
            <a:xfrm>
              <a:off x="5899727" y="-244931"/>
              <a:ext cx="3064660" cy="3429000"/>
            </a:xfrm>
            <a:prstGeom prst="rect">
              <a:avLst/>
            </a:prstGeom>
            <a:solidFill>
              <a:srgbClr val="F9F9F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pic>
          <p:nvPicPr>
            <p:cNvPr id="4" name="Picture 3"/>
            <p:cNvPicPr>
              <a:picLocks noChangeAspect="1"/>
            </p:cNvPicPr>
            <p:nvPr/>
          </p:nvPicPr>
          <p:blipFill rotWithShape="1">
            <a:blip r:embed="rId3"/>
            <a:srcRect r="50700" b="58100"/>
            <a:stretch/>
          </p:blipFill>
          <p:spPr>
            <a:xfrm>
              <a:off x="5899726" y="0"/>
              <a:ext cx="2607460" cy="1224643"/>
            </a:xfrm>
            <a:prstGeom prst="rect">
              <a:avLst/>
            </a:prstGeom>
          </p:spPr>
        </p:pic>
        <p:pic>
          <p:nvPicPr>
            <p:cNvPr id="5" name="Picture 4"/>
            <p:cNvPicPr>
              <a:picLocks noChangeAspect="1"/>
            </p:cNvPicPr>
            <p:nvPr/>
          </p:nvPicPr>
          <p:blipFill rotWithShape="1">
            <a:blip r:embed="rId3"/>
            <a:srcRect t="41620" r="47515"/>
            <a:stretch/>
          </p:blipFill>
          <p:spPr>
            <a:xfrm>
              <a:off x="5899726" y="1473653"/>
              <a:ext cx="2775857" cy="1706336"/>
            </a:xfrm>
            <a:prstGeom prst="rect">
              <a:avLst/>
            </a:prstGeom>
          </p:spPr>
        </p:pic>
        <p:sp>
          <p:nvSpPr>
            <p:cNvPr id="7" name="TextBox 6"/>
            <p:cNvSpPr txBox="1"/>
            <p:nvPr/>
          </p:nvSpPr>
          <p:spPr>
            <a:xfrm>
              <a:off x="6234852" y="1165878"/>
              <a:ext cx="2594619"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Arial"/>
                  <a:ea typeface="Arial"/>
                  <a:cs typeface="Arial"/>
                  <a:sym typeface="Arial"/>
                </a:rPr>
                <a:t>+ </a:t>
              </a:r>
              <a:r>
                <a:rPr kumimoji="0" lang="en-US" sz="1400" b="0" i="0" u="none" strike="noStrike" cap="none" spc="0" normalizeH="0" baseline="0" dirty="0" err="1" smtClean="0">
                  <a:ln>
                    <a:noFill/>
                  </a:ln>
                  <a:solidFill>
                    <a:srgbClr val="000000"/>
                  </a:solidFill>
                  <a:effectLst/>
                  <a:uFillTx/>
                  <a:latin typeface="Arial"/>
                  <a:ea typeface="Arial"/>
                  <a:cs typeface="Arial"/>
                  <a:sym typeface="Arial"/>
                </a:rPr>
                <a:t>Burkholderia</a:t>
              </a:r>
              <a:r>
                <a:rPr kumimoji="0" lang="en-US" sz="1400" b="0" i="0" u="none" strike="noStrike" cap="none" spc="0" normalizeH="0" baseline="0" dirty="0" smtClean="0">
                  <a:ln>
                    <a:noFill/>
                  </a:ln>
                  <a:solidFill>
                    <a:srgbClr val="000000"/>
                  </a:solidFill>
                  <a:effectLst/>
                  <a:uFillTx/>
                  <a:latin typeface="Arial"/>
                  <a:ea typeface="Arial"/>
                  <a:cs typeface="Arial"/>
                  <a:sym typeface="Arial"/>
                </a:rPr>
                <a:t> spp. strain A396</a:t>
              </a:r>
              <a:endParaRPr kumimoji="0" lang="en-US" sz="1400" b="0" i="0" u="none" strike="noStrike" cap="none" spc="0" normalizeH="0" baseline="0" dirty="0">
                <a:ln>
                  <a:noFill/>
                </a:ln>
                <a:solidFill>
                  <a:srgbClr val="000000"/>
                </a:solidFill>
                <a:effectLst/>
                <a:uFillTx/>
                <a:latin typeface="Arial"/>
                <a:ea typeface="Arial"/>
                <a:cs typeface="Arial"/>
                <a:sym typeface="Arial"/>
              </a:endParaRPr>
            </a:p>
          </p:txBody>
        </p:sp>
      </p:grpSp>
      <p:sp>
        <p:nvSpPr>
          <p:cNvPr id="19" name="Rectangle 18"/>
          <p:cNvSpPr/>
          <p:nvPr/>
        </p:nvSpPr>
        <p:spPr>
          <a:xfrm>
            <a:off x="5862543" y="-1032580"/>
            <a:ext cx="3064660" cy="3429000"/>
          </a:xfrm>
          <a:prstGeom prst="rect">
            <a:avLst/>
          </a:prstGeom>
          <a:solidFill>
            <a:srgbClr val="F9F9F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1390578859"/>
      </p:ext>
    </p:extLst>
  </p:cSld>
  <p:clrMapOvr>
    <a:masterClrMapping/>
  </p:clrMapOvr>
  <p:transition spd="slow">
    <p:wipe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8312727" cy="6858000"/>
          </a:xfrm>
          <a:prstGeom prst="rect">
            <a:avLst/>
          </a:prstGeom>
        </p:spPr>
      </p:pic>
      <p:sp>
        <p:nvSpPr>
          <p:cNvPr id="10" name="Rectangle 9"/>
          <p:cNvSpPr/>
          <p:nvPr/>
        </p:nvSpPr>
        <p:spPr>
          <a:xfrm>
            <a:off x="761670" y="0"/>
            <a:ext cx="721141"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1" name="Rectangle 10"/>
          <p:cNvSpPr/>
          <p:nvPr/>
        </p:nvSpPr>
        <p:spPr>
          <a:xfrm>
            <a:off x="2011351" y="-1"/>
            <a:ext cx="725586" cy="6062598"/>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2" name="Rectangle 11"/>
          <p:cNvSpPr/>
          <p:nvPr/>
        </p:nvSpPr>
        <p:spPr>
          <a:xfrm>
            <a:off x="3265659" y="-2"/>
            <a:ext cx="629935" cy="6037547"/>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3" name="Rectangle 12"/>
          <p:cNvSpPr/>
          <p:nvPr/>
        </p:nvSpPr>
        <p:spPr>
          <a:xfrm>
            <a:off x="4528411" y="-3"/>
            <a:ext cx="713731" cy="6043811"/>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6" name="Rectangle 15"/>
          <p:cNvSpPr/>
          <p:nvPr/>
        </p:nvSpPr>
        <p:spPr>
          <a:xfrm>
            <a:off x="5769942" y="-4"/>
            <a:ext cx="717355"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7" name="Rectangle 16"/>
          <p:cNvSpPr/>
          <p:nvPr/>
        </p:nvSpPr>
        <p:spPr>
          <a:xfrm>
            <a:off x="7029248" y="-5"/>
            <a:ext cx="644298"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8" name="Rectangle 17"/>
          <p:cNvSpPr/>
          <p:nvPr/>
        </p:nvSpPr>
        <p:spPr>
          <a:xfrm>
            <a:off x="761670" y="-5906457"/>
            <a:ext cx="8309413"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grpSp>
        <p:nvGrpSpPr>
          <p:cNvPr id="15" name="Group 14"/>
          <p:cNvGrpSpPr/>
          <p:nvPr/>
        </p:nvGrpSpPr>
        <p:grpSpPr>
          <a:xfrm>
            <a:off x="5899726" y="-244931"/>
            <a:ext cx="3064661" cy="3429000"/>
            <a:chOff x="5899726" y="-244931"/>
            <a:chExt cx="3064661" cy="3429000"/>
          </a:xfrm>
        </p:grpSpPr>
        <p:sp>
          <p:nvSpPr>
            <p:cNvPr id="6" name="Rectangle 5"/>
            <p:cNvSpPr/>
            <p:nvPr/>
          </p:nvSpPr>
          <p:spPr>
            <a:xfrm>
              <a:off x="5899727" y="-244931"/>
              <a:ext cx="3064660" cy="3429000"/>
            </a:xfrm>
            <a:prstGeom prst="rect">
              <a:avLst/>
            </a:prstGeom>
            <a:solidFill>
              <a:srgbClr val="F9F9F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pic>
          <p:nvPicPr>
            <p:cNvPr id="4" name="Picture 3"/>
            <p:cNvPicPr>
              <a:picLocks noChangeAspect="1"/>
            </p:cNvPicPr>
            <p:nvPr/>
          </p:nvPicPr>
          <p:blipFill rotWithShape="1">
            <a:blip r:embed="rId3"/>
            <a:srcRect r="50700" b="58100"/>
            <a:stretch/>
          </p:blipFill>
          <p:spPr>
            <a:xfrm>
              <a:off x="5899726" y="0"/>
              <a:ext cx="2607460" cy="1224643"/>
            </a:xfrm>
            <a:prstGeom prst="rect">
              <a:avLst/>
            </a:prstGeom>
          </p:spPr>
        </p:pic>
        <p:pic>
          <p:nvPicPr>
            <p:cNvPr id="5" name="Picture 4"/>
            <p:cNvPicPr>
              <a:picLocks noChangeAspect="1"/>
            </p:cNvPicPr>
            <p:nvPr/>
          </p:nvPicPr>
          <p:blipFill rotWithShape="1">
            <a:blip r:embed="rId3"/>
            <a:srcRect t="41620" r="47515"/>
            <a:stretch/>
          </p:blipFill>
          <p:spPr>
            <a:xfrm>
              <a:off x="5899726" y="1473653"/>
              <a:ext cx="2775857" cy="1706336"/>
            </a:xfrm>
            <a:prstGeom prst="rect">
              <a:avLst/>
            </a:prstGeom>
          </p:spPr>
        </p:pic>
        <p:sp>
          <p:nvSpPr>
            <p:cNvPr id="7" name="TextBox 6"/>
            <p:cNvSpPr txBox="1"/>
            <p:nvPr/>
          </p:nvSpPr>
          <p:spPr>
            <a:xfrm>
              <a:off x="6234852" y="1165878"/>
              <a:ext cx="2594619"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Arial"/>
                  <a:ea typeface="Arial"/>
                  <a:cs typeface="Arial"/>
                  <a:sym typeface="Arial"/>
                </a:rPr>
                <a:t>+ </a:t>
              </a:r>
              <a:r>
                <a:rPr kumimoji="0" lang="en-US" sz="1400" b="0" i="0" u="none" strike="noStrike" cap="none" spc="0" normalizeH="0" baseline="0" dirty="0" err="1" smtClean="0">
                  <a:ln>
                    <a:noFill/>
                  </a:ln>
                  <a:solidFill>
                    <a:srgbClr val="000000"/>
                  </a:solidFill>
                  <a:effectLst/>
                  <a:uFillTx/>
                  <a:latin typeface="Arial"/>
                  <a:ea typeface="Arial"/>
                  <a:cs typeface="Arial"/>
                  <a:sym typeface="Arial"/>
                </a:rPr>
                <a:t>Burkholderia</a:t>
              </a:r>
              <a:r>
                <a:rPr kumimoji="0" lang="en-US" sz="1400" b="0" i="0" u="none" strike="noStrike" cap="none" spc="0" normalizeH="0" baseline="0" dirty="0" smtClean="0">
                  <a:ln>
                    <a:noFill/>
                  </a:ln>
                  <a:solidFill>
                    <a:srgbClr val="000000"/>
                  </a:solidFill>
                  <a:effectLst/>
                  <a:uFillTx/>
                  <a:latin typeface="Arial"/>
                  <a:ea typeface="Arial"/>
                  <a:cs typeface="Arial"/>
                  <a:sym typeface="Arial"/>
                </a:rPr>
                <a:t> spp. strain A396</a:t>
              </a:r>
              <a:endParaRPr kumimoji="0" lang="en-US" sz="1400" b="0" i="0" u="none" strike="noStrike" cap="none" spc="0" normalizeH="0" baseline="0" dirty="0">
                <a:ln>
                  <a:noFill/>
                </a:ln>
                <a:solidFill>
                  <a:srgbClr val="000000"/>
                </a:solidFill>
                <a:effectLst/>
                <a:uFillTx/>
                <a:latin typeface="Arial"/>
                <a:ea typeface="Arial"/>
                <a:cs typeface="Arial"/>
                <a:sym typeface="Arial"/>
              </a:endParaRPr>
            </a:p>
          </p:txBody>
        </p:sp>
      </p:grpSp>
      <p:sp>
        <p:nvSpPr>
          <p:cNvPr id="19" name="Rectangle 18"/>
          <p:cNvSpPr/>
          <p:nvPr/>
        </p:nvSpPr>
        <p:spPr>
          <a:xfrm>
            <a:off x="5881899" y="-1452839"/>
            <a:ext cx="3064660" cy="3429000"/>
          </a:xfrm>
          <a:prstGeom prst="rect">
            <a:avLst/>
          </a:prstGeom>
          <a:solidFill>
            <a:srgbClr val="F9F9F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394352912"/>
      </p:ext>
    </p:extLst>
  </p:cSld>
  <p:clrMapOvr>
    <a:masterClrMapping/>
  </p:clrMapOvr>
  <p:transition spd="slow">
    <p:wipe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8312727" cy="6858000"/>
          </a:xfrm>
          <a:prstGeom prst="rect">
            <a:avLst/>
          </a:prstGeom>
        </p:spPr>
      </p:pic>
      <p:sp>
        <p:nvSpPr>
          <p:cNvPr id="18" name="Rectangle 17"/>
          <p:cNvSpPr/>
          <p:nvPr/>
        </p:nvSpPr>
        <p:spPr>
          <a:xfrm>
            <a:off x="761670" y="-5906457"/>
            <a:ext cx="8309413"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9" name="Rectangle 18"/>
          <p:cNvSpPr/>
          <p:nvPr/>
        </p:nvSpPr>
        <p:spPr>
          <a:xfrm>
            <a:off x="5951784" y="1952368"/>
            <a:ext cx="3009047" cy="943911"/>
          </a:xfrm>
          <a:prstGeom prst="rect">
            <a:avLst/>
          </a:prstGeom>
          <a:solidFill>
            <a:srgbClr val="F9F9F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20" name="Rectangle 19"/>
          <p:cNvSpPr/>
          <p:nvPr/>
        </p:nvSpPr>
        <p:spPr>
          <a:xfrm>
            <a:off x="5915986" y="506467"/>
            <a:ext cx="3044845" cy="1196892"/>
          </a:xfrm>
          <a:prstGeom prst="rect">
            <a:avLst/>
          </a:prstGeom>
          <a:solidFill>
            <a:srgbClr val="F9F9F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37" name="Rectangle 36"/>
          <p:cNvSpPr/>
          <p:nvPr/>
        </p:nvSpPr>
        <p:spPr>
          <a:xfrm>
            <a:off x="991672" y="0"/>
            <a:ext cx="392453" cy="6062597"/>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38" name="Rectangle 37"/>
          <p:cNvSpPr/>
          <p:nvPr/>
        </p:nvSpPr>
        <p:spPr>
          <a:xfrm>
            <a:off x="798490" y="-4085"/>
            <a:ext cx="104654" cy="6062597"/>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39" name="Rectangle 38"/>
          <p:cNvSpPr/>
          <p:nvPr/>
        </p:nvSpPr>
        <p:spPr>
          <a:xfrm>
            <a:off x="1471809" y="-4085"/>
            <a:ext cx="388306" cy="6041630"/>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41" name="Rectangle 40"/>
          <p:cNvSpPr/>
          <p:nvPr/>
        </p:nvSpPr>
        <p:spPr>
          <a:xfrm>
            <a:off x="2235083" y="-2043"/>
            <a:ext cx="414171" cy="6045851"/>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42" name="Rectangle 41"/>
          <p:cNvSpPr/>
          <p:nvPr/>
        </p:nvSpPr>
        <p:spPr>
          <a:xfrm>
            <a:off x="2041901" y="-6128"/>
            <a:ext cx="118839" cy="6031147"/>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43" name="Rectangle 42"/>
          <p:cNvSpPr/>
          <p:nvPr/>
        </p:nvSpPr>
        <p:spPr>
          <a:xfrm>
            <a:off x="2725022" y="-6127"/>
            <a:ext cx="387696" cy="6037410"/>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45" name="Rectangle 44"/>
          <p:cNvSpPr/>
          <p:nvPr/>
        </p:nvSpPr>
        <p:spPr>
          <a:xfrm>
            <a:off x="3499030" y="-6128"/>
            <a:ext cx="402827" cy="604367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46" name="Rectangle 45"/>
          <p:cNvSpPr/>
          <p:nvPr/>
        </p:nvSpPr>
        <p:spPr>
          <a:xfrm>
            <a:off x="3305848" y="-10213"/>
            <a:ext cx="103031"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47" name="Rectangle 46"/>
          <p:cNvSpPr/>
          <p:nvPr/>
        </p:nvSpPr>
        <p:spPr>
          <a:xfrm>
            <a:off x="3975548" y="-10213"/>
            <a:ext cx="396035" cy="6041495"/>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49" name="Rectangle 48"/>
          <p:cNvSpPr/>
          <p:nvPr/>
        </p:nvSpPr>
        <p:spPr>
          <a:xfrm>
            <a:off x="4751402" y="4085"/>
            <a:ext cx="399096" cy="6042151"/>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50" name="Rectangle 49"/>
          <p:cNvSpPr/>
          <p:nvPr/>
        </p:nvSpPr>
        <p:spPr>
          <a:xfrm>
            <a:off x="4558219" y="0"/>
            <a:ext cx="103031"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51" name="Rectangle 50"/>
          <p:cNvSpPr/>
          <p:nvPr/>
        </p:nvSpPr>
        <p:spPr>
          <a:xfrm>
            <a:off x="5216423" y="1"/>
            <a:ext cx="414026" cy="6043808"/>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52" name="Rectangle 51"/>
          <p:cNvSpPr/>
          <p:nvPr/>
        </p:nvSpPr>
        <p:spPr>
          <a:xfrm>
            <a:off x="6478074" y="2665"/>
            <a:ext cx="398343"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54" name="Rectangle 53"/>
          <p:cNvSpPr/>
          <p:nvPr/>
        </p:nvSpPr>
        <p:spPr>
          <a:xfrm>
            <a:off x="5922901" y="-65071"/>
            <a:ext cx="2869726" cy="322528"/>
          </a:xfrm>
          <a:prstGeom prst="rect">
            <a:avLst/>
          </a:prstGeom>
          <a:solidFill>
            <a:srgbClr val="F9F9F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56" name="Rectangle 55"/>
          <p:cNvSpPr/>
          <p:nvPr/>
        </p:nvSpPr>
        <p:spPr>
          <a:xfrm>
            <a:off x="6004688" y="2140"/>
            <a:ext cx="396111" cy="6035406"/>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57" name="Rectangle 56"/>
          <p:cNvSpPr/>
          <p:nvPr/>
        </p:nvSpPr>
        <p:spPr>
          <a:xfrm>
            <a:off x="5811506" y="-1946"/>
            <a:ext cx="107042" cy="6039491"/>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58" name="Rectangle 57"/>
          <p:cNvSpPr/>
          <p:nvPr/>
        </p:nvSpPr>
        <p:spPr>
          <a:xfrm>
            <a:off x="6482589" y="-14825"/>
            <a:ext cx="397864"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60" name="Rectangle 59"/>
          <p:cNvSpPr/>
          <p:nvPr/>
        </p:nvSpPr>
        <p:spPr>
          <a:xfrm>
            <a:off x="7264600" y="-6129"/>
            <a:ext cx="385451"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61" name="Rectangle 60"/>
          <p:cNvSpPr/>
          <p:nvPr/>
        </p:nvSpPr>
        <p:spPr>
          <a:xfrm>
            <a:off x="7058538" y="-10214"/>
            <a:ext cx="114994"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62" name="Rectangle 61"/>
          <p:cNvSpPr/>
          <p:nvPr/>
        </p:nvSpPr>
        <p:spPr>
          <a:xfrm>
            <a:off x="7716742" y="-10214"/>
            <a:ext cx="397864"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grpSp>
        <p:nvGrpSpPr>
          <p:cNvPr id="15" name="Group 14"/>
          <p:cNvGrpSpPr/>
          <p:nvPr/>
        </p:nvGrpSpPr>
        <p:grpSpPr>
          <a:xfrm>
            <a:off x="5899726" y="-244931"/>
            <a:ext cx="3064661" cy="3429000"/>
            <a:chOff x="5899726" y="-244931"/>
            <a:chExt cx="3064661" cy="3429000"/>
          </a:xfrm>
        </p:grpSpPr>
        <p:sp>
          <p:nvSpPr>
            <p:cNvPr id="6" name="Rectangle 5"/>
            <p:cNvSpPr/>
            <p:nvPr/>
          </p:nvSpPr>
          <p:spPr>
            <a:xfrm>
              <a:off x="5899727" y="-244931"/>
              <a:ext cx="3064660" cy="3429000"/>
            </a:xfrm>
            <a:prstGeom prst="rect">
              <a:avLst/>
            </a:prstGeom>
            <a:solidFill>
              <a:srgbClr val="F9F9F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pic>
          <p:nvPicPr>
            <p:cNvPr id="4" name="Picture 3"/>
            <p:cNvPicPr>
              <a:picLocks noChangeAspect="1"/>
            </p:cNvPicPr>
            <p:nvPr/>
          </p:nvPicPr>
          <p:blipFill rotWithShape="1">
            <a:blip r:embed="rId4"/>
            <a:srcRect r="50700" b="58100"/>
            <a:stretch/>
          </p:blipFill>
          <p:spPr>
            <a:xfrm>
              <a:off x="5899726" y="0"/>
              <a:ext cx="2607460" cy="1224643"/>
            </a:xfrm>
            <a:prstGeom prst="rect">
              <a:avLst/>
            </a:prstGeom>
          </p:spPr>
        </p:pic>
        <p:pic>
          <p:nvPicPr>
            <p:cNvPr id="5" name="Picture 4"/>
            <p:cNvPicPr>
              <a:picLocks noChangeAspect="1"/>
            </p:cNvPicPr>
            <p:nvPr/>
          </p:nvPicPr>
          <p:blipFill rotWithShape="1">
            <a:blip r:embed="rId4"/>
            <a:srcRect t="41620" r="47515"/>
            <a:stretch/>
          </p:blipFill>
          <p:spPr>
            <a:xfrm>
              <a:off x="5899726" y="1473653"/>
              <a:ext cx="2775857" cy="1706336"/>
            </a:xfrm>
            <a:prstGeom prst="rect">
              <a:avLst/>
            </a:prstGeom>
          </p:spPr>
        </p:pic>
        <p:sp>
          <p:nvSpPr>
            <p:cNvPr id="7" name="TextBox 6"/>
            <p:cNvSpPr txBox="1"/>
            <p:nvPr/>
          </p:nvSpPr>
          <p:spPr>
            <a:xfrm>
              <a:off x="6234852" y="1165878"/>
              <a:ext cx="2594619"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Arial"/>
                  <a:ea typeface="Arial"/>
                  <a:cs typeface="Arial"/>
                  <a:sym typeface="Arial"/>
                </a:rPr>
                <a:t>+ </a:t>
              </a:r>
              <a:r>
                <a:rPr kumimoji="0" lang="en-US" sz="1400" b="0" i="0" u="none" strike="noStrike" cap="none" spc="0" normalizeH="0" baseline="0" dirty="0" err="1" smtClean="0">
                  <a:ln>
                    <a:noFill/>
                  </a:ln>
                  <a:solidFill>
                    <a:srgbClr val="000000"/>
                  </a:solidFill>
                  <a:effectLst/>
                  <a:uFillTx/>
                  <a:latin typeface="Arial"/>
                  <a:ea typeface="Arial"/>
                  <a:cs typeface="Arial"/>
                  <a:sym typeface="Arial"/>
                </a:rPr>
                <a:t>Burkholderia</a:t>
              </a:r>
              <a:r>
                <a:rPr kumimoji="0" lang="en-US" sz="1400" b="0" i="0" u="none" strike="noStrike" cap="none" spc="0" normalizeH="0" baseline="0" dirty="0" smtClean="0">
                  <a:ln>
                    <a:noFill/>
                  </a:ln>
                  <a:solidFill>
                    <a:srgbClr val="000000"/>
                  </a:solidFill>
                  <a:effectLst/>
                  <a:uFillTx/>
                  <a:latin typeface="Arial"/>
                  <a:ea typeface="Arial"/>
                  <a:cs typeface="Arial"/>
                  <a:sym typeface="Arial"/>
                </a:rPr>
                <a:t> spp. strain A396</a:t>
              </a:r>
              <a:endParaRPr kumimoji="0" lang="en-US" sz="1400" b="0" i="0" u="none" strike="noStrike" cap="none" spc="0" normalizeH="0" baseline="0" dirty="0">
                <a:ln>
                  <a:noFill/>
                </a:ln>
                <a:solidFill>
                  <a:srgbClr val="000000"/>
                </a:solidFill>
                <a:effectLst/>
                <a:uFillTx/>
                <a:latin typeface="Arial"/>
                <a:ea typeface="Arial"/>
                <a:cs typeface="Arial"/>
                <a:sym typeface="Arial"/>
              </a:endParaRPr>
            </a:p>
          </p:txBody>
        </p:sp>
      </p:grpSp>
      <p:sp>
        <p:nvSpPr>
          <p:cNvPr id="63" name="Rectangle 62"/>
          <p:cNvSpPr/>
          <p:nvPr/>
        </p:nvSpPr>
        <p:spPr>
          <a:xfrm>
            <a:off x="5883167" y="1918952"/>
            <a:ext cx="3054771" cy="961426"/>
          </a:xfrm>
          <a:prstGeom prst="rect">
            <a:avLst/>
          </a:prstGeom>
          <a:solidFill>
            <a:srgbClr val="F9F9F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64" name="Rectangle 63"/>
          <p:cNvSpPr/>
          <p:nvPr/>
        </p:nvSpPr>
        <p:spPr>
          <a:xfrm>
            <a:off x="5962964" y="502276"/>
            <a:ext cx="2846185" cy="1203080"/>
          </a:xfrm>
          <a:prstGeom prst="rect">
            <a:avLst/>
          </a:prstGeom>
          <a:solidFill>
            <a:srgbClr val="F9F9F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65" name="Rectangle 64"/>
          <p:cNvSpPr/>
          <p:nvPr/>
        </p:nvSpPr>
        <p:spPr>
          <a:xfrm>
            <a:off x="5910821" y="-194208"/>
            <a:ext cx="2898328" cy="451785"/>
          </a:xfrm>
          <a:prstGeom prst="rect">
            <a:avLst/>
          </a:prstGeom>
          <a:solidFill>
            <a:srgbClr val="F9F9F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754857342"/>
      </p:ext>
    </p:extLst>
  </p:cSld>
  <p:clrMapOvr>
    <a:masterClrMapping/>
  </p:clrMapOvr>
  <p:transition spd="slow">
    <p:wipe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8312727" cy="6858000"/>
          </a:xfrm>
          <a:prstGeom prst="rect">
            <a:avLst/>
          </a:prstGeom>
        </p:spPr>
      </p:pic>
      <p:sp>
        <p:nvSpPr>
          <p:cNvPr id="18" name="Rectangle 17"/>
          <p:cNvSpPr/>
          <p:nvPr/>
        </p:nvSpPr>
        <p:spPr>
          <a:xfrm>
            <a:off x="761670" y="-5906457"/>
            <a:ext cx="8309413"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9" name="Rectangle 18"/>
          <p:cNvSpPr/>
          <p:nvPr/>
        </p:nvSpPr>
        <p:spPr>
          <a:xfrm>
            <a:off x="5951784" y="1952368"/>
            <a:ext cx="3009047" cy="943911"/>
          </a:xfrm>
          <a:prstGeom prst="rect">
            <a:avLst/>
          </a:prstGeom>
          <a:solidFill>
            <a:srgbClr val="F9F9F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20" name="Rectangle 19"/>
          <p:cNvSpPr/>
          <p:nvPr/>
        </p:nvSpPr>
        <p:spPr>
          <a:xfrm>
            <a:off x="5915986" y="506467"/>
            <a:ext cx="3044845" cy="1196892"/>
          </a:xfrm>
          <a:prstGeom prst="rect">
            <a:avLst/>
          </a:prstGeom>
          <a:solidFill>
            <a:srgbClr val="F9F9F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54" name="Rectangle 53"/>
          <p:cNvSpPr/>
          <p:nvPr/>
        </p:nvSpPr>
        <p:spPr>
          <a:xfrm>
            <a:off x="5922901" y="-65071"/>
            <a:ext cx="2869726" cy="322528"/>
          </a:xfrm>
          <a:prstGeom prst="rect">
            <a:avLst/>
          </a:prstGeom>
          <a:solidFill>
            <a:srgbClr val="F9F9F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40" name="Rectangle 39"/>
          <p:cNvSpPr/>
          <p:nvPr/>
        </p:nvSpPr>
        <p:spPr>
          <a:xfrm flipV="1">
            <a:off x="1378038" y="-65072"/>
            <a:ext cx="489399" cy="6110724"/>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44" name="Rectangle 43"/>
          <p:cNvSpPr/>
          <p:nvPr/>
        </p:nvSpPr>
        <p:spPr>
          <a:xfrm flipV="1">
            <a:off x="885182" y="-90155"/>
            <a:ext cx="119370" cy="6130345"/>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grpSp>
        <p:nvGrpSpPr>
          <p:cNvPr id="10" name="Group 9"/>
          <p:cNvGrpSpPr/>
          <p:nvPr/>
        </p:nvGrpSpPr>
        <p:grpSpPr>
          <a:xfrm>
            <a:off x="2137980" y="-96258"/>
            <a:ext cx="982255" cy="6148686"/>
            <a:chOff x="2137980" y="-96258"/>
            <a:chExt cx="982255" cy="6148686"/>
          </a:xfrm>
        </p:grpSpPr>
        <p:sp>
          <p:nvSpPr>
            <p:cNvPr id="53" name="Rectangle 52"/>
            <p:cNvSpPr/>
            <p:nvPr/>
          </p:nvSpPr>
          <p:spPr>
            <a:xfrm flipV="1">
              <a:off x="2630836" y="-58296"/>
              <a:ext cx="489399" cy="6110724"/>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55" name="Rectangle 54"/>
            <p:cNvSpPr/>
            <p:nvPr/>
          </p:nvSpPr>
          <p:spPr>
            <a:xfrm flipV="1">
              <a:off x="2137980" y="-96258"/>
              <a:ext cx="119370" cy="6130345"/>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grpSp>
      <p:grpSp>
        <p:nvGrpSpPr>
          <p:cNvPr id="59" name="Group 58"/>
          <p:cNvGrpSpPr/>
          <p:nvPr/>
        </p:nvGrpSpPr>
        <p:grpSpPr>
          <a:xfrm>
            <a:off x="3380071" y="-88841"/>
            <a:ext cx="982255" cy="6148686"/>
            <a:chOff x="2137980" y="-96258"/>
            <a:chExt cx="982255" cy="6148686"/>
          </a:xfrm>
        </p:grpSpPr>
        <p:sp>
          <p:nvSpPr>
            <p:cNvPr id="66" name="Rectangle 65"/>
            <p:cNvSpPr/>
            <p:nvPr/>
          </p:nvSpPr>
          <p:spPr>
            <a:xfrm flipV="1">
              <a:off x="2630836" y="-58296"/>
              <a:ext cx="489399" cy="6110724"/>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67" name="Rectangle 66"/>
            <p:cNvSpPr/>
            <p:nvPr/>
          </p:nvSpPr>
          <p:spPr>
            <a:xfrm flipV="1">
              <a:off x="2137980" y="-96258"/>
              <a:ext cx="119370" cy="6130345"/>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grpSp>
      <p:grpSp>
        <p:nvGrpSpPr>
          <p:cNvPr id="68" name="Group 67"/>
          <p:cNvGrpSpPr/>
          <p:nvPr/>
        </p:nvGrpSpPr>
        <p:grpSpPr>
          <a:xfrm>
            <a:off x="4646929" y="-85133"/>
            <a:ext cx="982255" cy="6148686"/>
            <a:chOff x="2137980" y="-96258"/>
            <a:chExt cx="982255" cy="6148686"/>
          </a:xfrm>
        </p:grpSpPr>
        <p:sp>
          <p:nvSpPr>
            <p:cNvPr id="69" name="Rectangle 68"/>
            <p:cNvSpPr/>
            <p:nvPr/>
          </p:nvSpPr>
          <p:spPr>
            <a:xfrm flipV="1">
              <a:off x="2630836" y="-58296"/>
              <a:ext cx="489399" cy="6110724"/>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70" name="Rectangle 69"/>
            <p:cNvSpPr/>
            <p:nvPr/>
          </p:nvSpPr>
          <p:spPr>
            <a:xfrm flipV="1">
              <a:off x="2137980" y="-96258"/>
              <a:ext cx="119370" cy="6130345"/>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grpSp>
      <p:grpSp>
        <p:nvGrpSpPr>
          <p:cNvPr id="71" name="Group 70"/>
          <p:cNvGrpSpPr/>
          <p:nvPr/>
        </p:nvGrpSpPr>
        <p:grpSpPr>
          <a:xfrm>
            <a:off x="5898421" y="-98012"/>
            <a:ext cx="982255" cy="6148686"/>
            <a:chOff x="2137980" y="-96258"/>
            <a:chExt cx="982255" cy="6148686"/>
          </a:xfrm>
        </p:grpSpPr>
        <p:sp>
          <p:nvSpPr>
            <p:cNvPr id="72" name="Rectangle 71"/>
            <p:cNvSpPr/>
            <p:nvPr/>
          </p:nvSpPr>
          <p:spPr>
            <a:xfrm flipV="1">
              <a:off x="2630836" y="-58296"/>
              <a:ext cx="489399" cy="6110724"/>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73" name="Rectangle 72"/>
            <p:cNvSpPr/>
            <p:nvPr/>
          </p:nvSpPr>
          <p:spPr>
            <a:xfrm flipV="1">
              <a:off x="2137980" y="-96258"/>
              <a:ext cx="119370" cy="6130345"/>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grpSp>
      <p:grpSp>
        <p:nvGrpSpPr>
          <p:cNvPr id="74" name="Group 73"/>
          <p:cNvGrpSpPr/>
          <p:nvPr/>
        </p:nvGrpSpPr>
        <p:grpSpPr>
          <a:xfrm>
            <a:off x="7143913" y="-90595"/>
            <a:ext cx="982255" cy="6148686"/>
            <a:chOff x="2137980" y="-96258"/>
            <a:chExt cx="982255" cy="6148686"/>
          </a:xfrm>
        </p:grpSpPr>
        <p:sp>
          <p:nvSpPr>
            <p:cNvPr id="75" name="Rectangle 74"/>
            <p:cNvSpPr/>
            <p:nvPr/>
          </p:nvSpPr>
          <p:spPr>
            <a:xfrm flipV="1">
              <a:off x="2630836" y="-58296"/>
              <a:ext cx="489399" cy="6110724"/>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76" name="Rectangle 75"/>
            <p:cNvSpPr/>
            <p:nvPr/>
          </p:nvSpPr>
          <p:spPr>
            <a:xfrm flipV="1">
              <a:off x="2137980" y="-96258"/>
              <a:ext cx="119370" cy="6130345"/>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grpSp>
      <p:grpSp>
        <p:nvGrpSpPr>
          <p:cNvPr id="15" name="Group 14"/>
          <p:cNvGrpSpPr/>
          <p:nvPr/>
        </p:nvGrpSpPr>
        <p:grpSpPr>
          <a:xfrm>
            <a:off x="5899726" y="-244931"/>
            <a:ext cx="3064661" cy="3429000"/>
            <a:chOff x="5899726" y="-244931"/>
            <a:chExt cx="3064661" cy="3429000"/>
          </a:xfrm>
        </p:grpSpPr>
        <p:sp>
          <p:nvSpPr>
            <p:cNvPr id="6" name="Rectangle 5"/>
            <p:cNvSpPr/>
            <p:nvPr/>
          </p:nvSpPr>
          <p:spPr>
            <a:xfrm>
              <a:off x="5899727" y="-244931"/>
              <a:ext cx="3064660" cy="3429000"/>
            </a:xfrm>
            <a:prstGeom prst="rect">
              <a:avLst/>
            </a:prstGeom>
            <a:solidFill>
              <a:srgbClr val="F9F9F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pic>
          <p:nvPicPr>
            <p:cNvPr id="4" name="Picture 3"/>
            <p:cNvPicPr>
              <a:picLocks noChangeAspect="1"/>
            </p:cNvPicPr>
            <p:nvPr/>
          </p:nvPicPr>
          <p:blipFill rotWithShape="1">
            <a:blip r:embed="rId3"/>
            <a:srcRect r="50700" b="58100"/>
            <a:stretch/>
          </p:blipFill>
          <p:spPr>
            <a:xfrm>
              <a:off x="5899726" y="0"/>
              <a:ext cx="2607460" cy="1224643"/>
            </a:xfrm>
            <a:prstGeom prst="rect">
              <a:avLst/>
            </a:prstGeom>
          </p:spPr>
        </p:pic>
        <p:pic>
          <p:nvPicPr>
            <p:cNvPr id="5" name="Picture 4"/>
            <p:cNvPicPr>
              <a:picLocks noChangeAspect="1"/>
            </p:cNvPicPr>
            <p:nvPr/>
          </p:nvPicPr>
          <p:blipFill rotWithShape="1">
            <a:blip r:embed="rId3"/>
            <a:srcRect t="41620" r="47515"/>
            <a:stretch/>
          </p:blipFill>
          <p:spPr>
            <a:xfrm>
              <a:off x="5899726" y="1473653"/>
              <a:ext cx="2775857" cy="1706336"/>
            </a:xfrm>
            <a:prstGeom prst="rect">
              <a:avLst/>
            </a:prstGeom>
          </p:spPr>
        </p:pic>
        <p:sp>
          <p:nvSpPr>
            <p:cNvPr id="7" name="TextBox 6"/>
            <p:cNvSpPr txBox="1"/>
            <p:nvPr/>
          </p:nvSpPr>
          <p:spPr>
            <a:xfrm>
              <a:off x="6234852" y="1165878"/>
              <a:ext cx="2594619"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Arial"/>
                  <a:ea typeface="Arial"/>
                  <a:cs typeface="Arial"/>
                  <a:sym typeface="Arial"/>
                </a:rPr>
                <a:t>+ </a:t>
              </a:r>
              <a:r>
                <a:rPr kumimoji="0" lang="en-US" sz="1400" b="0" i="0" u="none" strike="noStrike" cap="none" spc="0" normalizeH="0" baseline="0" dirty="0" err="1" smtClean="0">
                  <a:ln>
                    <a:noFill/>
                  </a:ln>
                  <a:solidFill>
                    <a:srgbClr val="000000"/>
                  </a:solidFill>
                  <a:effectLst/>
                  <a:uFillTx/>
                  <a:latin typeface="Arial"/>
                  <a:ea typeface="Arial"/>
                  <a:cs typeface="Arial"/>
                  <a:sym typeface="Arial"/>
                </a:rPr>
                <a:t>Burkholderia</a:t>
              </a:r>
              <a:r>
                <a:rPr kumimoji="0" lang="en-US" sz="1400" b="0" i="0" u="none" strike="noStrike" cap="none" spc="0" normalizeH="0" baseline="0" dirty="0" smtClean="0">
                  <a:ln>
                    <a:noFill/>
                  </a:ln>
                  <a:solidFill>
                    <a:srgbClr val="000000"/>
                  </a:solidFill>
                  <a:effectLst/>
                  <a:uFillTx/>
                  <a:latin typeface="Arial"/>
                  <a:ea typeface="Arial"/>
                  <a:cs typeface="Arial"/>
                  <a:sym typeface="Arial"/>
                </a:rPr>
                <a:t> spp. strain A396</a:t>
              </a:r>
              <a:endParaRPr kumimoji="0" lang="en-US" sz="1400" b="0" i="0" u="none" strike="noStrike" cap="none" spc="0" normalizeH="0" baseline="0" dirty="0">
                <a:ln>
                  <a:noFill/>
                </a:ln>
                <a:solidFill>
                  <a:srgbClr val="000000"/>
                </a:solidFill>
                <a:effectLst/>
                <a:uFillTx/>
                <a:latin typeface="Arial"/>
                <a:ea typeface="Arial"/>
                <a:cs typeface="Arial"/>
                <a:sym typeface="Arial"/>
              </a:endParaRPr>
            </a:p>
          </p:txBody>
        </p:sp>
      </p:grpSp>
      <p:sp>
        <p:nvSpPr>
          <p:cNvPr id="65" name="Rectangle 64"/>
          <p:cNvSpPr/>
          <p:nvPr/>
        </p:nvSpPr>
        <p:spPr>
          <a:xfrm>
            <a:off x="5922901" y="1703359"/>
            <a:ext cx="3037930" cy="1172749"/>
          </a:xfrm>
          <a:prstGeom prst="rect">
            <a:avLst/>
          </a:prstGeom>
          <a:solidFill>
            <a:srgbClr val="F9F9F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36" name="Rectangle 35"/>
          <p:cNvSpPr/>
          <p:nvPr/>
        </p:nvSpPr>
        <p:spPr>
          <a:xfrm>
            <a:off x="5899726" y="271369"/>
            <a:ext cx="3038212" cy="230907"/>
          </a:xfrm>
          <a:prstGeom prst="rect">
            <a:avLst/>
          </a:prstGeom>
          <a:solidFill>
            <a:srgbClr val="F9F9F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1350645637"/>
      </p:ext>
    </p:extLst>
  </p:cSld>
  <p:clrMapOvr>
    <a:masterClrMapping/>
  </p:clrMapOvr>
  <p:transition spd="slow">
    <p:wipe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8312727" cy="6858000"/>
          </a:xfrm>
          <a:prstGeom prst="rect">
            <a:avLst/>
          </a:prstGeom>
        </p:spPr>
      </p:pic>
      <p:sp>
        <p:nvSpPr>
          <p:cNvPr id="18" name="Rectangle 17"/>
          <p:cNvSpPr/>
          <p:nvPr/>
        </p:nvSpPr>
        <p:spPr>
          <a:xfrm>
            <a:off x="761670" y="-5906457"/>
            <a:ext cx="8309413" cy="604565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9" name="Rectangle 18"/>
          <p:cNvSpPr/>
          <p:nvPr/>
        </p:nvSpPr>
        <p:spPr>
          <a:xfrm>
            <a:off x="5951784" y="1952368"/>
            <a:ext cx="3009047" cy="943911"/>
          </a:xfrm>
          <a:prstGeom prst="rect">
            <a:avLst/>
          </a:prstGeom>
          <a:solidFill>
            <a:srgbClr val="F9F9F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20" name="Rectangle 19"/>
          <p:cNvSpPr/>
          <p:nvPr/>
        </p:nvSpPr>
        <p:spPr>
          <a:xfrm>
            <a:off x="5915986" y="506467"/>
            <a:ext cx="3044845" cy="1196892"/>
          </a:xfrm>
          <a:prstGeom prst="rect">
            <a:avLst/>
          </a:prstGeom>
          <a:solidFill>
            <a:srgbClr val="F9F9F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54" name="Rectangle 53"/>
          <p:cNvSpPr/>
          <p:nvPr/>
        </p:nvSpPr>
        <p:spPr>
          <a:xfrm>
            <a:off x="5922901" y="-65071"/>
            <a:ext cx="2869726" cy="322528"/>
          </a:xfrm>
          <a:prstGeom prst="rect">
            <a:avLst/>
          </a:prstGeom>
          <a:solidFill>
            <a:srgbClr val="F9F9F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grpSp>
        <p:nvGrpSpPr>
          <p:cNvPr id="15" name="Group 14"/>
          <p:cNvGrpSpPr/>
          <p:nvPr/>
        </p:nvGrpSpPr>
        <p:grpSpPr>
          <a:xfrm>
            <a:off x="5899726" y="-244931"/>
            <a:ext cx="3064661" cy="3429000"/>
            <a:chOff x="5899726" y="-244931"/>
            <a:chExt cx="3064661" cy="3429000"/>
          </a:xfrm>
        </p:grpSpPr>
        <p:sp>
          <p:nvSpPr>
            <p:cNvPr id="6" name="Rectangle 5"/>
            <p:cNvSpPr/>
            <p:nvPr/>
          </p:nvSpPr>
          <p:spPr>
            <a:xfrm>
              <a:off x="5899727" y="-244931"/>
              <a:ext cx="3064660" cy="3429000"/>
            </a:xfrm>
            <a:prstGeom prst="rect">
              <a:avLst/>
            </a:prstGeom>
            <a:solidFill>
              <a:srgbClr val="F9F9F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pic>
          <p:nvPicPr>
            <p:cNvPr id="4" name="Picture 3"/>
            <p:cNvPicPr>
              <a:picLocks noChangeAspect="1"/>
            </p:cNvPicPr>
            <p:nvPr/>
          </p:nvPicPr>
          <p:blipFill rotWithShape="1">
            <a:blip r:embed="rId3"/>
            <a:srcRect r="50700" b="58100"/>
            <a:stretch/>
          </p:blipFill>
          <p:spPr>
            <a:xfrm>
              <a:off x="5899726" y="0"/>
              <a:ext cx="2607460" cy="1224643"/>
            </a:xfrm>
            <a:prstGeom prst="rect">
              <a:avLst/>
            </a:prstGeom>
          </p:spPr>
        </p:pic>
        <p:pic>
          <p:nvPicPr>
            <p:cNvPr id="5" name="Picture 4"/>
            <p:cNvPicPr>
              <a:picLocks noChangeAspect="1"/>
            </p:cNvPicPr>
            <p:nvPr/>
          </p:nvPicPr>
          <p:blipFill rotWithShape="1">
            <a:blip r:embed="rId3"/>
            <a:srcRect t="41620" r="47515"/>
            <a:stretch/>
          </p:blipFill>
          <p:spPr>
            <a:xfrm>
              <a:off x="5899726" y="1473653"/>
              <a:ext cx="2775857" cy="1706336"/>
            </a:xfrm>
            <a:prstGeom prst="rect">
              <a:avLst/>
            </a:prstGeom>
          </p:spPr>
        </p:pic>
        <p:sp>
          <p:nvSpPr>
            <p:cNvPr id="7" name="TextBox 6"/>
            <p:cNvSpPr txBox="1"/>
            <p:nvPr/>
          </p:nvSpPr>
          <p:spPr>
            <a:xfrm>
              <a:off x="6234852" y="1165878"/>
              <a:ext cx="2594619"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Arial"/>
                  <a:ea typeface="Arial"/>
                  <a:cs typeface="Arial"/>
                  <a:sym typeface="Arial"/>
                </a:rPr>
                <a:t>+ </a:t>
              </a:r>
              <a:r>
                <a:rPr kumimoji="0" lang="en-US" sz="1400" b="0" i="0" u="none" strike="noStrike" cap="none" spc="0" normalizeH="0" baseline="0" dirty="0" err="1" smtClean="0">
                  <a:ln>
                    <a:noFill/>
                  </a:ln>
                  <a:solidFill>
                    <a:srgbClr val="000000"/>
                  </a:solidFill>
                  <a:effectLst/>
                  <a:uFillTx/>
                  <a:latin typeface="Arial"/>
                  <a:ea typeface="Arial"/>
                  <a:cs typeface="Arial"/>
                  <a:sym typeface="Arial"/>
                </a:rPr>
                <a:t>Burkholderia</a:t>
              </a:r>
              <a:r>
                <a:rPr kumimoji="0" lang="en-US" sz="1400" b="0" i="0" u="none" strike="noStrike" cap="none" spc="0" normalizeH="0" baseline="0" dirty="0" smtClean="0">
                  <a:ln>
                    <a:noFill/>
                  </a:ln>
                  <a:solidFill>
                    <a:srgbClr val="000000"/>
                  </a:solidFill>
                  <a:effectLst/>
                  <a:uFillTx/>
                  <a:latin typeface="Arial"/>
                  <a:ea typeface="Arial"/>
                  <a:cs typeface="Arial"/>
                  <a:sym typeface="Arial"/>
                </a:rPr>
                <a:t> spp. strain A396</a:t>
              </a:r>
              <a:endParaRPr kumimoji="0" lang="en-US" sz="1400" b="0" i="0" u="none" strike="noStrike" cap="none" spc="0" normalizeH="0" baseline="0" dirty="0">
                <a:ln>
                  <a:noFill/>
                </a:ln>
                <a:solidFill>
                  <a:srgbClr val="000000"/>
                </a:solidFill>
                <a:effectLst/>
                <a:uFillTx/>
                <a:latin typeface="Arial"/>
                <a:ea typeface="Arial"/>
                <a:cs typeface="Arial"/>
                <a:sym typeface="Arial"/>
              </a:endParaRPr>
            </a:p>
          </p:txBody>
        </p:sp>
      </p:grpSp>
    </p:spTree>
    <p:extLst>
      <p:ext uri="{BB962C8B-B14F-4D97-AF65-F5344CB8AC3E}">
        <p14:creationId xmlns:p14="http://schemas.microsoft.com/office/powerpoint/2010/main" val="1077075165"/>
      </p:ext>
    </p:extLst>
  </p:cSld>
  <p:clrMapOvr>
    <a:masterClrMapping/>
  </p:clrMapOvr>
  <p:transition spd="slow">
    <p:wipe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6882" y="-1689287"/>
            <a:ext cx="5563721" cy="9891059"/>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824" y="-677958"/>
            <a:ext cx="5118288" cy="9099179"/>
          </a:xfrm>
          <a:prstGeom prst="rect">
            <a:avLst/>
          </a:prstGeom>
        </p:spPr>
      </p:pic>
      <p:sp>
        <p:nvSpPr>
          <p:cNvPr id="9" name="TextBox 8"/>
          <p:cNvSpPr txBox="1"/>
          <p:nvPr/>
        </p:nvSpPr>
        <p:spPr>
          <a:xfrm>
            <a:off x="1626254" y="6631081"/>
            <a:ext cx="92396" cy="460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914367"/>
            <a:endParaRPr lang="en-US" sz="2391">
              <a:latin typeface="+mj-lt"/>
              <a:ea typeface="+mj-ea"/>
              <a:cs typeface="+mj-cs"/>
              <a:sym typeface="Helvetica"/>
            </a:endParaRPr>
          </a:p>
        </p:txBody>
      </p:sp>
      <p:sp>
        <p:nvSpPr>
          <p:cNvPr id="8" name="Shape 276"/>
          <p:cNvSpPr txBox="1">
            <a:spLocks/>
          </p:cNvSpPr>
          <p:nvPr/>
        </p:nvSpPr>
        <p:spPr>
          <a:xfrm>
            <a:off x="193675" y="338137"/>
            <a:ext cx="8655050" cy="709826"/>
          </a:xfrm>
          <a:prstGeom prst="rect">
            <a:avLst/>
          </a:prstGeom>
          <a:solidFill>
            <a:schemeClr val="bg1">
              <a:alpha val="86000"/>
            </a:schemeClr>
          </a:solidFill>
        </p:spPr>
        <p:txBody>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5pPr>
            <a:lvl6pPr marL="0" marR="0" indent="4572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6pPr>
            <a:lvl7pPr marL="0" marR="0" indent="9144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7pPr>
            <a:lvl8pPr marL="0" marR="0" indent="13716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8pPr>
            <a:lvl9pPr marL="0" marR="0" indent="18288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9pPr>
          </a:lstStyle>
          <a:p>
            <a:r>
              <a:rPr lang="en-US" dirty="0" smtClean="0"/>
              <a:t>Objectives </a:t>
            </a:r>
            <a:r>
              <a:rPr lang="en-US" dirty="0"/>
              <a:t>2</a:t>
            </a:r>
            <a:r>
              <a:rPr lang="en-US" dirty="0" smtClean="0"/>
              <a:t>. Management | Potted</a:t>
            </a:r>
            <a:endParaRPr lang="en-US" dirty="0"/>
          </a:p>
        </p:txBody>
      </p:sp>
    </p:spTree>
    <p:extLst>
      <p:ext uri="{BB962C8B-B14F-4D97-AF65-F5344CB8AC3E}">
        <p14:creationId xmlns:p14="http://schemas.microsoft.com/office/powerpoint/2010/main" val="968273645"/>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DSC_2923.jpeg"/>
          <p:cNvPicPr>
            <a:picLocks noChangeAspect="1"/>
          </p:cNvPicPr>
          <p:nvPr/>
        </p:nvPicPr>
        <p:blipFill>
          <a:blip r:embed="rId3">
            <a:extLst/>
          </a:blip>
          <a:srcRect l="29299" t="9973" r="25152" b="21383"/>
          <a:stretch>
            <a:fillRect/>
          </a:stretch>
        </p:blipFill>
        <p:spPr>
          <a:xfrm>
            <a:off x="3859136" y="800914"/>
            <a:ext cx="6080315" cy="6113642"/>
          </a:xfrm>
          <a:prstGeom prst="rect">
            <a:avLst/>
          </a:prstGeom>
          <a:ln w="12700">
            <a:miter lim="400000"/>
          </a:ln>
        </p:spPr>
      </p:pic>
      <p:sp>
        <p:nvSpPr>
          <p:cNvPr id="7" name="Shape 276"/>
          <p:cNvSpPr txBox="1">
            <a:spLocks/>
          </p:cNvSpPr>
          <p:nvPr/>
        </p:nvSpPr>
        <p:spPr>
          <a:xfrm>
            <a:off x="193675" y="338137"/>
            <a:ext cx="8655050" cy="709826"/>
          </a:xfrm>
          <a:prstGeom prst="rect">
            <a:avLst/>
          </a:prstGeom>
          <a:solidFill>
            <a:schemeClr val="bg1">
              <a:alpha val="86000"/>
            </a:schemeClr>
          </a:solidFill>
        </p:spPr>
        <p:txBody>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5pPr>
            <a:lvl6pPr marL="0" marR="0" indent="4572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6pPr>
            <a:lvl7pPr marL="0" marR="0" indent="9144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7pPr>
            <a:lvl8pPr marL="0" marR="0" indent="13716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8pPr>
            <a:lvl9pPr marL="0" marR="0" indent="18288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9pPr>
          </a:lstStyle>
          <a:p>
            <a:r>
              <a:rPr lang="en-US" dirty="0" smtClean="0"/>
              <a:t>Objectives 3. Natural Enemies</a:t>
            </a:r>
            <a:endParaRPr lang="en-US" dirty="0"/>
          </a:p>
        </p:txBody>
      </p:sp>
      <p:pic>
        <p:nvPicPr>
          <p:cNvPr id="3" name="Picture 2" descr="img_20160425_080839486_26365910950_o.jpg"/>
          <p:cNvPicPr>
            <a:picLocks noChangeAspect="1"/>
          </p:cNvPicPr>
          <p:nvPr/>
        </p:nvPicPr>
        <p:blipFill rotWithShape="1">
          <a:blip r:embed="rId4" cstate="print">
            <a:extLst>
              <a:ext uri="{28A0092B-C50C-407E-A947-70E740481C1C}">
                <a14:useLocalDpi xmlns:a14="http://schemas.microsoft.com/office/drawing/2010/main" val="0"/>
              </a:ext>
            </a:extLst>
          </a:blip>
          <a:srcRect l="17037" t="21322" r="22112" b="19408"/>
          <a:stretch/>
        </p:blipFill>
        <p:spPr>
          <a:xfrm>
            <a:off x="0" y="888669"/>
            <a:ext cx="3901287" cy="6755505"/>
          </a:xfrm>
          <a:prstGeom prst="rect">
            <a:avLst/>
          </a:prstGeom>
        </p:spPr>
      </p:pic>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0160405_100643473_26254710255_o.jpg"/>
          <p:cNvPicPr>
            <a:picLocks noChangeAspect="1"/>
          </p:cNvPicPr>
          <p:nvPr/>
        </p:nvPicPr>
        <p:blipFill rotWithShape="1">
          <a:blip r:embed="rId3" cstate="print">
            <a:extLst>
              <a:ext uri="{28A0092B-C50C-407E-A947-70E740481C1C}">
                <a14:useLocalDpi xmlns:a14="http://schemas.microsoft.com/office/drawing/2010/main" val="0"/>
              </a:ext>
            </a:extLst>
          </a:blip>
          <a:srcRect l="20269" t="27396" r="19925" b="27000"/>
          <a:stretch/>
        </p:blipFill>
        <p:spPr>
          <a:xfrm rot="16200000">
            <a:off x="-630240" y="2490429"/>
            <a:ext cx="5532699" cy="2373058"/>
          </a:xfrm>
          <a:prstGeom prst="rect">
            <a:avLst/>
          </a:prstGeom>
        </p:spPr>
      </p:pic>
      <p:sp>
        <p:nvSpPr>
          <p:cNvPr id="302" name="Shape 302"/>
          <p:cNvSpPr/>
          <p:nvPr/>
        </p:nvSpPr>
        <p:spPr>
          <a:xfrm>
            <a:off x="-65159" y="653866"/>
            <a:ext cx="9274318" cy="2026878"/>
          </a:xfrm>
          <a:prstGeom prst="rect">
            <a:avLst/>
          </a:prstGeom>
          <a:gradFill>
            <a:gsLst>
              <a:gs pos="51922">
                <a:srgbClr val="FFFFFF"/>
              </a:gs>
              <a:gs pos="78230">
                <a:srgbClr val="FFFFFF">
                  <a:alpha val="50000"/>
                </a:srgbClr>
              </a:gs>
              <a:gs pos="100000">
                <a:srgbClr val="FFFFFF">
                  <a:alpha val="0"/>
                </a:srgbClr>
              </a:gs>
            </a:gsLst>
            <a:path>
              <a:fillToRect l="49829" t="-383" r="50170" b="100383"/>
            </a:path>
          </a:gradFill>
          <a:ln w="3175">
            <a:miter lim="400000"/>
          </a:ln>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pic>
        <p:nvPicPr>
          <p:cNvPr id="305" name="pasted-image.pdf"/>
          <p:cNvPicPr>
            <a:picLocks noChangeAspect="1"/>
          </p:cNvPicPr>
          <p:nvPr/>
        </p:nvPicPr>
        <p:blipFill>
          <a:blip r:embed="rId4">
            <a:extLst/>
          </a:blip>
          <a:stretch>
            <a:fillRect/>
          </a:stretch>
        </p:blipFill>
        <p:spPr>
          <a:xfrm>
            <a:off x="6446799" y="1518166"/>
            <a:ext cx="2077138" cy="2295784"/>
          </a:xfrm>
          <a:prstGeom prst="rect">
            <a:avLst/>
          </a:prstGeom>
          <a:ln w="12700">
            <a:miter lim="400000"/>
          </a:ln>
        </p:spPr>
      </p:pic>
      <p:pic>
        <p:nvPicPr>
          <p:cNvPr id="306" name="pasted-image.pdf"/>
          <p:cNvPicPr>
            <a:picLocks noChangeAspect="1"/>
          </p:cNvPicPr>
          <p:nvPr/>
        </p:nvPicPr>
        <p:blipFill>
          <a:blip r:embed="rId5">
            <a:extLst/>
          </a:blip>
          <a:stretch>
            <a:fillRect/>
          </a:stretch>
        </p:blipFill>
        <p:spPr>
          <a:xfrm>
            <a:off x="4541417" y="1518166"/>
            <a:ext cx="1827257" cy="2295784"/>
          </a:xfrm>
          <a:prstGeom prst="rect">
            <a:avLst/>
          </a:prstGeom>
          <a:ln w="12700">
            <a:miter lim="400000"/>
          </a:ln>
        </p:spPr>
      </p:pic>
      <p:pic>
        <p:nvPicPr>
          <p:cNvPr id="307" name="pasted-image.pdf"/>
          <p:cNvPicPr>
            <a:picLocks noChangeAspect="1"/>
          </p:cNvPicPr>
          <p:nvPr/>
        </p:nvPicPr>
        <p:blipFill>
          <a:blip r:embed="rId6">
            <a:extLst/>
          </a:blip>
          <a:stretch>
            <a:fillRect/>
          </a:stretch>
        </p:blipFill>
        <p:spPr>
          <a:xfrm>
            <a:off x="4523054" y="3892625"/>
            <a:ext cx="2342464" cy="2550682"/>
          </a:xfrm>
          <a:prstGeom prst="rect">
            <a:avLst/>
          </a:prstGeom>
          <a:ln w="12700">
            <a:miter lim="400000"/>
          </a:ln>
        </p:spPr>
      </p:pic>
      <p:sp>
        <p:nvSpPr>
          <p:cNvPr id="2" name="Rectangle 1"/>
          <p:cNvSpPr/>
          <p:nvPr/>
        </p:nvSpPr>
        <p:spPr>
          <a:xfrm>
            <a:off x="4523054" y="1518166"/>
            <a:ext cx="1871887" cy="338554"/>
          </a:xfrm>
          <a:prstGeom prst="rect">
            <a:avLst/>
          </a:prstGeom>
          <a:solidFill>
            <a:srgbClr val="FFFFFF"/>
          </a:solidFill>
          <a:effectLst>
            <a:outerShdw blurRad="50800" dist="38100" dir="2700000" algn="tl" rotWithShape="0">
              <a:prstClr val="black">
                <a:alpha val="40000"/>
              </a:prstClr>
            </a:outerShdw>
          </a:effectLst>
        </p:spPr>
        <p:txBody>
          <a:bodyPr wrap="none">
            <a:spAutoFit/>
          </a:bodyPr>
          <a:lstStyle/>
          <a:p>
            <a:r>
              <a:rPr lang="en-US" sz="1600" i="1" dirty="0" err="1" smtClean="0"/>
              <a:t>Chilocorus</a:t>
            </a:r>
            <a:r>
              <a:rPr lang="en-US" sz="1600" i="1" dirty="0" smtClean="0"/>
              <a:t> cacti</a:t>
            </a:r>
            <a:r>
              <a:rPr lang="en-US" sz="1600" dirty="0" smtClean="0"/>
              <a:t> L.</a:t>
            </a:r>
            <a:endParaRPr lang="en-US" sz="1600" dirty="0"/>
          </a:p>
        </p:txBody>
      </p:sp>
      <p:sp>
        <p:nvSpPr>
          <p:cNvPr id="12" name="Rectangle 11"/>
          <p:cNvSpPr/>
          <p:nvPr/>
        </p:nvSpPr>
        <p:spPr>
          <a:xfrm>
            <a:off x="6481122" y="3429628"/>
            <a:ext cx="1990910" cy="338554"/>
          </a:xfrm>
          <a:prstGeom prst="rect">
            <a:avLst/>
          </a:prstGeom>
          <a:solidFill>
            <a:srgbClr val="FFFFFF"/>
          </a:solidFill>
          <a:effectLst>
            <a:outerShdw blurRad="50800" dist="38100" dir="2700000" algn="tl" rotWithShape="0">
              <a:prstClr val="black">
                <a:alpha val="40000"/>
              </a:prstClr>
            </a:outerShdw>
          </a:effectLst>
        </p:spPr>
        <p:txBody>
          <a:bodyPr wrap="none">
            <a:spAutoFit/>
          </a:bodyPr>
          <a:lstStyle/>
          <a:p>
            <a:r>
              <a:rPr lang="en-US" sz="1600" i="1" dirty="0" err="1"/>
              <a:t>Hyperaspis</a:t>
            </a:r>
            <a:r>
              <a:rPr lang="en-US" sz="1600" i="1" dirty="0"/>
              <a:t> </a:t>
            </a:r>
            <a:r>
              <a:rPr lang="en-US" sz="1600" i="1" dirty="0" err="1"/>
              <a:t>lateralis</a:t>
            </a:r>
            <a:endParaRPr lang="en-US" sz="1600" dirty="0"/>
          </a:p>
        </p:txBody>
      </p:sp>
      <p:sp>
        <p:nvSpPr>
          <p:cNvPr id="14" name="Rectangle 13"/>
          <p:cNvSpPr/>
          <p:nvPr/>
        </p:nvSpPr>
        <p:spPr>
          <a:xfrm>
            <a:off x="4653853" y="5746903"/>
            <a:ext cx="3023544" cy="338554"/>
          </a:xfrm>
          <a:prstGeom prst="rect">
            <a:avLst/>
          </a:prstGeom>
          <a:solidFill>
            <a:srgbClr val="FFFFFF"/>
          </a:solidFill>
          <a:effectLst>
            <a:outerShdw blurRad="50800" dist="38100" dir="2700000" algn="tl" rotWithShape="0">
              <a:prstClr val="black">
                <a:alpha val="40000"/>
              </a:prstClr>
            </a:outerShdw>
          </a:effectLst>
        </p:spPr>
        <p:txBody>
          <a:bodyPr wrap="none">
            <a:spAutoFit/>
          </a:bodyPr>
          <a:lstStyle/>
          <a:p>
            <a:r>
              <a:rPr lang="en-US" sz="1600" i="1" dirty="0" err="1"/>
              <a:t>Scymnus</a:t>
            </a:r>
            <a:r>
              <a:rPr lang="en-US" sz="1600" i="1" dirty="0"/>
              <a:t> sp. or </a:t>
            </a:r>
            <a:r>
              <a:rPr lang="en-US" sz="1600" i="1" dirty="0" err="1"/>
              <a:t>Hyperaspis</a:t>
            </a:r>
            <a:r>
              <a:rPr lang="en-US" sz="1600" i="1" dirty="0"/>
              <a:t> sp.</a:t>
            </a:r>
            <a:endParaRPr lang="en-US" sz="1600" dirty="0"/>
          </a:p>
        </p:txBody>
      </p:sp>
      <p:sp>
        <p:nvSpPr>
          <p:cNvPr id="15" name="Shape 276"/>
          <p:cNvSpPr txBox="1">
            <a:spLocks/>
          </p:cNvSpPr>
          <p:nvPr/>
        </p:nvSpPr>
        <p:spPr>
          <a:xfrm>
            <a:off x="193675" y="338137"/>
            <a:ext cx="8655050" cy="709826"/>
          </a:xfrm>
          <a:prstGeom prst="rect">
            <a:avLst/>
          </a:prstGeom>
          <a:solidFill>
            <a:schemeClr val="bg1">
              <a:alpha val="86000"/>
            </a:schemeClr>
          </a:solidFill>
        </p:spPr>
        <p:txBody>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5pPr>
            <a:lvl6pPr marL="0" marR="0" indent="4572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6pPr>
            <a:lvl7pPr marL="0" marR="0" indent="9144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7pPr>
            <a:lvl8pPr marL="0" marR="0" indent="13716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8pPr>
            <a:lvl9pPr marL="0" marR="0" indent="18288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9pPr>
          </a:lstStyle>
          <a:p>
            <a:r>
              <a:rPr lang="en-US" dirty="0" smtClean="0"/>
              <a:t>Objectives 3. Natural Enemies</a:t>
            </a:r>
            <a:endParaRPr lang="en-US" dirty="0"/>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DSC_2937.jpeg"/>
          <p:cNvPicPr>
            <a:picLocks noChangeAspect="1"/>
          </p:cNvPicPr>
          <p:nvPr/>
        </p:nvPicPr>
        <p:blipFill>
          <a:blip r:embed="rId3">
            <a:extLst/>
          </a:blip>
          <a:srcRect l="17654" t="21347" r="21005" b="21347"/>
          <a:stretch>
            <a:fillRect/>
          </a:stretch>
        </p:blipFill>
        <p:spPr>
          <a:xfrm>
            <a:off x="4392" y="1315644"/>
            <a:ext cx="9134163" cy="5693234"/>
          </a:xfrm>
          <a:prstGeom prst="rect">
            <a:avLst/>
          </a:prstGeom>
          <a:ln w="12700">
            <a:miter lim="400000"/>
          </a:ln>
        </p:spPr>
      </p:pic>
      <p:sp>
        <p:nvSpPr>
          <p:cNvPr id="7" name="Shape 276"/>
          <p:cNvSpPr txBox="1">
            <a:spLocks/>
          </p:cNvSpPr>
          <p:nvPr/>
        </p:nvSpPr>
        <p:spPr>
          <a:xfrm>
            <a:off x="193675" y="338137"/>
            <a:ext cx="8655050" cy="709826"/>
          </a:xfrm>
          <a:prstGeom prst="rect">
            <a:avLst/>
          </a:prstGeom>
          <a:solidFill>
            <a:schemeClr val="bg1">
              <a:alpha val="86000"/>
            </a:schemeClr>
          </a:solidFill>
        </p:spPr>
        <p:txBody>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5pPr>
            <a:lvl6pPr marL="0" marR="0" indent="4572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6pPr>
            <a:lvl7pPr marL="0" marR="0" indent="9144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7pPr>
            <a:lvl8pPr marL="0" marR="0" indent="13716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8pPr>
            <a:lvl9pPr marL="0" marR="0" indent="18288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9pPr>
          </a:lstStyle>
          <a:p>
            <a:r>
              <a:rPr lang="en-US" dirty="0" smtClean="0"/>
              <a:t>Objectives 3. Natural Enemies</a:t>
            </a:r>
            <a:endParaRPr lang="en-US" dirty="0"/>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Shape 693"/>
          <p:cNvSpPr/>
          <p:nvPr/>
        </p:nvSpPr>
        <p:spPr>
          <a:xfrm>
            <a:off x="3970320" y="1232058"/>
            <a:ext cx="3168256" cy="5490804"/>
          </a:xfrm>
          <a:prstGeom prst="rect">
            <a:avLst/>
          </a:prstGeom>
          <a:solidFill>
            <a:srgbClr val="95FF4B">
              <a:alpha val="76988"/>
            </a:srgbClr>
          </a:solidFill>
          <a:ln w="25400">
            <a:solidFill>
              <a:schemeClr val="accent1"/>
            </a:solidFill>
          </a:ln>
        </p:spPr>
        <p:txBody>
          <a:bodyPr lIns="45719" tIns="45719" rIns="45719" bIns="45719"/>
          <a:lstStyle/>
          <a:p>
            <a:endParaRPr sz="1687"/>
          </a:p>
        </p:txBody>
      </p:sp>
      <p:sp>
        <p:nvSpPr>
          <p:cNvPr id="694" name="Shape 694"/>
          <p:cNvSpPr/>
          <p:nvPr/>
        </p:nvSpPr>
        <p:spPr>
          <a:xfrm>
            <a:off x="971569" y="1232058"/>
            <a:ext cx="2979892" cy="5490804"/>
          </a:xfrm>
          <a:prstGeom prst="rect">
            <a:avLst/>
          </a:prstGeom>
          <a:solidFill>
            <a:srgbClr val="FF9524">
              <a:alpha val="76988"/>
            </a:srgbClr>
          </a:solidFill>
          <a:ln w="25400">
            <a:solidFill>
              <a:schemeClr val="accent1"/>
            </a:solidFill>
          </a:ln>
        </p:spPr>
        <p:txBody>
          <a:bodyPr lIns="45719" tIns="45719" rIns="45719" bIns="45719"/>
          <a:lstStyle/>
          <a:p>
            <a:endParaRPr sz="1687"/>
          </a:p>
        </p:txBody>
      </p:sp>
      <p:sp>
        <p:nvSpPr>
          <p:cNvPr id="695" name="Shape 695"/>
          <p:cNvSpPr>
            <a:spLocks noGrp="1"/>
          </p:cNvSpPr>
          <p:nvPr>
            <p:ph type="title"/>
          </p:nvPr>
        </p:nvSpPr>
        <p:spPr>
          <a:xfrm>
            <a:off x="193675" y="47973"/>
            <a:ext cx="8655050" cy="1252538"/>
          </a:xfrm>
          <a:prstGeom prst="rect">
            <a:avLst/>
          </a:prstGeom>
        </p:spPr>
        <p:txBody>
          <a:bodyPr/>
          <a:lstStyle>
            <a:lvl1pPr>
              <a:defRPr sz="4700"/>
            </a:lvl1pPr>
          </a:lstStyle>
          <a:p>
            <a:r>
              <a:rPr dirty="0"/>
              <a:t>Objective </a:t>
            </a:r>
            <a:r>
              <a:rPr lang="en-US" dirty="0" smtClean="0"/>
              <a:t>3</a:t>
            </a:r>
            <a:r>
              <a:rPr dirty="0" smtClean="0"/>
              <a:t>. </a:t>
            </a:r>
            <a:r>
              <a:rPr dirty="0"/>
              <a:t>Impact of Predators</a:t>
            </a:r>
          </a:p>
        </p:txBody>
      </p:sp>
      <p:pic>
        <p:nvPicPr>
          <p:cNvPr id="696" name="pasted-image.pdf"/>
          <p:cNvPicPr>
            <a:picLocks noChangeAspect="1"/>
          </p:cNvPicPr>
          <p:nvPr/>
        </p:nvPicPr>
        <p:blipFill>
          <a:blip r:embed="rId3">
            <a:extLst/>
          </a:blip>
          <a:stretch>
            <a:fillRect/>
          </a:stretch>
        </p:blipFill>
        <p:spPr>
          <a:xfrm>
            <a:off x="617150" y="1655153"/>
            <a:ext cx="6745515" cy="2455893"/>
          </a:xfrm>
          <a:prstGeom prst="rect">
            <a:avLst/>
          </a:prstGeom>
          <a:ln w="12700">
            <a:miter lim="400000"/>
          </a:ln>
        </p:spPr>
      </p:pic>
      <p:pic>
        <p:nvPicPr>
          <p:cNvPr id="697" name="pasted-image.pdf"/>
          <p:cNvPicPr>
            <a:picLocks noChangeAspect="1"/>
          </p:cNvPicPr>
          <p:nvPr/>
        </p:nvPicPr>
        <p:blipFill>
          <a:blip r:embed="rId4">
            <a:extLst/>
          </a:blip>
          <a:stretch>
            <a:fillRect/>
          </a:stretch>
        </p:blipFill>
        <p:spPr>
          <a:xfrm>
            <a:off x="604831" y="4261358"/>
            <a:ext cx="6863040" cy="2455893"/>
          </a:xfrm>
          <a:prstGeom prst="rect">
            <a:avLst/>
          </a:prstGeom>
          <a:ln w="12700">
            <a:miter lim="400000"/>
          </a:ln>
        </p:spPr>
      </p:pic>
      <p:sp>
        <p:nvSpPr>
          <p:cNvPr id="698" name="Shape 698"/>
          <p:cNvSpPr/>
          <p:nvPr/>
        </p:nvSpPr>
        <p:spPr>
          <a:xfrm>
            <a:off x="1468425" y="1635473"/>
            <a:ext cx="2012728" cy="406135"/>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lvl1pPr>
              <a:defRPr sz="2900"/>
            </a:lvl1pPr>
          </a:lstStyle>
          <a:p>
            <a:r>
              <a:rPr sz="2039"/>
              <a:t>Scale Treatment</a:t>
            </a:r>
          </a:p>
        </p:txBody>
      </p:sp>
      <p:sp>
        <p:nvSpPr>
          <p:cNvPr id="699" name="Shape 699"/>
          <p:cNvSpPr/>
          <p:nvPr/>
        </p:nvSpPr>
        <p:spPr>
          <a:xfrm>
            <a:off x="3945648" y="1284684"/>
            <a:ext cx="3105860" cy="406135"/>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lvl1pPr algn="ctr">
              <a:defRPr sz="2900"/>
            </a:lvl1pPr>
          </a:lstStyle>
          <a:p>
            <a:r>
              <a:rPr sz="2039"/>
              <a:t>Lady beetle treatment</a:t>
            </a:r>
          </a:p>
        </p:txBody>
      </p:sp>
      <p:sp>
        <p:nvSpPr>
          <p:cNvPr id="2" name="TextBox 1"/>
          <p:cNvSpPr txBox="1"/>
          <p:nvPr/>
        </p:nvSpPr>
        <p:spPr>
          <a:xfrm>
            <a:off x="7157435" y="6319949"/>
            <a:ext cx="180113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000" dirty="0" smtClean="0"/>
              <a:t>Merchant 2016</a:t>
            </a:r>
            <a:endParaRPr kumimoji="0" lang="en-US" sz="2000" i="0" u="none" strike="noStrike" cap="none" spc="0" normalizeH="0" baseline="0" dirty="0">
              <a:ln>
                <a:noFill/>
              </a:ln>
              <a:solidFill>
                <a:srgbClr val="000000"/>
              </a:solidFill>
              <a:effectLst/>
              <a:uFillTx/>
              <a:sym typeface="Arial"/>
            </a:endParaRPr>
          </a:p>
        </p:txBody>
      </p:sp>
    </p:spTree>
    <p:extLst>
      <p:ext uri="{BB962C8B-B14F-4D97-AF65-F5344CB8AC3E}">
        <p14:creationId xmlns:p14="http://schemas.microsoft.com/office/powerpoint/2010/main" val="1944893172"/>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9" name="pasted-image.pdf" descr="pasted-image.pdf"/>
          <p:cNvPicPr>
            <a:picLocks noChangeAspect="1"/>
          </p:cNvPicPr>
          <p:nvPr/>
        </p:nvPicPr>
        <p:blipFill>
          <a:blip r:embed="rId2">
            <a:extLst/>
          </a:blip>
          <a:srcRect l="51883"/>
          <a:stretch>
            <a:fillRect/>
          </a:stretch>
        </p:blipFill>
        <p:spPr>
          <a:xfrm>
            <a:off x="726653" y="728467"/>
            <a:ext cx="7690775" cy="5401078"/>
          </a:xfrm>
          <a:prstGeom prst="rect">
            <a:avLst/>
          </a:prstGeom>
          <a:ln w="12700">
            <a:miter lim="400000"/>
          </a:ln>
        </p:spPr>
      </p:pic>
    </p:spTree>
    <p:extLst>
      <p:ext uri="{BB962C8B-B14F-4D97-AF65-F5344CB8AC3E}">
        <p14:creationId xmlns:p14="http://schemas.microsoft.com/office/powerpoint/2010/main" val="1725054476"/>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Shape 717"/>
          <p:cNvSpPr>
            <a:spLocks noGrp="1"/>
          </p:cNvSpPr>
          <p:nvPr>
            <p:ph type="title"/>
          </p:nvPr>
        </p:nvSpPr>
        <p:spPr>
          <a:xfrm>
            <a:off x="193675" y="100173"/>
            <a:ext cx="8655050" cy="1252538"/>
          </a:xfrm>
          <a:prstGeom prst="rect">
            <a:avLst/>
          </a:prstGeom>
        </p:spPr>
        <p:txBody>
          <a:bodyPr/>
          <a:lstStyle>
            <a:lvl1pPr>
              <a:defRPr sz="4700"/>
            </a:lvl1pPr>
          </a:lstStyle>
          <a:p>
            <a:r>
              <a:rPr/>
              <a:t>Objective </a:t>
            </a:r>
            <a:r>
              <a:rPr lang="en-US" smtClean="0"/>
              <a:t>3</a:t>
            </a:r>
            <a:r>
              <a:rPr smtClean="0"/>
              <a:t>. </a:t>
            </a:r>
            <a:r>
              <a:rPr dirty="0"/>
              <a:t>Impact of Predators</a:t>
            </a:r>
          </a:p>
        </p:txBody>
      </p:sp>
      <p:pic>
        <p:nvPicPr>
          <p:cNvPr id="718" name="pasted-image.pdf"/>
          <p:cNvPicPr>
            <a:picLocks noChangeAspect="1"/>
          </p:cNvPicPr>
          <p:nvPr/>
        </p:nvPicPr>
        <p:blipFill>
          <a:blip r:embed="rId3">
            <a:extLst/>
          </a:blip>
          <a:stretch>
            <a:fillRect/>
          </a:stretch>
        </p:blipFill>
        <p:spPr>
          <a:xfrm>
            <a:off x="546048" y="1162579"/>
            <a:ext cx="7011632" cy="4859546"/>
          </a:xfrm>
          <a:prstGeom prst="rect">
            <a:avLst/>
          </a:prstGeom>
          <a:ln w="12700">
            <a:miter lim="400000"/>
          </a:ln>
        </p:spPr>
      </p:pic>
      <p:pic>
        <p:nvPicPr>
          <p:cNvPr id="719" name="pasted-image.pdf"/>
          <p:cNvPicPr>
            <a:picLocks noChangeAspect="1"/>
          </p:cNvPicPr>
          <p:nvPr/>
        </p:nvPicPr>
        <p:blipFill>
          <a:blip r:embed="rId4">
            <a:extLst/>
          </a:blip>
          <a:stretch>
            <a:fillRect/>
          </a:stretch>
        </p:blipFill>
        <p:spPr>
          <a:xfrm>
            <a:off x="659269" y="6421042"/>
            <a:ext cx="4964907" cy="348259"/>
          </a:xfrm>
          <a:prstGeom prst="rect">
            <a:avLst/>
          </a:prstGeom>
          <a:ln w="12700">
            <a:miter lim="400000"/>
          </a:ln>
        </p:spPr>
      </p:pic>
      <p:sp>
        <p:nvSpPr>
          <p:cNvPr id="720" name="Shape 720"/>
          <p:cNvSpPr/>
          <p:nvPr/>
        </p:nvSpPr>
        <p:spPr>
          <a:xfrm>
            <a:off x="1473142" y="3817264"/>
            <a:ext cx="2129748" cy="384399"/>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lvl1pPr>
              <a:defRPr sz="2700"/>
            </a:lvl1pPr>
          </a:lstStyle>
          <a:p>
            <a:r>
              <a:rPr sz="1898"/>
              <a:t>Treated for beetles</a:t>
            </a:r>
          </a:p>
        </p:txBody>
      </p:sp>
      <p:sp>
        <p:nvSpPr>
          <p:cNvPr id="721" name="Shape 721"/>
          <p:cNvSpPr/>
          <p:nvPr/>
        </p:nvSpPr>
        <p:spPr>
          <a:xfrm rot="16200000">
            <a:off x="3015247" y="3539816"/>
            <a:ext cx="1873268" cy="384399"/>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lvl1pPr>
              <a:defRPr sz="2700"/>
            </a:lvl1pPr>
          </a:lstStyle>
          <a:p>
            <a:r>
              <a:rPr sz="1898"/>
              <a:t>Not treated at all</a:t>
            </a:r>
          </a:p>
        </p:txBody>
      </p:sp>
      <p:sp>
        <p:nvSpPr>
          <p:cNvPr id="722" name="Shape 722"/>
          <p:cNvSpPr/>
          <p:nvPr/>
        </p:nvSpPr>
        <p:spPr>
          <a:xfrm>
            <a:off x="4274456" y="4640037"/>
            <a:ext cx="3357648" cy="384399"/>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lvl1pPr>
              <a:defRPr sz="2700"/>
            </a:lvl1pPr>
          </a:lstStyle>
          <a:p>
            <a:r>
              <a:rPr sz="1898"/>
              <a:t>Treated for beetles and scales</a:t>
            </a:r>
          </a:p>
        </p:txBody>
      </p:sp>
      <p:sp>
        <p:nvSpPr>
          <p:cNvPr id="8" name="TextBox 7"/>
          <p:cNvSpPr txBox="1"/>
          <p:nvPr/>
        </p:nvSpPr>
        <p:spPr>
          <a:xfrm>
            <a:off x="7157435" y="6319949"/>
            <a:ext cx="180113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000" dirty="0" smtClean="0"/>
              <a:t>Merchant 2016</a:t>
            </a:r>
            <a:endParaRPr kumimoji="0" lang="en-US" sz="2000" i="0" u="none" strike="noStrike" cap="none" spc="0" normalizeH="0" baseline="0" dirty="0">
              <a:ln>
                <a:noFill/>
              </a:ln>
              <a:solidFill>
                <a:srgbClr val="000000"/>
              </a:solidFill>
              <a:effectLst/>
              <a:uFillTx/>
              <a:sym typeface="Arial"/>
            </a:endParaRPr>
          </a:p>
        </p:txBody>
      </p:sp>
    </p:spTree>
    <p:extLst>
      <p:ext uri="{BB962C8B-B14F-4D97-AF65-F5344CB8AC3E}">
        <p14:creationId xmlns:p14="http://schemas.microsoft.com/office/powerpoint/2010/main" val="42147766"/>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76"/>
          <p:cNvSpPr txBox="1">
            <a:spLocks/>
          </p:cNvSpPr>
          <p:nvPr/>
        </p:nvSpPr>
        <p:spPr>
          <a:xfrm>
            <a:off x="193675" y="338137"/>
            <a:ext cx="6494992" cy="709826"/>
          </a:xfrm>
          <a:prstGeom prst="rect">
            <a:avLst/>
          </a:prstGeom>
          <a:solidFill>
            <a:schemeClr val="bg1">
              <a:alpha val="86000"/>
            </a:schemeClr>
          </a:solidFill>
        </p:spPr>
        <p:txBody>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5pPr>
            <a:lvl6pPr marL="0" marR="0" indent="4572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6pPr>
            <a:lvl7pPr marL="0" marR="0" indent="9144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7pPr>
            <a:lvl8pPr marL="0" marR="0" indent="13716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8pPr>
            <a:lvl9pPr marL="0" marR="0" indent="18288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9pPr>
          </a:lstStyle>
          <a:p>
            <a:r>
              <a:rPr lang="en-US" dirty="0" smtClean="0"/>
              <a:t>Conclusion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073846024"/>
              </p:ext>
            </p:extLst>
          </p:nvPr>
        </p:nvGraphicFramePr>
        <p:xfrm>
          <a:off x="336351" y="1047962"/>
          <a:ext cx="8600398" cy="5683038"/>
        </p:xfrm>
        <a:graphic>
          <a:graphicData uri="http://schemas.openxmlformats.org/drawingml/2006/table">
            <a:tbl>
              <a:tblPr firstRow="1" bandRow="1">
                <a:tableStyleId>{5940675A-B579-460E-94D1-54222C63F5DA}</a:tableStyleId>
              </a:tblPr>
              <a:tblGrid>
                <a:gridCol w="1886078"/>
                <a:gridCol w="6714320"/>
              </a:tblGrid>
              <a:tr h="1977480">
                <a:tc>
                  <a:txBody>
                    <a:bodyPr/>
                    <a:lstStyle/>
                    <a:p>
                      <a:r>
                        <a:rPr kumimoji="1" lang="en-US" altLang="ja-JP" sz="2200" i="0" dirty="0" smtClean="0">
                          <a:latin typeface="Helvetica"/>
                          <a:cs typeface="Helvetica"/>
                        </a:rPr>
                        <a:t>Phenology</a:t>
                      </a:r>
                      <a:endParaRPr kumimoji="1" lang="ja-JP" altLang="en-US" sz="2200" i="0" dirty="0">
                        <a:latin typeface="Helvetica"/>
                        <a:cs typeface="Helvetica"/>
                      </a:endParaRPr>
                    </a:p>
                  </a:txBody>
                  <a:tcPr anchor="ctr"/>
                </a:tc>
                <a:tc>
                  <a:txBody>
                    <a:bodyPr/>
                    <a:lstStyle/>
                    <a:p>
                      <a:r>
                        <a:rPr kumimoji="1" lang="en-US" altLang="ja-JP" sz="2200" i="0" dirty="0" smtClean="0">
                          <a:latin typeface="Helvetica"/>
                          <a:cs typeface="Helvetica"/>
                        </a:rPr>
                        <a:t>Crawler</a:t>
                      </a:r>
                      <a:r>
                        <a:rPr kumimoji="1" lang="en-US" altLang="ja-JP" sz="2200" i="0" baseline="0" dirty="0" smtClean="0">
                          <a:latin typeface="Helvetica"/>
                          <a:cs typeface="Helvetica"/>
                        </a:rPr>
                        <a:t> populations appear most active around beginning of May.</a:t>
                      </a:r>
                    </a:p>
                    <a:p>
                      <a:r>
                        <a:rPr kumimoji="1" lang="en-US" altLang="ja-JP" sz="2200" i="0" baseline="0" dirty="0" smtClean="0">
                          <a:latin typeface="Helvetica"/>
                          <a:cs typeface="Helvetica"/>
                        </a:rPr>
                        <a:t>Future: Collect data across wider climatic range in order to develop CDD model.</a:t>
                      </a:r>
                      <a:endParaRPr kumimoji="1" lang="ja-JP" altLang="en-US" sz="2200" i="0" dirty="0">
                        <a:latin typeface="Helvetica"/>
                        <a:cs typeface="Helvetica"/>
                      </a:endParaRPr>
                    </a:p>
                  </a:txBody>
                  <a:tcPr/>
                </a:tc>
              </a:tr>
              <a:tr h="1977480">
                <a:tc>
                  <a:txBody>
                    <a:bodyPr/>
                    <a:lstStyle/>
                    <a:p>
                      <a:r>
                        <a:rPr kumimoji="1" lang="en-US" altLang="ja-JP" sz="2200" i="0" dirty="0" smtClean="0">
                          <a:latin typeface="Helvetica"/>
                          <a:cs typeface="Helvetica"/>
                        </a:rPr>
                        <a:t>Natural Predators</a:t>
                      </a:r>
                      <a:endParaRPr kumimoji="1" lang="ja-JP" altLang="en-US" sz="2200" i="0" dirty="0">
                        <a:latin typeface="Helvetica"/>
                        <a:cs typeface="Helvetica"/>
                      </a:endParaRPr>
                    </a:p>
                  </a:txBody>
                  <a:tcPr anchor="ctr"/>
                </a:tc>
                <a:tc>
                  <a:txBody>
                    <a:bodyPr/>
                    <a:lstStyle/>
                    <a:p>
                      <a:r>
                        <a:rPr kumimoji="1" lang="en-US" altLang="ja-JP" sz="2200" i="0" dirty="0" smtClean="0">
                          <a:latin typeface="Helvetica"/>
                          <a:cs typeface="Helvetica"/>
                        </a:rPr>
                        <a:t>Mostly lady beetles</a:t>
                      </a:r>
                      <a:r>
                        <a:rPr kumimoji="1" lang="en-US" altLang="ja-JP" sz="2200" i="0" baseline="0" dirty="0" smtClean="0">
                          <a:latin typeface="Helvetica"/>
                          <a:cs typeface="Helvetica"/>
                        </a:rPr>
                        <a:t> (</a:t>
                      </a:r>
                      <a:r>
                        <a:rPr kumimoji="1" lang="en-US" altLang="ja-JP" sz="2200" i="1" baseline="0" dirty="0" err="1" smtClean="0">
                          <a:latin typeface="Helvetica"/>
                          <a:cs typeface="Helvetica"/>
                        </a:rPr>
                        <a:t>Symnus</a:t>
                      </a:r>
                      <a:r>
                        <a:rPr kumimoji="1" lang="en-US" altLang="ja-JP" sz="2200" i="0" baseline="0" dirty="0" smtClean="0">
                          <a:latin typeface="Helvetica"/>
                          <a:cs typeface="Helvetica"/>
                        </a:rPr>
                        <a:t>, </a:t>
                      </a:r>
                      <a:r>
                        <a:rPr kumimoji="1" lang="en-US" altLang="ja-JP" sz="2200" i="1" baseline="0" dirty="0" err="1" smtClean="0">
                          <a:latin typeface="Helvetica"/>
                          <a:cs typeface="Helvetica"/>
                        </a:rPr>
                        <a:t>Hyperaspis</a:t>
                      </a:r>
                      <a:r>
                        <a:rPr kumimoji="1" lang="en-US" altLang="ja-JP" sz="2200" i="0" baseline="0" dirty="0" smtClean="0">
                          <a:latin typeface="Helvetica"/>
                          <a:cs typeface="Helvetica"/>
                        </a:rPr>
                        <a:t>, and </a:t>
                      </a:r>
                      <a:r>
                        <a:rPr kumimoji="1" lang="en-US" altLang="ja-JP" sz="2200" i="1" baseline="0" dirty="0" smtClean="0">
                          <a:latin typeface="Helvetica"/>
                          <a:cs typeface="Helvetica"/>
                        </a:rPr>
                        <a:t>H. </a:t>
                      </a:r>
                      <a:r>
                        <a:rPr kumimoji="1" lang="en-US" altLang="ja-JP" sz="2200" i="1" baseline="0" dirty="0" err="1" smtClean="0">
                          <a:latin typeface="Helvetica"/>
                          <a:cs typeface="Helvetica"/>
                        </a:rPr>
                        <a:t>axyridis</a:t>
                      </a:r>
                      <a:r>
                        <a:rPr kumimoji="1" lang="en-US" altLang="ja-JP" sz="2200" i="0" baseline="0" dirty="0" smtClean="0">
                          <a:latin typeface="Helvetica"/>
                          <a:cs typeface="Helvetica"/>
                        </a:rPr>
                        <a:t>)</a:t>
                      </a:r>
                    </a:p>
                    <a:p>
                      <a:endParaRPr kumimoji="1" lang="en-US" altLang="ja-JP" sz="2200" i="0" baseline="0" dirty="0" smtClean="0">
                        <a:latin typeface="Helvetica"/>
                        <a:cs typeface="Helvetica"/>
                      </a:endParaRPr>
                    </a:p>
                    <a:p>
                      <a:r>
                        <a:rPr kumimoji="1" lang="en-US" altLang="ja-JP" sz="2200" i="0" baseline="0" dirty="0" smtClean="0">
                          <a:latin typeface="Helvetica"/>
                          <a:cs typeface="Helvetica"/>
                        </a:rPr>
                        <a:t>Can provide about 75% suppression in the landscape</a:t>
                      </a:r>
                      <a:endParaRPr kumimoji="1" lang="en-US" altLang="ja-JP" sz="2200" i="0" baseline="0" dirty="0" smtClean="0">
                        <a:latin typeface="Helvetica"/>
                        <a:cs typeface="Helvetica"/>
                      </a:endParaRPr>
                    </a:p>
                  </a:txBody>
                  <a:tcPr/>
                </a:tc>
              </a:tr>
              <a:tr h="1728078">
                <a:tc>
                  <a:txBody>
                    <a:bodyPr/>
                    <a:lstStyle/>
                    <a:p>
                      <a:r>
                        <a:rPr kumimoji="1" lang="en-US" altLang="ja-JP" sz="2200" i="0" dirty="0" smtClean="0">
                          <a:latin typeface="Helvetica"/>
                          <a:cs typeface="Helvetica"/>
                        </a:rPr>
                        <a:t>Management</a:t>
                      </a:r>
                      <a:endParaRPr kumimoji="1" lang="ja-JP" altLang="en-US" sz="2200" i="0" dirty="0">
                        <a:latin typeface="Helvetica"/>
                        <a:cs typeface="Helvetica"/>
                      </a:endParaRPr>
                    </a:p>
                  </a:txBody>
                  <a:tcPr anchor="ctr"/>
                </a:tc>
                <a:tc>
                  <a:txBody>
                    <a:bodyPr/>
                    <a:lstStyle/>
                    <a:p>
                      <a:r>
                        <a:rPr kumimoji="1" lang="en-US" altLang="ja-JP" sz="2200" i="0" dirty="0" err="1" smtClean="0">
                          <a:latin typeface="Helvetica"/>
                          <a:cs typeface="Helvetica"/>
                        </a:rPr>
                        <a:t>Bifenthrin</a:t>
                      </a:r>
                      <a:r>
                        <a:rPr kumimoji="1" lang="en-US" altLang="ja-JP" sz="2200" i="0" dirty="0" smtClean="0">
                          <a:latin typeface="Helvetica"/>
                          <a:cs typeface="Helvetica"/>
                        </a:rPr>
                        <a:t>, </a:t>
                      </a:r>
                      <a:r>
                        <a:rPr kumimoji="1" lang="en-US" altLang="ja-JP" sz="2200" i="0" dirty="0" err="1" smtClean="0">
                          <a:latin typeface="Helvetica"/>
                          <a:cs typeface="Helvetica"/>
                        </a:rPr>
                        <a:t>Imidacloprid</a:t>
                      </a:r>
                      <a:r>
                        <a:rPr kumimoji="1" lang="en-US" altLang="ja-JP" sz="2200" i="0" dirty="0" smtClean="0">
                          <a:latin typeface="Helvetica"/>
                          <a:cs typeface="Helvetica"/>
                        </a:rPr>
                        <a:t>,</a:t>
                      </a:r>
                      <a:r>
                        <a:rPr kumimoji="1" lang="en-US" altLang="ja-JP" sz="2200" i="0" baseline="0" dirty="0" smtClean="0">
                          <a:latin typeface="Helvetica"/>
                          <a:cs typeface="Helvetica"/>
                        </a:rPr>
                        <a:t> </a:t>
                      </a:r>
                      <a:r>
                        <a:rPr kumimoji="1" lang="en-US" altLang="ja-JP" sz="2200" i="0" dirty="0" err="1" smtClean="0">
                          <a:latin typeface="Helvetica"/>
                          <a:cs typeface="Helvetica"/>
                        </a:rPr>
                        <a:t>Dinotefuran</a:t>
                      </a:r>
                      <a:r>
                        <a:rPr kumimoji="1" lang="en-US" altLang="ja-JP" sz="2200" i="0" dirty="0" smtClean="0">
                          <a:latin typeface="Helvetica"/>
                          <a:cs typeface="Helvetica"/>
                        </a:rPr>
                        <a:t>,</a:t>
                      </a:r>
                      <a:r>
                        <a:rPr kumimoji="1" lang="en-US" altLang="ja-JP" sz="2200" i="0" baseline="0" dirty="0" smtClean="0">
                          <a:latin typeface="Helvetica"/>
                          <a:cs typeface="Helvetica"/>
                        </a:rPr>
                        <a:t> </a:t>
                      </a:r>
                      <a:r>
                        <a:rPr kumimoji="1" lang="en-US" altLang="ja-JP" sz="2200" i="0" baseline="0" dirty="0" err="1" smtClean="0">
                          <a:latin typeface="Helvetica"/>
                          <a:cs typeface="Helvetica"/>
                        </a:rPr>
                        <a:t>Buprofezin</a:t>
                      </a:r>
                      <a:r>
                        <a:rPr kumimoji="1" lang="en-US" altLang="ja-JP" sz="2200" i="0" baseline="0" dirty="0" smtClean="0">
                          <a:latin typeface="Helvetica"/>
                          <a:cs typeface="Helvetica"/>
                        </a:rPr>
                        <a:t> and </a:t>
                      </a:r>
                      <a:r>
                        <a:rPr kumimoji="1" lang="en-US" altLang="ja-JP" sz="2200" i="0" baseline="0" dirty="0" err="1" smtClean="0">
                          <a:latin typeface="Helvetica"/>
                          <a:cs typeface="Helvetica"/>
                        </a:rPr>
                        <a:t>Pyriproxyfen</a:t>
                      </a:r>
                      <a:r>
                        <a:rPr kumimoji="1" lang="en-US" altLang="ja-JP" sz="2200" i="0" baseline="0" dirty="0" smtClean="0">
                          <a:latin typeface="Helvetica"/>
                          <a:cs typeface="Helvetica"/>
                        </a:rPr>
                        <a:t> show most promise.</a:t>
                      </a:r>
                      <a:endParaRPr kumimoji="1" lang="ja-JP" altLang="en-US" sz="2200" i="0" dirty="0">
                        <a:latin typeface="Helvetica"/>
                        <a:cs typeface="Helvetica"/>
                      </a:endParaRPr>
                    </a:p>
                  </a:txBody>
                  <a:tcPr anchor="ctr"/>
                </a:tc>
              </a:tr>
            </a:tbl>
          </a:graphicData>
        </a:graphic>
      </p:graphicFrame>
    </p:spTree>
    <p:extLst>
      <p:ext uri="{BB962C8B-B14F-4D97-AF65-F5344CB8AC3E}">
        <p14:creationId xmlns:p14="http://schemas.microsoft.com/office/powerpoint/2010/main" val="370259818"/>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6273" y="2320643"/>
            <a:ext cx="378688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smtClean="0">
                <a:solidFill>
                  <a:schemeClr val="bg1"/>
                </a:solidFill>
              </a:rPr>
              <a:t>Acknowledgements</a:t>
            </a:r>
            <a:endParaRPr kumimoji="0" lang="en-US" sz="2400" b="0" i="0" u="none" strike="noStrike" cap="none" spc="0" normalizeH="0" baseline="0" dirty="0">
              <a:ln>
                <a:noFill/>
              </a:ln>
              <a:solidFill>
                <a:schemeClr val="bg1"/>
              </a:solidFill>
              <a:effectLst/>
              <a:uFillTx/>
              <a:sym typeface="Arial"/>
            </a:endParaRPr>
          </a:p>
        </p:txBody>
      </p:sp>
      <p:pic>
        <p:nvPicPr>
          <p:cNvPr id="2" name="Picture 1" descr="4d908ec658de7e90bdea0d5fb2924421_400x400.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273" y="4920025"/>
            <a:ext cx="1773392" cy="1773392"/>
          </a:xfrm>
          <a:prstGeom prst="rect">
            <a:avLst/>
          </a:prstGeom>
        </p:spPr>
      </p:pic>
      <p:pic>
        <p:nvPicPr>
          <p:cNvPr id="4" name="Picture 3" descr="HRI-logo-300x246.jpg"/>
          <p:cNvPicPr>
            <a:picLocks noChangeAspect="1"/>
          </p:cNvPicPr>
          <p:nvPr/>
        </p:nvPicPr>
        <p:blipFill rotWithShape="1">
          <a:blip r:embed="rId4">
            <a:extLst>
              <a:ext uri="{28A0092B-C50C-407E-A947-70E740481C1C}">
                <a14:useLocalDpi xmlns:a14="http://schemas.microsoft.com/office/drawing/2010/main" val="0"/>
              </a:ext>
            </a:extLst>
          </a:blip>
          <a:srcRect l="4656" t="26194" r="4358" b="28026"/>
          <a:stretch/>
        </p:blipFill>
        <p:spPr>
          <a:xfrm>
            <a:off x="2579884" y="5884012"/>
            <a:ext cx="1961792" cy="809405"/>
          </a:xfrm>
          <a:prstGeom prst="rect">
            <a:avLst/>
          </a:prstGeom>
        </p:spPr>
      </p:pic>
      <p:sp>
        <p:nvSpPr>
          <p:cNvPr id="6" name="TextBox 5"/>
          <p:cNvSpPr txBox="1"/>
          <p:nvPr/>
        </p:nvSpPr>
        <p:spPr>
          <a:xfrm>
            <a:off x="526274" y="2883364"/>
            <a:ext cx="3947316"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chemeClr val="bg1"/>
                </a:solidFill>
                <a:effectLst/>
                <a:uFillTx/>
                <a:latin typeface="Arial"/>
                <a:ea typeface="Arial"/>
                <a:cs typeface="Arial"/>
                <a:sym typeface="Arial"/>
              </a:rPr>
              <a:t>Patrick </a:t>
            </a:r>
            <a:r>
              <a:rPr kumimoji="0" lang="en-US" sz="2000" b="0" i="0" u="none" strike="noStrike" cap="none" spc="0" normalizeH="0" baseline="0" dirty="0" err="1" smtClean="0">
                <a:ln>
                  <a:noFill/>
                </a:ln>
                <a:solidFill>
                  <a:schemeClr val="bg1"/>
                </a:solidFill>
                <a:effectLst/>
                <a:uFillTx/>
                <a:latin typeface="Arial"/>
                <a:ea typeface="Arial"/>
                <a:cs typeface="Arial"/>
                <a:sym typeface="Arial"/>
              </a:rPr>
              <a:t>Rydzack</a:t>
            </a:r>
            <a:r>
              <a:rPr kumimoji="0" lang="en-US" sz="2000" b="0" i="0" u="none" strike="noStrike" cap="none" spc="0" normalizeH="0" baseline="0" dirty="0" smtClean="0">
                <a:ln>
                  <a:noFill/>
                </a:ln>
                <a:solidFill>
                  <a:schemeClr val="bg1"/>
                </a:solidFill>
                <a:effectLst/>
                <a:uFillTx/>
                <a:latin typeface="Arial"/>
                <a:ea typeface="Arial"/>
                <a:cs typeface="Arial"/>
                <a:sym typeface="Arial"/>
              </a:rPr>
              <a:t>,</a:t>
            </a:r>
            <a:r>
              <a:rPr kumimoji="0" lang="en-US" sz="2000" b="0" i="0" u="none" strike="noStrike" cap="none" spc="0" normalizeH="0" dirty="0" smtClean="0">
                <a:ln>
                  <a:noFill/>
                </a:ln>
                <a:solidFill>
                  <a:schemeClr val="bg1"/>
                </a:solidFill>
                <a:effectLst/>
                <a:uFillTx/>
                <a:latin typeface="Arial"/>
                <a:ea typeface="Arial"/>
                <a:cs typeface="Arial"/>
                <a:sym typeface="Arial"/>
              </a:rPr>
              <a:t> Adolfo Nieto,</a:t>
            </a:r>
          </a:p>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dirty="0" smtClean="0">
                <a:ln>
                  <a:noFill/>
                </a:ln>
                <a:solidFill>
                  <a:schemeClr val="bg1"/>
                </a:solidFill>
                <a:effectLst/>
                <a:uFillTx/>
                <a:latin typeface="Arial"/>
                <a:ea typeface="Arial"/>
                <a:cs typeface="Arial"/>
                <a:sym typeface="Arial"/>
              </a:rPr>
              <a:t>Jon </a:t>
            </a:r>
            <a:r>
              <a:rPr kumimoji="0" lang="en-US" sz="2000" b="0" i="0" u="none" strike="noStrike" cap="none" spc="0" normalizeH="0" dirty="0" err="1" smtClean="0">
                <a:ln>
                  <a:noFill/>
                </a:ln>
                <a:solidFill>
                  <a:schemeClr val="bg1"/>
                </a:solidFill>
                <a:effectLst/>
                <a:uFillTx/>
                <a:latin typeface="Arial"/>
                <a:ea typeface="Arial"/>
                <a:cs typeface="Arial"/>
                <a:sym typeface="Arial"/>
              </a:rPr>
              <a:t>Nemati</a:t>
            </a:r>
            <a:r>
              <a:rPr kumimoji="0" lang="en-US" sz="2000" b="0" i="0" u="none" strike="noStrike" cap="none" spc="0" normalizeH="0" dirty="0" smtClean="0">
                <a:ln>
                  <a:noFill/>
                </a:ln>
                <a:solidFill>
                  <a:schemeClr val="bg1"/>
                </a:solidFill>
                <a:effectLst/>
                <a:uFillTx/>
                <a:latin typeface="Arial"/>
                <a:ea typeface="Arial"/>
                <a:cs typeface="Arial"/>
                <a:sym typeface="Arial"/>
              </a:rPr>
              <a:t>, Chris Knight</a:t>
            </a:r>
            <a:r>
              <a:rPr kumimoji="0" lang="en-US" sz="2000" b="0" i="0" u="none" strike="noStrike" cap="none" spc="0" normalizeH="0" dirty="0" smtClean="0">
                <a:ln>
                  <a:noFill/>
                </a:ln>
                <a:solidFill>
                  <a:schemeClr val="bg1"/>
                </a:solidFill>
                <a:effectLst/>
                <a:uFillTx/>
                <a:latin typeface="Arial"/>
                <a:ea typeface="Arial"/>
                <a:cs typeface="Arial"/>
                <a:sym typeface="Arial"/>
              </a:rPr>
              <a:t>, Briton Gove, Jon </a:t>
            </a:r>
            <a:r>
              <a:rPr kumimoji="0" lang="en-US" sz="2000" b="0" i="0" u="none" strike="noStrike" cap="none" spc="0" normalizeH="0" dirty="0" smtClean="0">
                <a:ln>
                  <a:noFill/>
                </a:ln>
                <a:solidFill>
                  <a:schemeClr val="bg1"/>
                </a:solidFill>
                <a:effectLst/>
                <a:uFillTx/>
                <a:latin typeface="Arial"/>
                <a:ea typeface="Arial"/>
                <a:cs typeface="Arial"/>
                <a:sym typeface="Arial"/>
              </a:rPr>
              <a:t>Garcia, Evan Anderson</a:t>
            </a:r>
          </a:p>
        </p:txBody>
      </p:sp>
      <p:pic>
        <p:nvPicPr>
          <p:cNvPr id="11" name="Picture 10" descr="Neil-Sperry-2-1024x102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3651" y="4139737"/>
            <a:ext cx="1560576" cy="1560576"/>
          </a:xfrm>
          <a:prstGeom prst="rect">
            <a:avLst/>
          </a:prstGeom>
        </p:spPr>
      </p:pic>
      <p:sp>
        <p:nvSpPr>
          <p:cNvPr id="15" name="Shape 247"/>
          <p:cNvSpPr txBox="1">
            <a:spLocks/>
          </p:cNvSpPr>
          <p:nvPr/>
        </p:nvSpPr>
        <p:spPr>
          <a:xfrm>
            <a:off x="526273" y="316172"/>
            <a:ext cx="4010687" cy="1903413"/>
          </a:xfrm>
          <a:prstGeom prst="rect">
            <a:avLst/>
          </a:prstGeom>
          <a:ln w="12700">
            <a:miter lim="400000"/>
          </a:ln>
          <a:extLst>
            <a:ext uri="{C572A759-6A51-4108-AA02-DFA0A04FC94B}">
              <ma14:wrappingTextBoxFlag xmlns:ma14="http://schemas.microsoft.com/office/mac/drawingml/2011/main" val="1"/>
            </a:ext>
          </a:extLst>
        </p:spPr>
        <p:txBody>
          <a:bodyPr lIns="45719" rIns="45719" anchor="t">
            <a:normAutofit fontScale="97500"/>
          </a:bodyPr>
          <a:lstStyle>
            <a:lvl1pPr marL="0" marR="0" indent="0" algn="l"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Georgia"/>
                <a:ea typeface="Georgia"/>
                <a:cs typeface="Georgia"/>
                <a:sym typeface="Georgia"/>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5pPr>
            <a:lvl6pPr marL="0" marR="0" indent="4572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6pPr>
            <a:lvl7pPr marL="0" marR="0" indent="9144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7pPr>
            <a:lvl8pPr marL="0" marR="0" indent="13716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8pPr>
            <a:lvl9pPr marL="0" marR="0" indent="18288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9pPr>
          </a:lstStyle>
          <a:p>
            <a:pPr algn="just" hangingPunct="1"/>
            <a:r>
              <a:rPr lang="en-US" sz="2800" smtClean="0"/>
              <a:t>Scale IPM in greenhouses and landscapes</a:t>
            </a:r>
            <a:endParaRPr lang="en-US" sz="2800" dirty="0"/>
          </a:p>
        </p:txBody>
      </p:sp>
      <p:sp>
        <p:nvSpPr>
          <p:cNvPr id="16" name="TextBox 15"/>
          <p:cNvSpPr txBox="1"/>
          <p:nvPr/>
        </p:nvSpPr>
        <p:spPr>
          <a:xfrm>
            <a:off x="4473589" y="1137356"/>
            <a:ext cx="425131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30000" dirty="0" smtClean="0">
                <a:ln>
                  <a:noFill/>
                </a:ln>
                <a:solidFill>
                  <a:schemeClr val="bg1"/>
                </a:solidFill>
                <a:effectLst/>
                <a:uFillTx/>
                <a:sym typeface="Arial"/>
              </a:rPr>
              <a:t>1</a:t>
            </a:r>
            <a:r>
              <a:rPr kumimoji="0" lang="en-US" sz="1200" b="0" i="0" u="none" strike="noStrike" cap="none" spc="0" normalizeH="0" dirty="0" smtClean="0">
                <a:ln>
                  <a:noFill/>
                </a:ln>
                <a:solidFill>
                  <a:schemeClr val="bg1"/>
                </a:solidFill>
                <a:effectLst/>
                <a:uFillTx/>
                <a:sym typeface="Arial"/>
              </a:rPr>
              <a:t> Texas A&amp;M </a:t>
            </a:r>
            <a:r>
              <a:rPr kumimoji="0" lang="en-US" sz="1200" b="0" i="0" u="none" strike="noStrike" cap="none" spc="0" normalizeH="0" dirty="0" err="1" smtClean="0">
                <a:ln>
                  <a:noFill/>
                </a:ln>
                <a:solidFill>
                  <a:schemeClr val="bg1"/>
                </a:solidFill>
                <a:effectLst/>
                <a:uFillTx/>
                <a:sym typeface="Arial"/>
              </a:rPr>
              <a:t>AgriLife</a:t>
            </a:r>
            <a:r>
              <a:rPr kumimoji="0" lang="en-US" sz="1200" b="0" i="0" u="none" strike="noStrike" cap="none" spc="0" normalizeH="0" dirty="0" smtClean="0">
                <a:ln>
                  <a:noFill/>
                </a:ln>
                <a:solidFill>
                  <a:schemeClr val="bg1"/>
                </a:solidFill>
                <a:effectLst/>
                <a:uFillTx/>
                <a:sym typeface="Arial"/>
              </a:rPr>
              <a:t> Extension; </a:t>
            </a:r>
            <a:r>
              <a:rPr lang="en-US" sz="1200" baseline="30000" dirty="0" smtClean="0">
                <a:solidFill>
                  <a:schemeClr val="bg1"/>
                </a:solidFill>
              </a:rPr>
              <a:t>2</a:t>
            </a:r>
            <a:r>
              <a:rPr lang="en-US" sz="1200" dirty="0" smtClean="0">
                <a:solidFill>
                  <a:schemeClr val="bg1"/>
                </a:solidFill>
              </a:rPr>
              <a:t> Louisiana State University</a:t>
            </a:r>
            <a:endParaRPr kumimoji="0" lang="en-US" sz="1200" b="0" i="0" u="none" strike="noStrike" cap="none" spc="0" normalizeH="0" baseline="0" dirty="0">
              <a:ln>
                <a:noFill/>
              </a:ln>
              <a:solidFill>
                <a:schemeClr val="bg1"/>
              </a:solidFill>
              <a:effectLst/>
              <a:uFillTx/>
              <a:sym typeface="Arial"/>
            </a:endParaRPr>
          </a:p>
        </p:txBody>
      </p:sp>
      <p:sp>
        <p:nvSpPr>
          <p:cNvPr id="17" name="TextBox 16"/>
          <p:cNvSpPr txBox="1"/>
          <p:nvPr/>
        </p:nvSpPr>
        <p:spPr>
          <a:xfrm>
            <a:off x="4536960" y="500754"/>
            <a:ext cx="401178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800" dirty="0" smtClean="0">
                <a:solidFill>
                  <a:schemeClr val="bg1"/>
                </a:solidFill>
              </a:rPr>
              <a:t>Erfan Vafaie</a:t>
            </a:r>
            <a:r>
              <a:rPr lang="en-US" sz="1800" baseline="30000" dirty="0" smtClean="0">
                <a:solidFill>
                  <a:schemeClr val="bg1"/>
                </a:solidFill>
              </a:rPr>
              <a:t>1</a:t>
            </a:r>
            <a:r>
              <a:rPr lang="en-US" sz="1800" dirty="0">
                <a:solidFill>
                  <a:schemeClr val="bg1"/>
                </a:solidFill>
              </a:rPr>
              <a:t>;</a:t>
            </a:r>
            <a:r>
              <a:rPr lang="en-US" sz="1800" dirty="0" smtClean="0">
                <a:solidFill>
                  <a:schemeClr val="bg1"/>
                </a:solidFill>
              </a:rPr>
              <a:t> Mike Merchant</a:t>
            </a:r>
            <a:r>
              <a:rPr lang="en-US" sz="1800" baseline="30000" dirty="0" smtClean="0">
                <a:solidFill>
                  <a:schemeClr val="bg1"/>
                </a:solidFill>
              </a:rPr>
              <a:t>1</a:t>
            </a:r>
            <a:r>
              <a:rPr lang="en-US" sz="1800" dirty="0" smtClean="0">
                <a:solidFill>
                  <a:schemeClr val="bg1"/>
                </a:solidFill>
              </a:rPr>
              <a:t>; Yan Chen</a:t>
            </a:r>
            <a:r>
              <a:rPr lang="en-US" sz="1800" baseline="30000" dirty="0" smtClean="0">
                <a:solidFill>
                  <a:schemeClr val="bg1"/>
                </a:solidFill>
              </a:rPr>
              <a:t>2</a:t>
            </a:r>
            <a:r>
              <a:rPr lang="en-US" sz="1800" dirty="0" smtClean="0">
                <a:solidFill>
                  <a:schemeClr val="bg1"/>
                </a:solidFill>
              </a:rPr>
              <a:t>; </a:t>
            </a:r>
            <a:r>
              <a:rPr lang="en-US" sz="1800" dirty="0" err="1">
                <a:solidFill>
                  <a:schemeClr val="bg1"/>
                </a:solidFill>
              </a:rPr>
              <a:t>Mengmeng</a:t>
            </a:r>
            <a:r>
              <a:rPr lang="en-US" sz="1800" dirty="0">
                <a:solidFill>
                  <a:schemeClr val="bg1"/>
                </a:solidFill>
              </a:rPr>
              <a:t> </a:t>
            </a:r>
            <a:r>
              <a:rPr lang="en-US" sz="1800" dirty="0" smtClean="0">
                <a:solidFill>
                  <a:schemeClr val="bg1"/>
                </a:solidFill>
              </a:rPr>
              <a:t>Gu</a:t>
            </a:r>
            <a:r>
              <a:rPr lang="en-US" sz="1800" baseline="30000" dirty="0" smtClean="0">
                <a:solidFill>
                  <a:schemeClr val="bg1"/>
                </a:solidFill>
              </a:rPr>
              <a:t>1</a:t>
            </a:r>
            <a:endParaRPr kumimoji="0" lang="en-US" sz="1800" b="0" i="0" u="none" strike="noStrike" cap="none" spc="0" normalizeH="0" baseline="0" dirty="0">
              <a:ln>
                <a:noFill/>
              </a:ln>
              <a:solidFill>
                <a:schemeClr val="bg1"/>
              </a:solidFill>
              <a:effectLst/>
              <a:uFillTx/>
              <a:sym typeface="Arial"/>
            </a:endParaRP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5897" y="2883364"/>
            <a:ext cx="2212848" cy="63445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1162" y="1644346"/>
            <a:ext cx="1988082" cy="1137960"/>
          </a:xfrm>
          <a:prstGeom prst="rect">
            <a:avLst/>
          </a:prstGeom>
        </p:spPr>
      </p:pic>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1.jpg"/>
          <p:cNvPicPr>
            <a:picLocks noChangeAspect="1"/>
          </p:cNvPicPr>
          <p:nvPr/>
        </p:nvPicPr>
        <p:blipFill rotWithShape="1">
          <a:blip r:embed="rId3">
            <a:extLst>
              <a:ext uri="{28A0092B-C50C-407E-A947-70E740481C1C}">
                <a14:useLocalDpi xmlns:a14="http://schemas.microsoft.com/office/drawing/2010/main" val="0"/>
              </a:ext>
            </a:extLst>
          </a:blip>
          <a:srcRect t="12020"/>
          <a:stretch/>
        </p:blipFill>
        <p:spPr>
          <a:xfrm>
            <a:off x="1270063" y="995866"/>
            <a:ext cx="6752352" cy="7288790"/>
          </a:xfrm>
          <a:prstGeom prst="rect">
            <a:avLst/>
          </a:prstGeom>
        </p:spPr>
      </p:pic>
      <p:cxnSp>
        <p:nvCxnSpPr>
          <p:cNvPr id="6" name="Straight Arrow Connector 5"/>
          <p:cNvCxnSpPr/>
          <p:nvPr/>
        </p:nvCxnSpPr>
        <p:spPr>
          <a:xfrm flipV="1">
            <a:off x="2138093" y="3828146"/>
            <a:ext cx="1178692" cy="301501"/>
          </a:xfrm>
          <a:prstGeom prst="straightConnector1">
            <a:avLst/>
          </a:prstGeom>
          <a:noFill/>
          <a:ln w="57150" cap="flat" cmpd="sng">
            <a:solidFill>
              <a:schemeClr val="tx1"/>
            </a:solidFill>
            <a:prstDash val="solid"/>
            <a:round/>
            <a:tailEnd type="arrow"/>
          </a:ln>
          <a:effectLst/>
          <a:sp3d/>
        </p:spPr>
        <p:style>
          <a:lnRef idx="0">
            <a:scrgbClr r="0" g="0" b="0"/>
          </a:lnRef>
          <a:fillRef idx="0">
            <a:scrgbClr r="0" g="0" b="0"/>
          </a:fillRef>
          <a:effectRef idx="0">
            <a:scrgbClr r="0" g="0" b="0"/>
          </a:effectRef>
          <a:fontRef idx="none"/>
        </p:style>
      </p:cxnSp>
      <p:cxnSp>
        <p:nvCxnSpPr>
          <p:cNvPr id="8" name="Straight Arrow Connector 7"/>
          <p:cNvCxnSpPr/>
          <p:nvPr/>
        </p:nvCxnSpPr>
        <p:spPr>
          <a:xfrm flipV="1">
            <a:off x="3344197" y="5314459"/>
            <a:ext cx="1178692" cy="301501"/>
          </a:xfrm>
          <a:prstGeom prst="straightConnector1">
            <a:avLst/>
          </a:prstGeom>
          <a:noFill/>
          <a:ln w="57150" cap="flat" cmpd="sng">
            <a:solidFill>
              <a:srgbClr val="FF0000"/>
            </a:solidFill>
            <a:prstDash val="solid"/>
            <a:round/>
            <a:tailEnd type="arrow"/>
          </a:ln>
          <a:effectLst/>
          <a:sp3d/>
        </p:spPr>
        <p:style>
          <a:lnRef idx="0">
            <a:scrgbClr r="0" g="0" b="0"/>
          </a:lnRef>
          <a:fillRef idx="0">
            <a:scrgbClr r="0" g="0" b="0"/>
          </a:fillRef>
          <a:effectRef idx="0">
            <a:scrgbClr r="0" g="0" b="0"/>
          </a:effectRef>
          <a:fontRef idx="none"/>
        </p:style>
      </p:cxnSp>
      <p:sp>
        <p:nvSpPr>
          <p:cNvPr id="7" name="TextBox 6"/>
          <p:cNvSpPr txBox="1"/>
          <p:nvPr/>
        </p:nvSpPr>
        <p:spPr>
          <a:xfrm>
            <a:off x="1132312" y="3974329"/>
            <a:ext cx="930601" cy="46166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Arial"/>
                <a:ea typeface="Arial"/>
                <a:cs typeface="Arial"/>
                <a:sym typeface="Arial"/>
              </a:rPr>
              <a:t>Upper</a:t>
            </a:r>
            <a:endParaRPr kumimoji="0" lang="en-US" sz="2400" b="0" i="0" u="none" strike="noStrike" cap="none" spc="0" normalizeH="0" baseline="0" dirty="0">
              <a:ln>
                <a:noFill/>
              </a:ln>
              <a:solidFill>
                <a:srgbClr val="000000"/>
              </a:solidFill>
              <a:effectLst/>
              <a:uFillTx/>
              <a:latin typeface="Arial"/>
              <a:ea typeface="Arial"/>
              <a:cs typeface="Arial"/>
              <a:sym typeface="Arial"/>
            </a:endParaRPr>
          </a:p>
        </p:txBody>
      </p:sp>
      <p:sp>
        <p:nvSpPr>
          <p:cNvPr id="10" name="TextBox 9"/>
          <p:cNvSpPr txBox="1"/>
          <p:nvPr/>
        </p:nvSpPr>
        <p:spPr>
          <a:xfrm>
            <a:off x="2300479" y="5385128"/>
            <a:ext cx="930601" cy="46166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FF0000"/>
                </a:solidFill>
                <a:effectLst/>
                <a:uFillTx/>
                <a:latin typeface="Arial"/>
                <a:ea typeface="Arial"/>
                <a:cs typeface="Arial"/>
                <a:sym typeface="Arial"/>
              </a:rPr>
              <a:t>Lower</a:t>
            </a:r>
            <a:endParaRPr kumimoji="0" lang="en-US" sz="2400" b="0" i="0" u="none" strike="noStrike" cap="none" spc="0" normalizeH="0" baseline="0" dirty="0">
              <a:ln>
                <a:noFill/>
              </a:ln>
              <a:solidFill>
                <a:srgbClr val="FF0000"/>
              </a:solidFill>
              <a:effectLst/>
              <a:uFillTx/>
              <a:latin typeface="Arial"/>
              <a:ea typeface="Arial"/>
              <a:cs typeface="Arial"/>
              <a:sym typeface="Arial"/>
            </a:endParaRPr>
          </a:p>
        </p:txBody>
      </p:sp>
      <p:sp>
        <p:nvSpPr>
          <p:cNvPr id="11" name="Shape 276"/>
          <p:cNvSpPr txBox="1">
            <a:spLocks/>
          </p:cNvSpPr>
          <p:nvPr/>
        </p:nvSpPr>
        <p:spPr>
          <a:xfrm>
            <a:off x="193675" y="338137"/>
            <a:ext cx="8655050" cy="709826"/>
          </a:xfrm>
          <a:prstGeom prst="rect">
            <a:avLst/>
          </a:prstGeom>
          <a:solidFill>
            <a:schemeClr val="bg1">
              <a:alpha val="86000"/>
            </a:schemeClr>
          </a:solidFill>
        </p:spPr>
        <p:txBody>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5pPr>
            <a:lvl6pPr marL="0" marR="0" indent="4572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6pPr>
            <a:lvl7pPr marL="0" marR="0" indent="9144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7pPr>
            <a:lvl8pPr marL="0" marR="0" indent="13716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8pPr>
            <a:lvl9pPr marL="0" marR="0" indent="18288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9pPr>
          </a:lstStyle>
          <a:p>
            <a:r>
              <a:rPr lang="en-US" dirty="0" smtClean="0"/>
              <a:t>Objectives </a:t>
            </a:r>
            <a:r>
              <a:rPr lang="en-US" dirty="0" smtClean="0"/>
              <a:t>1. </a:t>
            </a:r>
            <a:r>
              <a:rPr lang="en-US" dirty="0" smtClean="0"/>
              <a:t>Population Phenology</a:t>
            </a:r>
            <a:endParaRPr lang="en-US" dirty="0"/>
          </a:p>
        </p:txBody>
      </p:sp>
    </p:spTree>
    <p:extLst>
      <p:ext uri="{BB962C8B-B14F-4D97-AF65-F5344CB8AC3E}">
        <p14:creationId xmlns:p14="http://schemas.microsoft.com/office/powerpoint/2010/main" val="3662554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76"/>
          <p:cNvSpPr txBox="1">
            <a:spLocks/>
          </p:cNvSpPr>
          <p:nvPr/>
        </p:nvSpPr>
        <p:spPr>
          <a:xfrm>
            <a:off x="193675" y="338137"/>
            <a:ext cx="8655050" cy="709826"/>
          </a:xfrm>
          <a:prstGeom prst="rect">
            <a:avLst/>
          </a:prstGeom>
          <a:solidFill>
            <a:schemeClr val="bg1">
              <a:alpha val="86000"/>
            </a:schemeClr>
          </a:solidFill>
        </p:spPr>
        <p:txBody>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5pPr>
            <a:lvl6pPr marL="0" marR="0" indent="4572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6pPr>
            <a:lvl7pPr marL="0" marR="0" indent="9144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7pPr>
            <a:lvl8pPr marL="0" marR="0" indent="13716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8pPr>
            <a:lvl9pPr marL="0" marR="0" indent="18288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9pPr>
          </a:lstStyle>
          <a:p>
            <a:r>
              <a:rPr lang="en-US" dirty="0" smtClean="0"/>
              <a:t>Objectives </a:t>
            </a:r>
            <a:r>
              <a:rPr lang="en-US" dirty="0" smtClean="0"/>
              <a:t>1. </a:t>
            </a:r>
            <a:r>
              <a:rPr lang="en-US" dirty="0" smtClean="0"/>
              <a:t>Population Phenology</a:t>
            </a:r>
            <a:endParaRPr lang="en-US" dirty="0"/>
          </a:p>
        </p:txBody>
      </p:sp>
      <p:pic>
        <p:nvPicPr>
          <p:cNvPr id="3" name="Picture 2" descr="Rplot_Up_Low_C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2839"/>
            <a:ext cx="9144000" cy="5672340"/>
          </a:xfrm>
          <a:prstGeom prst="rect">
            <a:avLst/>
          </a:prstGeom>
        </p:spPr>
      </p:pic>
      <p:sp>
        <p:nvSpPr>
          <p:cNvPr id="4" name="TextBox 3"/>
          <p:cNvSpPr txBox="1"/>
          <p:nvPr/>
        </p:nvSpPr>
        <p:spPr>
          <a:xfrm>
            <a:off x="1590764" y="909751"/>
            <a:ext cx="440383"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600" dirty="0"/>
              <a:t>n</a:t>
            </a:r>
            <a:r>
              <a:rPr kumimoji="0" lang="en-US" sz="1600" b="0" i="0" u="none" strike="noStrike" cap="none" spc="0" normalizeH="0" baseline="0" dirty="0" smtClean="0">
                <a:ln>
                  <a:noFill/>
                </a:ln>
                <a:solidFill>
                  <a:srgbClr val="000000"/>
                </a:solidFill>
                <a:effectLst/>
                <a:uFillTx/>
                <a:sym typeface="Arial"/>
              </a:rPr>
              <a:t>=3</a:t>
            </a:r>
          </a:p>
          <a:p>
            <a:r>
              <a:rPr lang="en-US" sz="1600" dirty="0"/>
              <a:t>n=</a:t>
            </a:r>
            <a:r>
              <a:rPr lang="en-US" sz="1600" dirty="0" smtClean="0"/>
              <a:t>3</a:t>
            </a:r>
            <a:endParaRPr lang="en-US" sz="1600" dirty="0"/>
          </a:p>
        </p:txBody>
      </p:sp>
    </p:spTree>
    <p:extLst>
      <p:ext uri="{BB962C8B-B14F-4D97-AF65-F5344CB8AC3E}">
        <p14:creationId xmlns:p14="http://schemas.microsoft.com/office/powerpoint/2010/main" val="36865601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dianCMBSRang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6400800"/>
          </a:xfrm>
          <a:prstGeom prst="rect">
            <a:avLst/>
          </a:prstGeom>
        </p:spPr>
      </p:pic>
      <p:sp>
        <p:nvSpPr>
          <p:cNvPr id="1052" name="Shape 1052"/>
          <p:cNvSpPr/>
          <p:nvPr/>
        </p:nvSpPr>
        <p:spPr>
          <a:xfrm flipV="1">
            <a:off x="1081593" y="1770415"/>
            <a:ext cx="0" cy="4029769"/>
          </a:xfrm>
          <a:prstGeom prst="line">
            <a:avLst/>
          </a:prstGeom>
          <a:ln w="25400">
            <a:solidFill>
              <a:srgbClr val="FF0000"/>
            </a:solidFill>
            <a:prstDash val="dash"/>
          </a:ln>
        </p:spPr>
        <p:txBody>
          <a:bodyPr lIns="45717" tIns="45717" rIns="45717" bIns="45717"/>
          <a:lstStyle/>
          <a:p>
            <a:pPr defTabSz="914367">
              <a:defRPr sz="3400">
                <a:latin typeface="Helvetica"/>
                <a:ea typeface="Helvetica"/>
                <a:cs typeface="Helvetica"/>
                <a:sym typeface="Helvetica"/>
              </a:defRPr>
            </a:pPr>
            <a:endParaRPr/>
          </a:p>
        </p:txBody>
      </p:sp>
      <p:sp>
        <p:nvSpPr>
          <p:cNvPr id="1053" name="Shape 1053"/>
          <p:cNvSpPr/>
          <p:nvPr/>
        </p:nvSpPr>
        <p:spPr>
          <a:xfrm flipV="1">
            <a:off x="1960641" y="1403848"/>
            <a:ext cx="0" cy="4372145"/>
          </a:xfrm>
          <a:prstGeom prst="line">
            <a:avLst/>
          </a:prstGeom>
          <a:ln w="25400">
            <a:solidFill>
              <a:srgbClr val="FF0000"/>
            </a:solidFill>
            <a:prstDash val="dash"/>
          </a:ln>
        </p:spPr>
        <p:txBody>
          <a:bodyPr lIns="45717" tIns="45717" rIns="45717" bIns="45717"/>
          <a:lstStyle/>
          <a:p>
            <a:pPr defTabSz="914367">
              <a:defRPr sz="3400">
                <a:latin typeface="Helvetica"/>
                <a:ea typeface="Helvetica"/>
                <a:cs typeface="Helvetica"/>
                <a:sym typeface="Helvetica"/>
              </a:defRPr>
            </a:pPr>
            <a:endParaRPr/>
          </a:p>
        </p:txBody>
      </p:sp>
      <p:sp>
        <p:nvSpPr>
          <p:cNvPr id="1054" name="Shape 1054"/>
          <p:cNvSpPr/>
          <p:nvPr/>
        </p:nvSpPr>
        <p:spPr>
          <a:xfrm>
            <a:off x="809160" y="1403849"/>
            <a:ext cx="887842" cy="369326"/>
          </a:xfrm>
          <a:prstGeom prst="rect">
            <a:avLst/>
          </a:prstGeom>
          <a:ln w="12700">
            <a:miter lim="400000"/>
          </a:ln>
          <a:extLst>
            <a:ext uri="{C572A759-6A51-4108-AA02-DFA0A04FC94B}">
              <ma14:wrappingTextBoxFlag xmlns:ma14="http://schemas.microsoft.com/office/mac/drawingml/2011/main" val="1"/>
            </a:ext>
          </a:extLst>
        </p:spPr>
        <p:txBody>
          <a:bodyPr wrap="none" lIns="45717" tIns="45717" rIns="45717" bIns="45717">
            <a:spAutoFit/>
          </a:bodyPr>
          <a:lstStyle>
            <a:lvl1pPr algn="l" defTabSz="1300480">
              <a:defRPr sz="1800">
                <a:solidFill>
                  <a:srgbClr val="FF0000"/>
                </a:solidFill>
                <a:latin typeface="Arial"/>
                <a:ea typeface="Arial"/>
                <a:cs typeface="Arial"/>
                <a:sym typeface="Arial"/>
              </a:defRPr>
            </a:lvl1pPr>
          </a:lstStyle>
          <a:p>
            <a:r>
              <a:t>Spray 1</a:t>
            </a:r>
          </a:p>
        </p:txBody>
      </p:sp>
      <p:sp>
        <p:nvSpPr>
          <p:cNvPr id="1055" name="Shape 1055"/>
          <p:cNvSpPr/>
          <p:nvPr/>
        </p:nvSpPr>
        <p:spPr>
          <a:xfrm>
            <a:off x="1653814" y="1047421"/>
            <a:ext cx="887842" cy="369326"/>
          </a:xfrm>
          <a:prstGeom prst="rect">
            <a:avLst/>
          </a:prstGeom>
          <a:ln w="12700">
            <a:miter lim="400000"/>
          </a:ln>
          <a:extLst>
            <a:ext uri="{C572A759-6A51-4108-AA02-DFA0A04FC94B}">
              <ma14:wrappingTextBoxFlag xmlns:ma14="http://schemas.microsoft.com/office/mac/drawingml/2011/main" val="1"/>
            </a:ext>
          </a:extLst>
        </p:spPr>
        <p:txBody>
          <a:bodyPr wrap="none" lIns="45717" tIns="45717" rIns="45717" bIns="45717">
            <a:spAutoFit/>
          </a:bodyPr>
          <a:lstStyle>
            <a:lvl1pPr algn="l" defTabSz="1300480">
              <a:defRPr sz="1800">
                <a:solidFill>
                  <a:srgbClr val="FF0000"/>
                </a:solidFill>
                <a:latin typeface="Arial"/>
                <a:ea typeface="Arial"/>
                <a:cs typeface="Arial"/>
                <a:sym typeface="Arial"/>
              </a:defRPr>
            </a:lvl1pPr>
          </a:lstStyle>
          <a:p>
            <a:r>
              <a:rPr dirty="0"/>
              <a:t>Spray 2</a:t>
            </a:r>
          </a:p>
        </p:txBody>
      </p:sp>
      <p:sp>
        <p:nvSpPr>
          <p:cNvPr id="11" name="Shape 276"/>
          <p:cNvSpPr txBox="1">
            <a:spLocks/>
          </p:cNvSpPr>
          <p:nvPr/>
        </p:nvSpPr>
        <p:spPr>
          <a:xfrm>
            <a:off x="193675" y="338137"/>
            <a:ext cx="6494992" cy="709826"/>
          </a:xfrm>
          <a:prstGeom prst="rect">
            <a:avLst/>
          </a:prstGeom>
          <a:solidFill>
            <a:schemeClr val="bg1">
              <a:alpha val="86000"/>
            </a:schemeClr>
          </a:solidFill>
        </p:spPr>
        <p:txBody>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5pPr>
            <a:lvl6pPr marL="0" marR="0" indent="4572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6pPr>
            <a:lvl7pPr marL="0" marR="0" indent="9144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7pPr>
            <a:lvl8pPr marL="0" marR="0" indent="13716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8pPr>
            <a:lvl9pPr marL="0" marR="0" indent="18288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9pPr>
          </a:lstStyle>
          <a:p>
            <a:r>
              <a:rPr lang="en-US" dirty="0" smtClean="0"/>
              <a:t>Objectives 4. Management</a:t>
            </a:r>
            <a:endParaRPr lang="en-US" dirty="0"/>
          </a:p>
        </p:txBody>
      </p:sp>
    </p:spTree>
    <p:extLst>
      <p:ext uri="{BB962C8B-B14F-4D97-AF65-F5344CB8AC3E}">
        <p14:creationId xmlns:p14="http://schemas.microsoft.com/office/powerpoint/2010/main" val="841131446"/>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7053"/>
            <a:ext cx="9144000" cy="5140947"/>
          </a:xfrm>
          <a:prstGeom prst="rect">
            <a:avLst/>
          </a:prstGeom>
        </p:spPr>
      </p:pic>
      <p:sp>
        <p:nvSpPr>
          <p:cNvPr id="320" name="Shape 320"/>
          <p:cNvSpPr>
            <a:spLocks noGrp="1"/>
          </p:cNvSpPr>
          <p:nvPr>
            <p:ph type="title" idx="4294967295"/>
          </p:nvPr>
        </p:nvSpPr>
        <p:spPr>
          <a:xfrm>
            <a:off x="0" y="338138"/>
            <a:ext cx="8655050" cy="1252537"/>
          </a:xfrm>
          <a:prstGeom prst="rect">
            <a:avLst/>
          </a:prstGeom>
        </p:spPr>
        <p:txBody>
          <a:bodyPr/>
          <a:lstStyle/>
          <a:p>
            <a:r>
              <a:rPr dirty="0"/>
              <a:t>Crapemyrtle bark scale</a:t>
            </a:r>
          </a:p>
        </p:txBody>
      </p:sp>
      <p:sp>
        <p:nvSpPr>
          <p:cNvPr id="3" name="TextBox 2"/>
          <p:cNvSpPr txBox="1"/>
          <p:nvPr/>
        </p:nvSpPr>
        <p:spPr>
          <a:xfrm>
            <a:off x="193675" y="6441897"/>
            <a:ext cx="3226085" cy="3082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Arial"/>
                <a:ea typeface="Arial"/>
                <a:cs typeface="Arial"/>
                <a:sym typeface="Arial"/>
              </a:rPr>
              <a:t>Photo</a:t>
            </a:r>
            <a:r>
              <a:rPr kumimoji="0" lang="en-US" sz="1400" b="0" i="0" u="none" strike="noStrike" cap="none" spc="0" normalizeH="0" dirty="0" smtClean="0">
                <a:ln>
                  <a:noFill/>
                </a:ln>
                <a:solidFill>
                  <a:srgbClr val="000000"/>
                </a:solidFill>
                <a:effectLst/>
                <a:uFillTx/>
                <a:latin typeface="Arial"/>
                <a:ea typeface="Arial"/>
                <a:cs typeface="Arial"/>
                <a:sym typeface="Arial"/>
              </a:rPr>
              <a:t> by: Evan Anderson</a:t>
            </a:r>
            <a:endParaRPr kumimoji="0" lang="en-US" sz="14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2803919554"/>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p:nvPr/>
        </p:nvSpPr>
        <p:spPr>
          <a:xfrm>
            <a:off x="-2116599" y="724414"/>
            <a:ext cx="13311054" cy="1027564"/>
          </a:xfrm>
          <a:prstGeom prst="rect">
            <a:avLst/>
          </a:prstGeom>
          <a:gradFill>
            <a:gsLst>
              <a:gs pos="70000">
                <a:srgbClr val="FFFFFF"/>
              </a:gs>
              <a:gs pos="89000">
                <a:srgbClr val="FFFFFF">
                  <a:alpha val="50000"/>
                </a:srgbClr>
              </a:gs>
              <a:gs pos="100000">
                <a:srgbClr val="FFFFFF">
                  <a:alpha val="0"/>
                </a:srgbClr>
              </a:gs>
            </a:gsLst>
            <a:path>
              <a:fillToRect l="49829" t="-383" r="50170" b="100383"/>
            </a:path>
          </a:gradFill>
          <a:ln w="3175">
            <a:miter lim="400000"/>
          </a:ln>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320" name="Shape 320"/>
          <p:cNvSpPr>
            <a:spLocks noGrp="1"/>
          </p:cNvSpPr>
          <p:nvPr>
            <p:ph type="title" idx="4294967295"/>
          </p:nvPr>
        </p:nvSpPr>
        <p:spPr>
          <a:xfrm>
            <a:off x="0" y="338138"/>
            <a:ext cx="8655050" cy="1252537"/>
          </a:xfrm>
          <a:prstGeom prst="rect">
            <a:avLst/>
          </a:prstGeom>
        </p:spPr>
        <p:txBody>
          <a:bodyPr/>
          <a:lstStyle/>
          <a:p>
            <a:r>
              <a:rPr dirty="0"/>
              <a:t>Crapemyrtle bark </a:t>
            </a:r>
            <a:r>
              <a:rPr dirty="0" smtClean="0"/>
              <a:t>scale</a:t>
            </a:r>
            <a:r>
              <a:rPr lang="en-US" dirty="0" smtClean="0"/>
              <a:t> – Dispersal</a:t>
            </a:r>
            <a:endParaRPr dirty="0"/>
          </a:p>
        </p:txBody>
      </p:sp>
      <p:pic>
        <p:nvPicPr>
          <p:cNvPr id="2" name="Picture 1" descr="Screen Shot 2016-09-28 at 11.23.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09552"/>
            <a:ext cx="9144000" cy="3340467"/>
          </a:xfrm>
          <a:prstGeom prst="rect">
            <a:avLst/>
          </a:prstGeom>
        </p:spPr>
      </p:pic>
      <p:sp>
        <p:nvSpPr>
          <p:cNvPr id="5" name="Rectangle 4"/>
          <p:cNvSpPr/>
          <p:nvPr/>
        </p:nvSpPr>
        <p:spPr>
          <a:xfrm>
            <a:off x="470720" y="1359842"/>
            <a:ext cx="3041518" cy="461665"/>
          </a:xfrm>
          <a:prstGeom prst="rect">
            <a:avLst/>
          </a:prstGeom>
        </p:spPr>
        <p:txBody>
          <a:bodyPr wrap="none">
            <a:spAutoFit/>
          </a:bodyPr>
          <a:lstStyle/>
          <a:p>
            <a:r>
              <a:rPr lang="en-US" altLang="ja-JP" dirty="0" smtClean="0"/>
              <a:t>Potential Mechanism</a:t>
            </a:r>
            <a:endParaRPr lang="ja-JP" altLang="en-US" dirty="0"/>
          </a:p>
        </p:txBody>
      </p:sp>
      <p:sp>
        <p:nvSpPr>
          <p:cNvPr id="6" name="TextBox 5"/>
          <p:cNvSpPr txBox="1"/>
          <p:nvPr/>
        </p:nvSpPr>
        <p:spPr>
          <a:xfrm>
            <a:off x="3139621" y="2640222"/>
            <a:ext cx="281238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ja-JP" sz="1800" b="0" i="0" u="none" strike="noStrike" cap="none" spc="0" normalizeH="0" baseline="0" dirty="0" err="1" smtClean="0">
                <a:ln>
                  <a:noFill/>
                </a:ln>
                <a:solidFill>
                  <a:srgbClr val="000000"/>
                </a:solidFill>
                <a:effectLst/>
                <a:uFillTx/>
                <a:latin typeface="Arial"/>
                <a:ea typeface="Arial"/>
                <a:cs typeface="Arial"/>
                <a:sym typeface="Arial"/>
              </a:rPr>
              <a:t>Magsig</a:t>
            </a:r>
            <a:r>
              <a:rPr kumimoji="0" lang="en-US" altLang="ja-JP" sz="1800" b="0" i="0" u="none" strike="noStrike" cap="none" spc="0" normalizeH="0" baseline="0" dirty="0" smtClean="0">
                <a:ln>
                  <a:noFill/>
                </a:ln>
                <a:solidFill>
                  <a:srgbClr val="000000"/>
                </a:solidFill>
                <a:effectLst/>
                <a:uFillTx/>
                <a:latin typeface="Arial"/>
                <a:ea typeface="Arial"/>
                <a:cs typeface="Arial"/>
                <a:sym typeface="Arial"/>
              </a:rPr>
              <a:t>-Castillo</a:t>
            </a:r>
            <a:r>
              <a:rPr kumimoji="0" lang="en-US" altLang="ja-JP" sz="1800" b="0" i="0" u="none" strike="noStrike" cap="none" spc="0" normalizeH="0" dirty="0" smtClean="0">
                <a:ln>
                  <a:noFill/>
                </a:ln>
                <a:solidFill>
                  <a:srgbClr val="000000"/>
                </a:solidFill>
                <a:effectLst/>
                <a:uFillTx/>
                <a:latin typeface="Arial"/>
                <a:ea typeface="Arial"/>
                <a:cs typeface="Arial"/>
                <a:sym typeface="Arial"/>
              </a:rPr>
              <a:t> et al. 2010</a:t>
            </a:r>
            <a:endParaRPr kumimoji="0" lang="ja-JP" altLang="en-US" sz="18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3899009612"/>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image34-small.jpg"/>
          <p:cNvPicPr>
            <a:picLocks noChangeAspect="1"/>
          </p:cNvPicPr>
          <p:nvPr/>
        </p:nvPicPr>
        <p:blipFill>
          <a:blip r:embed="rId3">
            <a:extLst/>
          </a:blip>
          <a:stretch>
            <a:fillRect/>
          </a:stretch>
        </p:blipFill>
        <p:spPr>
          <a:xfrm>
            <a:off x="-1" y="1713962"/>
            <a:ext cx="9144001" cy="5143501"/>
          </a:xfrm>
          <a:prstGeom prst="rect">
            <a:avLst/>
          </a:prstGeom>
          <a:ln w="12700">
            <a:miter lim="400000"/>
          </a:ln>
        </p:spPr>
      </p:pic>
      <p:sp>
        <p:nvSpPr>
          <p:cNvPr id="4" name="Shape 276"/>
          <p:cNvSpPr txBox="1">
            <a:spLocks/>
          </p:cNvSpPr>
          <p:nvPr/>
        </p:nvSpPr>
        <p:spPr>
          <a:xfrm>
            <a:off x="193675" y="338137"/>
            <a:ext cx="8655050" cy="709826"/>
          </a:xfrm>
          <a:prstGeom prst="rect">
            <a:avLst/>
          </a:prstGeom>
          <a:solidFill>
            <a:schemeClr val="bg1">
              <a:alpha val="86000"/>
            </a:schemeClr>
          </a:solidFill>
        </p:spPr>
        <p:txBody>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5pPr>
            <a:lvl6pPr marL="0" marR="0" indent="4572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6pPr>
            <a:lvl7pPr marL="0" marR="0" indent="9144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7pPr>
            <a:lvl8pPr marL="0" marR="0" indent="13716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8pPr>
            <a:lvl9pPr marL="0" marR="0" indent="18288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9pPr>
          </a:lstStyle>
          <a:p>
            <a:r>
              <a:rPr lang="en-US" dirty="0" smtClean="0"/>
              <a:t>Objectives </a:t>
            </a:r>
            <a:r>
              <a:rPr lang="en-US" dirty="0"/>
              <a:t>2</a:t>
            </a:r>
            <a:r>
              <a:rPr lang="en-US" dirty="0" smtClean="0"/>
              <a:t>. Management | Landscape</a:t>
            </a:r>
            <a:endParaRPr lang="en-US" dirty="0"/>
          </a:p>
        </p:txBody>
      </p:sp>
    </p:spTree>
    <p:extLst>
      <p:ext uri="{BB962C8B-B14F-4D97-AF65-F5344CB8AC3E}">
        <p14:creationId xmlns:p14="http://schemas.microsoft.com/office/powerpoint/2010/main" val="839355884"/>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image35.jpeg"/>
          <p:cNvPicPr>
            <a:picLocks noChangeAspect="1"/>
          </p:cNvPicPr>
          <p:nvPr/>
        </p:nvPicPr>
        <p:blipFill>
          <a:blip r:embed="rId3">
            <a:extLst/>
          </a:blip>
          <a:stretch>
            <a:fillRect/>
          </a:stretch>
        </p:blipFill>
        <p:spPr>
          <a:xfrm>
            <a:off x="-1" y="1256882"/>
            <a:ext cx="9144001" cy="6096001"/>
          </a:xfrm>
          <a:prstGeom prst="rect">
            <a:avLst/>
          </a:prstGeom>
          <a:ln w="12700">
            <a:miter lim="400000"/>
          </a:ln>
        </p:spPr>
      </p:pic>
      <p:sp>
        <p:nvSpPr>
          <p:cNvPr id="2" name="TextBox 1"/>
          <p:cNvSpPr txBox="1"/>
          <p:nvPr/>
        </p:nvSpPr>
        <p:spPr>
          <a:xfrm>
            <a:off x="3586459" y="5288342"/>
            <a:ext cx="5578558" cy="1569658"/>
          </a:xfrm>
          <a:prstGeom prst="rect">
            <a:avLst/>
          </a:prstGeom>
          <a:solidFill>
            <a:srgbClr val="FFFFFF">
              <a:alpha val="91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ja-JP" sz="2400" b="0" i="0" u="none" strike="noStrike" cap="none" spc="0" normalizeH="0" baseline="0" dirty="0" err="1" smtClean="0">
                <a:ln>
                  <a:noFill/>
                </a:ln>
                <a:solidFill>
                  <a:srgbClr val="000000"/>
                </a:solidFill>
                <a:effectLst/>
                <a:uFillTx/>
                <a:latin typeface="Arial"/>
                <a:ea typeface="Arial"/>
                <a:cs typeface="Arial"/>
                <a:sym typeface="Arial"/>
              </a:rPr>
              <a:t>SuffOil</a:t>
            </a:r>
            <a:r>
              <a:rPr kumimoji="0" lang="en-US" altLang="ja-JP" sz="2400" b="0" i="0" u="none" strike="noStrike" cap="none" spc="0" normalizeH="0" dirty="0" smtClean="0">
                <a:ln>
                  <a:noFill/>
                </a:ln>
                <a:solidFill>
                  <a:srgbClr val="000000"/>
                </a:solidFill>
                <a:effectLst/>
                <a:uFillTx/>
                <a:latin typeface="Arial"/>
                <a:ea typeface="Arial"/>
                <a:cs typeface="Arial"/>
                <a:sym typeface="Arial"/>
              </a:rPr>
              <a:t> + Molt-X (</a:t>
            </a:r>
            <a:r>
              <a:rPr lang="en-US" altLang="ja-JP" dirty="0" err="1"/>
              <a:t>H</a:t>
            </a:r>
            <a:r>
              <a:rPr kumimoji="0" lang="en-US" altLang="ja-JP" sz="2400" b="0" i="0" u="none" strike="noStrike" cap="none" spc="0" normalizeH="0" dirty="0" err="1" smtClean="0">
                <a:ln>
                  <a:noFill/>
                </a:ln>
                <a:solidFill>
                  <a:srgbClr val="000000"/>
                </a:solidFill>
                <a:effectLst/>
                <a:uFillTx/>
                <a:latin typeface="Arial"/>
                <a:ea typeface="Arial"/>
                <a:cs typeface="Arial"/>
                <a:sym typeface="Arial"/>
              </a:rPr>
              <a:t>ort</a:t>
            </a:r>
            <a:r>
              <a:rPr kumimoji="0" lang="en-US" altLang="ja-JP" sz="2400" b="0" i="0" u="none" strike="noStrike" cap="none" spc="0" normalizeH="0" dirty="0" smtClean="0">
                <a:ln>
                  <a:noFill/>
                </a:ln>
                <a:solidFill>
                  <a:srgbClr val="000000"/>
                </a:solidFill>
                <a:effectLst/>
                <a:uFillTx/>
                <a:latin typeface="Arial"/>
                <a:ea typeface="Arial"/>
                <a:cs typeface="Arial"/>
                <a:sym typeface="Arial"/>
              </a:rPr>
              <a:t> oil + </a:t>
            </a:r>
            <a:r>
              <a:rPr kumimoji="0" lang="en-US" altLang="ja-JP" sz="2400" b="0" i="0" u="none" strike="noStrike" cap="none" spc="0" normalizeH="0" dirty="0" err="1" smtClean="0">
                <a:ln>
                  <a:noFill/>
                </a:ln>
                <a:solidFill>
                  <a:srgbClr val="000000"/>
                </a:solidFill>
                <a:effectLst/>
                <a:uFillTx/>
                <a:latin typeface="Arial"/>
                <a:ea typeface="Arial"/>
                <a:cs typeface="Arial"/>
                <a:sym typeface="Arial"/>
              </a:rPr>
              <a:t>Azadirachtin</a:t>
            </a:r>
            <a:r>
              <a:rPr kumimoji="0" lang="en-US" altLang="ja-JP" sz="2400" b="0" i="0" u="none" strike="noStrike" cap="none" spc="0" normalizeH="0" dirty="0" smtClean="0">
                <a:ln>
                  <a:noFill/>
                </a:ln>
                <a:solidFill>
                  <a:srgbClr val="000000"/>
                </a:solidFill>
                <a:effectLst/>
                <a:uFillTx/>
                <a:latin typeface="Arial"/>
                <a:ea typeface="Arial"/>
                <a:cs typeface="Arial"/>
                <a:sym typeface="Arial"/>
              </a:rPr>
              <a:t>)</a:t>
            </a:r>
          </a:p>
          <a:p>
            <a:pPr marL="0" marR="0" indent="0" algn="l" defTabSz="914400" rtl="0" fontAlgn="auto" latinLnBrk="0" hangingPunct="0">
              <a:lnSpc>
                <a:spcPct val="100000"/>
              </a:lnSpc>
              <a:spcBef>
                <a:spcPts val="0"/>
              </a:spcBef>
              <a:spcAft>
                <a:spcPts val="0"/>
              </a:spcAft>
              <a:buClrTx/>
              <a:buSzTx/>
              <a:buFontTx/>
              <a:buNone/>
              <a:tabLst/>
            </a:pPr>
            <a:r>
              <a:rPr lang="en-US" altLang="ja-JP" baseline="0" dirty="0" err="1" smtClean="0"/>
              <a:t>Talstar</a:t>
            </a:r>
            <a:r>
              <a:rPr lang="en-US" altLang="ja-JP" dirty="0" smtClean="0"/>
              <a:t> (</a:t>
            </a:r>
            <a:r>
              <a:rPr lang="en-US" altLang="ja-JP" dirty="0" err="1" smtClean="0"/>
              <a:t>Bifenthrin</a:t>
            </a:r>
            <a:r>
              <a:rPr lang="en-US" altLang="ja-JP" dirty="0" smtClean="0"/>
              <a:t>)</a:t>
            </a:r>
          </a:p>
          <a:p>
            <a:pPr marL="0" marR="0" indent="0" algn="l" defTabSz="914400" rtl="0" fontAlgn="auto" latinLnBrk="0" hangingPunct="0">
              <a:lnSpc>
                <a:spcPct val="100000"/>
              </a:lnSpc>
              <a:spcBef>
                <a:spcPts val="0"/>
              </a:spcBef>
              <a:spcAft>
                <a:spcPts val="0"/>
              </a:spcAft>
              <a:buClrTx/>
              <a:buSzTx/>
              <a:buFontTx/>
              <a:buNone/>
              <a:tabLst/>
            </a:pPr>
            <a:r>
              <a:rPr kumimoji="0" lang="en-US" altLang="ja-JP" sz="2400" b="0" i="0" u="none" strike="noStrike" cap="none" spc="0" normalizeH="0" baseline="0" dirty="0" err="1" smtClean="0">
                <a:ln>
                  <a:noFill/>
                </a:ln>
                <a:solidFill>
                  <a:srgbClr val="000000"/>
                </a:solidFill>
                <a:effectLst/>
                <a:uFillTx/>
                <a:latin typeface="Arial"/>
                <a:ea typeface="Arial"/>
                <a:cs typeface="Arial"/>
                <a:sym typeface="Arial"/>
              </a:rPr>
              <a:t>Acephate</a:t>
            </a:r>
            <a:endParaRPr kumimoji="0" lang="en-US" altLang="ja-JP" sz="2400" b="0" i="0" u="none" strike="noStrike" cap="none" spc="0" normalizeH="0" baseline="0" dirty="0" smtClean="0">
              <a:ln>
                <a:noFill/>
              </a:ln>
              <a:solidFill>
                <a:srgbClr val="000000"/>
              </a:solidFill>
              <a:effectLst/>
              <a:uFillTx/>
              <a:latin typeface="Arial"/>
              <a:ea typeface="Arial"/>
              <a:cs typeface="Arial"/>
              <a:sym typeface="Arial"/>
            </a:endParaRPr>
          </a:p>
          <a:p>
            <a:pPr marL="0" marR="0" indent="0" algn="l" defTabSz="914400" rtl="0" fontAlgn="auto" latinLnBrk="0" hangingPunct="0">
              <a:lnSpc>
                <a:spcPct val="100000"/>
              </a:lnSpc>
              <a:spcBef>
                <a:spcPts val="0"/>
              </a:spcBef>
              <a:spcAft>
                <a:spcPts val="0"/>
              </a:spcAft>
              <a:buClrTx/>
              <a:buSzTx/>
              <a:buFontTx/>
              <a:buNone/>
              <a:tabLst/>
            </a:pPr>
            <a:r>
              <a:rPr lang="en-US" altLang="ja-JP" dirty="0" smtClean="0"/>
              <a:t>Water</a:t>
            </a:r>
            <a:endParaRPr kumimoji="0" lang="ja-JP" altLang="en-US" sz="2400" b="0" i="0" u="none" strike="noStrike" cap="none" spc="0" normalizeH="0" baseline="0" dirty="0">
              <a:ln>
                <a:noFill/>
              </a:ln>
              <a:solidFill>
                <a:srgbClr val="000000"/>
              </a:solidFill>
              <a:effectLst/>
              <a:uFillTx/>
              <a:latin typeface="Arial"/>
              <a:ea typeface="Arial"/>
              <a:cs typeface="Arial"/>
              <a:sym typeface="Arial"/>
            </a:endParaRPr>
          </a:p>
        </p:txBody>
      </p:sp>
      <p:sp>
        <p:nvSpPr>
          <p:cNvPr id="5" name="TextBox 4"/>
          <p:cNvSpPr txBox="1"/>
          <p:nvPr/>
        </p:nvSpPr>
        <p:spPr>
          <a:xfrm>
            <a:off x="3586459" y="4689376"/>
            <a:ext cx="4416131" cy="461663"/>
          </a:xfrm>
          <a:prstGeom prst="rect">
            <a:avLst/>
          </a:prstGeom>
          <a:solidFill>
            <a:srgbClr val="FFFFFF">
              <a:alpha val="91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ja-JP" sz="2400" b="0" i="0" u="none" strike="noStrike" cap="none" spc="0" normalizeH="0" baseline="0" dirty="0" smtClean="0">
                <a:ln>
                  <a:noFill/>
                </a:ln>
                <a:solidFill>
                  <a:srgbClr val="000000"/>
                </a:solidFill>
                <a:effectLst/>
                <a:uFillTx/>
                <a:latin typeface="Arial"/>
                <a:ea typeface="Arial"/>
                <a:cs typeface="Arial"/>
                <a:sym typeface="Arial"/>
              </a:rPr>
              <a:t>Applied Twice – 2 week interval</a:t>
            </a:r>
            <a:endParaRPr kumimoji="0" lang="ja-JP" altLang="en-US" sz="2400" b="0" i="0" u="none" strike="noStrike" cap="none" spc="0" normalizeH="0" baseline="0" dirty="0">
              <a:ln>
                <a:noFill/>
              </a:ln>
              <a:solidFill>
                <a:srgbClr val="000000"/>
              </a:solidFill>
              <a:effectLst/>
              <a:uFillTx/>
              <a:latin typeface="Arial"/>
              <a:ea typeface="Arial"/>
              <a:cs typeface="Arial"/>
              <a:sym typeface="Arial"/>
            </a:endParaRPr>
          </a:p>
        </p:txBody>
      </p:sp>
      <p:sp>
        <p:nvSpPr>
          <p:cNvPr id="6" name="Shape 276"/>
          <p:cNvSpPr txBox="1">
            <a:spLocks/>
          </p:cNvSpPr>
          <p:nvPr/>
        </p:nvSpPr>
        <p:spPr>
          <a:xfrm>
            <a:off x="193675" y="338137"/>
            <a:ext cx="8655050" cy="709826"/>
          </a:xfrm>
          <a:prstGeom prst="rect">
            <a:avLst/>
          </a:prstGeom>
          <a:solidFill>
            <a:schemeClr val="bg1">
              <a:alpha val="86000"/>
            </a:schemeClr>
          </a:solidFill>
        </p:spPr>
        <p:txBody>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5pPr>
            <a:lvl6pPr marL="0" marR="0" indent="4572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6pPr>
            <a:lvl7pPr marL="0" marR="0" indent="9144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7pPr>
            <a:lvl8pPr marL="0" marR="0" indent="13716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8pPr>
            <a:lvl9pPr marL="0" marR="0" indent="18288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9pPr>
          </a:lstStyle>
          <a:p>
            <a:r>
              <a:rPr lang="en-US" dirty="0" smtClean="0"/>
              <a:t>Objectives </a:t>
            </a:r>
            <a:r>
              <a:rPr lang="en-US" dirty="0"/>
              <a:t>2</a:t>
            </a:r>
            <a:r>
              <a:rPr lang="en-US" dirty="0" smtClean="0"/>
              <a:t>. Management | Landscape</a:t>
            </a:r>
            <a:endParaRPr lang="en-US" dirty="0"/>
          </a:p>
        </p:txBody>
      </p:sp>
    </p:spTree>
    <p:extLst>
      <p:ext uri="{BB962C8B-B14F-4D97-AF65-F5344CB8AC3E}">
        <p14:creationId xmlns:p14="http://schemas.microsoft.com/office/powerpoint/2010/main" val="2369747328"/>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p:nvPr/>
        </p:nvSpPr>
        <p:spPr>
          <a:xfrm>
            <a:off x="-2161008" y="653866"/>
            <a:ext cx="14804797" cy="2026878"/>
          </a:xfrm>
          <a:prstGeom prst="rect">
            <a:avLst/>
          </a:prstGeom>
          <a:gradFill>
            <a:gsLst>
              <a:gs pos="51922">
                <a:srgbClr val="FFFFFF"/>
              </a:gs>
              <a:gs pos="78230">
                <a:srgbClr val="FFFFFF">
                  <a:alpha val="50000"/>
                </a:srgbClr>
              </a:gs>
              <a:gs pos="100000">
                <a:srgbClr val="FFFFFF">
                  <a:alpha val="0"/>
                </a:srgbClr>
              </a:gs>
            </a:gsLst>
            <a:path>
              <a:fillToRect l="49829" t="-383" r="50170" b="100383"/>
            </a:path>
          </a:gradFill>
          <a:ln w="3175">
            <a:miter lim="400000"/>
          </a:ln>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276" name="Shape 276"/>
          <p:cNvSpPr>
            <a:spLocks noGrp="1"/>
          </p:cNvSpPr>
          <p:nvPr>
            <p:ph type="title"/>
          </p:nvPr>
        </p:nvSpPr>
        <p:spPr>
          <a:prstGeom prst="rect">
            <a:avLst/>
          </a:prstGeom>
        </p:spPr>
        <p:txBody>
          <a:bodyPr/>
          <a:lstStyle/>
          <a:p>
            <a:r>
              <a:t>Crapemyrtle bark scale</a:t>
            </a:r>
          </a:p>
        </p:txBody>
      </p:sp>
      <p:pic>
        <p:nvPicPr>
          <p:cNvPr id="5" name="Picture 4" descr="IMG_00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20160926_13340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771446" y="1500188"/>
            <a:ext cx="6857999" cy="3857625"/>
          </a:xfrm>
          <a:prstGeom prst="rect">
            <a:avLst/>
          </a:prstGeom>
        </p:spPr>
      </p:pic>
    </p:spTree>
    <p:extLst>
      <p:ext uri="{BB962C8B-B14F-4D97-AF65-F5344CB8AC3E}">
        <p14:creationId xmlns:p14="http://schemas.microsoft.com/office/powerpoint/2010/main" val="30954044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 name="image36.jpeg"/>
          <p:cNvPicPr>
            <a:picLocks noChangeAspect="1"/>
          </p:cNvPicPr>
          <p:nvPr/>
        </p:nvPicPr>
        <p:blipFill>
          <a:blip r:embed="rId3">
            <a:extLst/>
          </a:blip>
          <a:stretch>
            <a:fillRect/>
          </a:stretch>
        </p:blipFill>
        <p:spPr>
          <a:xfrm>
            <a:off x="-1" y="1713962"/>
            <a:ext cx="9144001" cy="5143501"/>
          </a:xfrm>
          <a:prstGeom prst="rect">
            <a:avLst/>
          </a:prstGeom>
          <a:ln w="12700">
            <a:miter lim="400000"/>
          </a:ln>
        </p:spPr>
      </p:pic>
      <p:pic>
        <p:nvPicPr>
          <p:cNvPr id="1045" name="image37.jpeg"/>
          <p:cNvPicPr>
            <a:picLocks noChangeAspect="1"/>
          </p:cNvPicPr>
          <p:nvPr/>
        </p:nvPicPr>
        <p:blipFill>
          <a:blip r:embed="rId4">
            <a:extLst/>
          </a:blip>
          <a:stretch>
            <a:fillRect/>
          </a:stretch>
        </p:blipFill>
        <p:spPr>
          <a:xfrm>
            <a:off x="-1" y="1714500"/>
            <a:ext cx="9144001" cy="5143500"/>
          </a:xfrm>
          <a:prstGeom prst="rect">
            <a:avLst/>
          </a:prstGeom>
          <a:ln w="12700">
            <a:miter lim="400000"/>
          </a:ln>
        </p:spPr>
      </p:pic>
      <p:sp>
        <p:nvSpPr>
          <p:cNvPr id="8" name="TextBox 7"/>
          <p:cNvSpPr txBox="1"/>
          <p:nvPr/>
        </p:nvSpPr>
        <p:spPr>
          <a:xfrm>
            <a:off x="5773611" y="5726269"/>
            <a:ext cx="3170698" cy="830995"/>
          </a:xfrm>
          <a:prstGeom prst="rect">
            <a:avLst/>
          </a:prstGeom>
          <a:solidFill>
            <a:srgbClr val="FFFFFF">
              <a:alpha val="91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ja-JP" sz="2400" b="0" i="0" u="none" strike="noStrike" cap="none" spc="0" normalizeH="0" baseline="0" dirty="0" smtClean="0">
                <a:ln>
                  <a:noFill/>
                </a:ln>
                <a:solidFill>
                  <a:srgbClr val="000000"/>
                </a:solidFill>
                <a:effectLst/>
                <a:uFillTx/>
                <a:latin typeface="Arial"/>
                <a:ea typeface="Arial"/>
                <a:cs typeface="Arial"/>
                <a:sym typeface="Arial"/>
              </a:rPr>
              <a:t>Merit</a:t>
            </a:r>
            <a:r>
              <a:rPr kumimoji="0" lang="en-US" altLang="ja-JP" sz="2400" b="0" i="0" u="none" strike="noStrike" cap="none" spc="0" normalizeH="0" dirty="0" smtClean="0">
                <a:ln>
                  <a:noFill/>
                </a:ln>
                <a:solidFill>
                  <a:srgbClr val="000000"/>
                </a:solidFill>
                <a:effectLst/>
                <a:uFillTx/>
                <a:latin typeface="Arial"/>
                <a:ea typeface="Arial"/>
                <a:cs typeface="Arial"/>
                <a:sym typeface="Arial"/>
              </a:rPr>
              <a:t> 2F (</a:t>
            </a:r>
            <a:r>
              <a:rPr kumimoji="0" lang="en-US" altLang="ja-JP" sz="2400" b="0" i="0" u="none" strike="noStrike" cap="none" spc="0" normalizeH="0" dirty="0" err="1" smtClean="0">
                <a:ln>
                  <a:noFill/>
                </a:ln>
                <a:solidFill>
                  <a:srgbClr val="000000"/>
                </a:solidFill>
                <a:effectLst/>
                <a:uFillTx/>
                <a:latin typeface="Arial"/>
                <a:ea typeface="Arial"/>
                <a:cs typeface="Arial"/>
                <a:sym typeface="Arial"/>
              </a:rPr>
              <a:t>Imidacloprid</a:t>
            </a:r>
            <a:r>
              <a:rPr kumimoji="0" lang="en-US" altLang="ja-JP" sz="2400" b="0" i="0" u="none" strike="noStrike" cap="none" spc="0" normalizeH="0" dirty="0" smtClean="0">
                <a:ln>
                  <a:noFill/>
                </a:ln>
                <a:solidFill>
                  <a:srgbClr val="000000"/>
                </a:solidFill>
                <a:effectLst/>
                <a:uFillTx/>
                <a:latin typeface="Arial"/>
                <a:ea typeface="Arial"/>
                <a:cs typeface="Arial"/>
                <a:sym typeface="Arial"/>
              </a:rPr>
              <a:t>)</a:t>
            </a:r>
          </a:p>
          <a:p>
            <a:pPr marL="0" marR="0" indent="0" algn="l" defTabSz="914400" rtl="0" fontAlgn="auto" latinLnBrk="0" hangingPunct="0">
              <a:lnSpc>
                <a:spcPct val="100000"/>
              </a:lnSpc>
              <a:spcBef>
                <a:spcPts val="0"/>
              </a:spcBef>
              <a:spcAft>
                <a:spcPts val="0"/>
              </a:spcAft>
              <a:buClrTx/>
              <a:buSzTx/>
              <a:buFontTx/>
              <a:buNone/>
              <a:tabLst/>
            </a:pPr>
            <a:r>
              <a:rPr lang="en-US" altLang="ja-JP" baseline="0" dirty="0" smtClean="0"/>
              <a:t>Safari</a:t>
            </a:r>
            <a:r>
              <a:rPr lang="en-US" altLang="ja-JP" dirty="0" smtClean="0"/>
              <a:t> (</a:t>
            </a:r>
            <a:r>
              <a:rPr lang="en-US" altLang="ja-JP" dirty="0" err="1"/>
              <a:t>D</a:t>
            </a:r>
            <a:r>
              <a:rPr lang="en-US" altLang="ja-JP" dirty="0" err="1" smtClean="0"/>
              <a:t>inotefuran</a:t>
            </a:r>
            <a:r>
              <a:rPr lang="en-US" altLang="ja-JP" dirty="0" smtClean="0"/>
              <a:t>)</a:t>
            </a:r>
            <a:endParaRPr kumimoji="0" lang="ja-JP" altLang="en-US" sz="2400" b="0" i="0" u="none" strike="noStrike" cap="none" spc="0" normalizeH="0" baseline="0" dirty="0">
              <a:ln>
                <a:noFill/>
              </a:ln>
              <a:solidFill>
                <a:srgbClr val="000000"/>
              </a:solidFill>
              <a:effectLst/>
              <a:uFillTx/>
              <a:latin typeface="Arial"/>
              <a:ea typeface="Arial"/>
              <a:cs typeface="Arial"/>
              <a:sym typeface="Arial"/>
            </a:endParaRPr>
          </a:p>
        </p:txBody>
      </p:sp>
      <p:sp>
        <p:nvSpPr>
          <p:cNvPr id="6" name="TextBox 5"/>
          <p:cNvSpPr txBox="1"/>
          <p:nvPr/>
        </p:nvSpPr>
        <p:spPr>
          <a:xfrm>
            <a:off x="5773611" y="5151039"/>
            <a:ext cx="1953017" cy="461663"/>
          </a:xfrm>
          <a:prstGeom prst="rect">
            <a:avLst/>
          </a:prstGeom>
          <a:solidFill>
            <a:srgbClr val="FFFFFF">
              <a:alpha val="91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ja-JP" sz="2400" b="0" i="0" u="none" strike="noStrike" cap="none" spc="0" normalizeH="0" baseline="0" dirty="0" smtClean="0">
                <a:ln>
                  <a:noFill/>
                </a:ln>
                <a:solidFill>
                  <a:srgbClr val="000000"/>
                </a:solidFill>
                <a:effectLst/>
                <a:uFillTx/>
                <a:latin typeface="Arial"/>
                <a:ea typeface="Arial"/>
                <a:cs typeface="Arial"/>
                <a:sym typeface="Arial"/>
              </a:rPr>
              <a:t>Applied Once</a:t>
            </a:r>
            <a:endParaRPr kumimoji="0" lang="ja-JP" altLang="en-US" sz="2400" b="0" i="0" u="none" strike="noStrike" cap="none" spc="0" normalizeH="0" baseline="0" dirty="0">
              <a:ln>
                <a:noFill/>
              </a:ln>
              <a:solidFill>
                <a:srgbClr val="000000"/>
              </a:solidFill>
              <a:effectLst/>
              <a:uFillTx/>
              <a:latin typeface="Arial"/>
              <a:ea typeface="Arial"/>
              <a:cs typeface="Arial"/>
              <a:sym typeface="Arial"/>
            </a:endParaRPr>
          </a:p>
        </p:txBody>
      </p:sp>
      <p:sp>
        <p:nvSpPr>
          <p:cNvPr id="7" name="Shape 276"/>
          <p:cNvSpPr txBox="1">
            <a:spLocks/>
          </p:cNvSpPr>
          <p:nvPr/>
        </p:nvSpPr>
        <p:spPr>
          <a:xfrm>
            <a:off x="193675" y="338137"/>
            <a:ext cx="8655050" cy="709826"/>
          </a:xfrm>
          <a:prstGeom prst="rect">
            <a:avLst/>
          </a:prstGeom>
          <a:solidFill>
            <a:schemeClr val="bg1">
              <a:alpha val="86000"/>
            </a:schemeClr>
          </a:solidFill>
        </p:spPr>
        <p:txBody>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5pPr>
            <a:lvl6pPr marL="0" marR="0" indent="4572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6pPr>
            <a:lvl7pPr marL="0" marR="0" indent="9144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7pPr>
            <a:lvl8pPr marL="0" marR="0" indent="13716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8pPr>
            <a:lvl9pPr marL="0" marR="0" indent="18288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9pPr>
          </a:lstStyle>
          <a:p>
            <a:r>
              <a:rPr lang="en-US" dirty="0" smtClean="0"/>
              <a:t>Objectives </a:t>
            </a:r>
            <a:r>
              <a:rPr lang="en-US" dirty="0"/>
              <a:t>2</a:t>
            </a:r>
            <a:r>
              <a:rPr lang="en-US" dirty="0" smtClean="0"/>
              <a:t>. Management | Landscape</a:t>
            </a:r>
            <a:endParaRPr lang="en-US" dirty="0"/>
          </a:p>
        </p:txBody>
      </p:sp>
    </p:spTree>
    <p:extLst>
      <p:ext uri="{BB962C8B-B14F-4D97-AF65-F5344CB8AC3E}">
        <p14:creationId xmlns:p14="http://schemas.microsoft.com/office/powerpoint/2010/main" val="3704400066"/>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anNoRang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1992"/>
            <a:ext cx="9144000" cy="6186008"/>
          </a:xfrm>
          <a:prstGeom prst="rect">
            <a:avLst/>
          </a:prstGeom>
        </p:spPr>
      </p:pic>
      <p:sp>
        <p:nvSpPr>
          <p:cNvPr id="1052" name="Shape 1052"/>
          <p:cNvSpPr/>
          <p:nvPr/>
        </p:nvSpPr>
        <p:spPr>
          <a:xfrm flipV="1">
            <a:off x="1034557" y="1770415"/>
            <a:ext cx="0" cy="4029769"/>
          </a:xfrm>
          <a:prstGeom prst="line">
            <a:avLst/>
          </a:prstGeom>
          <a:ln w="25400">
            <a:solidFill>
              <a:srgbClr val="FF0000"/>
            </a:solidFill>
            <a:prstDash val="dash"/>
          </a:ln>
        </p:spPr>
        <p:txBody>
          <a:bodyPr lIns="45717" tIns="45717" rIns="45717" bIns="45717"/>
          <a:lstStyle/>
          <a:p>
            <a:pPr defTabSz="914367">
              <a:defRPr sz="3400">
                <a:latin typeface="Helvetica"/>
                <a:ea typeface="Helvetica"/>
                <a:cs typeface="Helvetica"/>
                <a:sym typeface="Helvetica"/>
              </a:defRPr>
            </a:pPr>
            <a:endParaRPr/>
          </a:p>
        </p:txBody>
      </p:sp>
      <p:sp>
        <p:nvSpPr>
          <p:cNvPr id="1053" name="Shape 1053"/>
          <p:cNvSpPr/>
          <p:nvPr/>
        </p:nvSpPr>
        <p:spPr>
          <a:xfrm flipV="1">
            <a:off x="1925364" y="1403848"/>
            <a:ext cx="0" cy="4372145"/>
          </a:xfrm>
          <a:prstGeom prst="line">
            <a:avLst/>
          </a:prstGeom>
          <a:ln w="25400">
            <a:solidFill>
              <a:srgbClr val="FF0000"/>
            </a:solidFill>
            <a:prstDash val="dash"/>
          </a:ln>
        </p:spPr>
        <p:txBody>
          <a:bodyPr lIns="45717" tIns="45717" rIns="45717" bIns="45717"/>
          <a:lstStyle/>
          <a:p>
            <a:pPr defTabSz="914367">
              <a:defRPr sz="3400">
                <a:latin typeface="Helvetica"/>
                <a:ea typeface="Helvetica"/>
                <a:cs typeface="Helvetica"/>
                <a:sym typeface="Helvetica"/>
              </a:defRPr>
            </a:pPr>
            <a:endParaRPr/>
          </a:p>
        </p:txBody>
      </p:sp>
      <p:sp>
        <p:nvSpPr>
          <p:cNvPr id="1054" name="Shape 1054"/>
          <p:cNvSpPr/>
          <p:nvPr/>
        </p:nvSpPr>
        <p:spPr>
          <a:xfrm>
            <a:off x="762124" y="1403849"/>
            <a:ext cx="887842" cy="369326"/>
          </a:xfrm>
          <a:prstGeom prst="rect">
            <a:avLst/>
          </a:prstGeom>
          <a:ln w="12700">
            <a:miter lim="400000"/>
          </a:ln>
          <a:extLst>
            <a:ext uri="{C572A759-6A51-4108-AA02-DFA0A04FC94B}">
              <ma14:wrappingTextBoxFlag xmlns:ma14="http://schemas.microsoft.com/office/mac/drawingml/2011/main" val="1"/>
            </a:ext>
          </a:extLst>
        </p:spPr>
        <p:txBody>
          <a:bodyPr wrap="none" lIns="45717" tIns="45717" rIns="45717" bIns="45717">
            <a:spAutoFit/>
          </a:bodyPr>
          <a:lstStyle>
            <a:lvl1pPr algn="l" defTabSz="1300480">
              <a:defRPr sz="1800">
                <a:solidFill>
                  <a:srgbClr val="FF0000"/>
                </a:solidFill>
                <a:latin typeface="Arial"/>
                <a:ea typeface="Arial"/>
                <a:cs typeface="Arial"/>
                <a:sym typeface="Arial"/>
              </a:defRPr>
            </a:lvl1pPr>
          </a:lstStyle>
          <a:p>
            <a:r>
              <a:t>Spray 1</a:t>
            </a:r>
          </a:p>
        </p:txBody>
      </p:sp>
      <p:sp>
        <p:nvSpPr>
          <p:cNvPr id="1055" name="Shape 1055"/>
          <p:cNvSpPr/>
          <p:nvPr/>
        </p:nvSpPr>
        <p:spPr>
          <a:xfrm>
            <a:off x="1618537" y="1047421"/>
            <a:ext cx="887842" cy="369326"/>
          </a:xfrm>
          <a:prstGeom prst="rect">
            <a:avLst/>
          </a:prstGeom>
          <a:ln w="12700">
            <a:miter lim="400000"/>
          </a:ln>
          <a:extLst>
            <a:ext uri="{C572A759-6A51-4108-AA02-DFA0A04FC94B}">
              <ma14:wrappingTextBoxFlag xmlns:ma14="http://schemas.microsoft.com/office/mac/drawingml/2011/main" val="1"/>
            </a:ext>
          </a:extLst>
        </p:spPr>
        <p:txBody>
          <a:bodyPr wrap="none" lIns="45717" tIns="45717" rIns="45717" bIns="45717">
            <a:spAutoFit/>
          </a:bodyPr>
          <a:lstStyle>
            <a:lvl1pPr algn="l" defTabSz="1300480">
              <a:defRPr sz="1800">
                <a:solidFill>
                  <a:srgbClr val="FF0000"/>
                </a:solidFill>
                <a:latin typeface="Arial"/>
                <a:ea typeface="Arial"/>
                <a:cs typeface="Arial"/>
                <a:sym typeface="Arial"/>
              </a:defRPr>
            </a:lvl1pPr>
          </a:lstStyle>
          <a:p>
            <a:r>
              <a:rPr dirty="0"/>
              <a:t>Spray 2</a:t>
            </a:r>
          </a:p>
        </p:txBody>
      </p:sp>
      <p:sp>
        <p:nvSpPr>
          <p:cNvPr id="3" name="TextBox 2"/>
          <p:cNvSpPr txBox="1"/>
          <p:nvPr/>
        </p:nvSpPr>
        <p:spPr>
          <a:xfrm>
            <a:off x="2687597" y="1419607"/>
            <a:ext cx="3618938" cy="221598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r" defTabSz="914400" rtl="0" fontAlgn="auto" latinLnBrk="0" hangingPunct="0">
              <a:lnSpc>
                <a:spcPct val="100000"/>
              </a:lnSpc>
              <a:spcBef>
                <a:spcPts val="0"/>
              </a:spcBef>
              <a:spcAft>
                <a:spcPts val="0"/>
              </a:spcAft>
              <a:buClrTx/>
              <a:buSzTx/>
              <a:buFontTx/>
              <a:buNone/>
              <a:tabLst/>
            </a:pPr>
            <a:r>
              <a:rPr kumimoji="0" lang="en-US" sz="2250" b="0" i="0" u="none" strike="noStrike" cap="none" spc="0" normalizeH="0" baseline="0" dirty="0" err="1" smtClean="0">
                <a:ln>
                  <a:noFill/>
                </a:ln>
                <a:solidFill>
                  <a:srgbClr val="000000"/>
                </a:solidFill>
                <a:effectLst/>
                <a:uFillTx/>
                <a:sym typeface="Arial"/>
              </a:rPr>
              <a:t>Orthene</a:t>
            </a:r>
            <a:endParaRPr kumimoji="0" lang="en-US" sz="2250" b="0" i="0" u="none" strike="noStrike" cap="none" spc="0" normalizeH="0" baseline="0" dirty="0" smtClean="0">
              <a:ln>
                <a:noFill/>
              </a:ln>
              <a:solidFill>
                <a:srgbClr val="000000"/>
              </a:solidFill>
              <a:effectLst/>
              <a:uFillTx/>
              <a:sym typeface="Arial"/>
            </a:endParaRPr>
          </a:p>
          <a:p>
            <a:pPr marL="0" marR="0" indent="0" algn="r" defTabSz="914400" rtl="0" fontAlgn="auto" latinLnBrk="0" hangingPunct="0">
              <a:lnSpc>
                <a:spcPct val="100000"/>
              </a:lnSpc>
              <a:spcBef>
                <a:spcPts val="0"/>
              </a:spcBef>
              <a:spcAft>
                <a:spcPts val="0"/>
              </a:spcAft>
              <a:buClrTx/>
              <a:buSzTx/>
              <a:buFontTx/>
              <a:buNone/>
              <a:tabLst/>
            </a:pPr>
            <a:r>
              <a:rPr lang="en-US" sz="2250" dirty="0" err="1" smtClean="0"/>
              <a:t>Imidacloprid</a:t>
            </a:r>
            <a:endParaRPr lang="en-US" sz="2250" dirty="0" smtClean="0"/>
          </a:p>
          <a:p>
            <a:pPr marL="0" marR="0" indent="0" algn="r" defTabSz="914400" rtl="0" fontAlgn="auto" latinLnBrk="0" hangingPunct="0">
              <a:lnSpc>
                <a:spcPct val="100000"/>
              </a:lnSpc>
              <a:spcBef>
                <a:spcPts val="0"/>
              </a:spcBef>
              <a:spcAft>
                <a:spcPts val="0"/>
              </a:spcAft>
              <a:buClrTx/>
              <a:buSzTx/>
              <a:buFontTx/>
              <a:buNone/>
              <a:tabLst/>
            </a:pPr>
            <a:r>
              <a:rPr kumimoji="0" lang="en-US" sz="2250" b="0" i="0" u="none" strike="noStrike" cap="none" spc="0" normalizeH="0" baseline="0" dirty="0" err="1" smtClean="0">
                <a:ln>
                  <a:noFill/>
                </a:ln>
                <a:solidFill>
                  <a:srgbClr val="000000"/>
                </a:solidFill>
                <a:effectLst/>
                <a:uFillTx/>
                <a:sym typeface="Arial"/>
              </a:rPr>
              <a:t>Dinotefuran</a:t>
            </a:r>
            <a:endParaRPr lang="en-US" sz="2250" dirty="0"/>
          </a:p>
          <a:p>
            <a:pPr marL="0" marR="0" indent="0" algn="r" defTabSz="914400" rtl="0" fontAlgn="auto" latinLnBrk="0" hangingPunct="0">
              <a:lnSpc>
                <a:spcPct val="100000"/>
              </a:lnSpc>
              <a:spcBef>
                <a:spcPts val="0"/>
              </a:spcBef>
              <a:spcAft>
                <a:spcPts val="0"/>
              </a:spcAft>
              <a:buClrTx/>
              <a:buSzTx/>
              <a:buFontTx/>
              <a:buNone/>
              <a:tabLst/>
            </a:pPr>
            <a:r>
              <a:rPr kumimoji="0" lang="en-US" sz="2250" b="0" i="0" u="none" strike="noStrike" cap="none" spc="0" normalizeH="0" baseline="0" dirty="0" smtClean="0">
                <a:ln>
                  <a:noFill/>
                </a:ln>
                <a:solidFill>
                  <a:srgbClr val="000000"/>
                </a:solidFill>
                <a:effectLst/>
                <a:uFillTx/>
                <a:sym typeface="Arial"/>
              </a:rPr>
              <a:t>Paraffinic</a:t>
            </a:r>
            <a:r>
              <a:rPr kumimoji="0" lang="en-US" sz="2250" b="0" i="0" u="none" strike="noStrike" cap="none" spc="0" normalizeH="0" dirty="0" smtClean="0">
                <a:ln>
                  <a:noFill/>
                </a:ln>
                <a:solidFill>
                  <a:srgbClr val="000000"/>
                </a:solidFill>
                <a:effectLst/>
                <a:uFillTx/>
                <a:sym typeface="Arial"/>
              </a:rPr>
              <a:t> oil + </a:t>
            </a:r>
            <a:r>
              <a:rPr kumimoji="0" lang="en-US" sz="2250" b="0" i="0" u="none" strike="noStrike" cap="none" spc="0" normalizeH="0" dirty="0" err="1" smtClean="0">
                <a:ln>
                  <a:noFill/>
                </a:ln>
                <a:solidFill>
                  <a:srgbClr val="000000"/>
                </a:solidFill>
                <a:effectLst/>
                <a:uFillTx/>
                <a:sym typeface="Arial"/>
              </a:rPr>
              <a:t>azadirachtin</a:t>
            </a:r>
            <a:endParaRPr kumimoji="0" lang="en-US" sz="2250" b="0" i="0" u="none" strike="noStrike" cap="none" spc="0" normalizeH="0" dirty="0" smtClean="0">
              <a:ln>
                <a:noFill/>
              </a:ln>
              <a:solidFill>
                <a:srgbClr val="000000"/>
              </a:solidFill>
              <a:effectLst/>
              <a:uFillTx/>
              <a:sym typeface="Arial"/>
            </a:endParaRPr>
          </a:p>
          <a:p>
            <a:pPr marL="0" marR="0" indent="0" algn="r" defTabSz="914400" rtl="0" fontAlgn="auto" latinLnBrk="0" hangingPunct="0">
              <a:lnSpc>
                <a:spcPct val="100000"/>
              </a:lnSpc>
              <a:spcBef>
                <a:spcPts val="0"/>
              </a:spcBef>
              <a:spcAft>
                <a:spcPts val="0"/>
              </a:spcAft>
              <a:buClrTx/>
              <a:buSzTx/>
              <a:buFontTx/>
              <a:buNone/>
              <a:tabLst/>
            </a:pPr>
            <a:r>
              <a:rPr lang="en-US" sz="2250" baseline="0" dirty="0" err="1" smtClean="0"/>
              <a:t>Bifenthrin</a:t>
            </a:r>
            <a:endParaRPr lang="en-US" sz="2250" baseline="0" dirty="0" smtClean="0"/>
          </a:p>
          <a:p>
            <a:pPr marL="0" marR="0" indent="0" algn="r" defTabSz="914400" rtl="0" fontAlgn="auto" latinLnBrk="0" hangingPunct="0">
              <a:lnSpc>
                <a:spcPct val="100000"/>
              </a:lnSpc>
              <a:spcBef>
                <a:spcPts val="0"/>
              </a:spcBef>
              <a:spcAft>
                <a:spcPts val="0"/>
              </a:spcAft>
              <a:buClrTx/>
              <a:buSzTx/>
              <a:buFontTx/>
              <a:buNone/>
              <a:tabLst/>
            </a:pPr>
            <a:r>
              <a:rPr kumimoji="0" lang="en-US" sz="2250" b="0" i="0" u="none" strike="noStrike" cap="none" spc="0" normalizeH="0" dirty="0" smtClean="0">
                <a:ln>
                  <a:noFill/>
                </a:ln>
                <a:solidFill>
                  <a:srgbClr val="000000"/>
                </a:solidFill>
                <a:effectLst/>
                <a:uFillTx/>
                <a:sym typeface="Arial"/>
              </a:rPr>
              <a:t>Water</a:t>
            </a:r>
            <a:endParaRPr kumimoji="0" lang="en-US" sz="2250" b="0" i="0" u="none" strike="noStrike" cap="none" spc="0" normalizeH="0" baseline="0" dirty="0" smtClean="0">
              <a:ln>
                <a:noFill/>
              </a:ln>
              <a:solidFill>
                <a:srgbClr val="000000"/>
              </a:solidFill>
              <a:effectLst/>
              <a:uFillTx/>
              <a:sym typeface="Arial"/>
            </a:endParaRPr>
          </a:p>
        </p:txBody>
      </p:sp>
      <p:sp>
        <p:nvSpPr>
          <p:cNvPr id="4" name="Rectangle 3"/>
          <p:cNvSpPr/>
          <p:nvPr/>
        </p:nvSpPr>
        <p:spPr>
          <a:xfrm>
            <a:off x="6688667" y="1416747"/>
            <a:ext cx="1951480" cy="217317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0" name="Rectangle 9"/>
          <p:cNvSpPr/>
          <p:nvPr/>
        </p:nvSpPr>
        <p:spPr>
          <a:xfrm>
            <a:off x="6293941" y="1047422"/>
            <a:ext cx="1819588" cy="369326"/>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12" name="Shape 276"/>
          <p:cNvSpPr txBox="1">
            <a:spLocks/>
          </p:cNvSpPr>
          <p:nvPr/>
        </p:nvSpPr>
        <p:spPr>
          <a:xfrm>
            <a:off x="193675" y="338137"/>
            <a:ext cx="8655050" cy="709826"/>
          </a:xfrm>
          <a:prstGeom prst="rect">
            <a:avLst/>
          </a:prstGeom>
          <a:solidFill>
            <a:schemeClr val="bg1">
              <a:alpha val="86000"/>
            </a:schemeClr>
          </a:solidFill>
        </p:spPr>
        <p:txBody>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5pPr>
            <a:lvl6pPr marL="0" marR="0" indent="4572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6pPr>
            <a:lvl7pPr marL="0" marR="0" indent="9144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7pPr>
            <a:lvl8pPr marL="0" marR="0" indent="13716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8pPr>
            <a:lvl9pPr marL="0" marR="0" indent="1828800" algn="l" defTabSz="914400" rtl="0" latinLnBrk="0">
              <a:lnSpc>
                <a:spcPct val="100000"/>
              </a:lnSpc>
              <a:spcBef>
                <a:spcPts val="0"/>
              </a:spcBef>
              <a:spcAft>
                <a:spcPts val="0"/>
              </a:spcAft>
              <a:buClrTx/>
              <a:buSzTx/>
              <a:buFontTx/>
              <a:buNone/>
              <a:tabLst/>
              <a:defRPr sz="3600" b="0" i="0" u="none" strike="noStrike" cap="none" spc="0" baseline="0">
                <a:ln>
                  <a:noFill/>
                </a:ln>
                <a:solidFill>
                  <a:srgbClr val="500000"/>
                </a:solidFill>
                <a:uFillTx/>
                <a:latin typeface="Georgia"/>
                <a:ea typeface="Georgia"/>
                <a:cs typeface="Georgia"/>
                <a:sym typeface="Georgia"/>
              </a:defRPr>
            </a:lvl9pPr>
          </a:lstStyle>
          <a:p>
            <a:r>
              <a:rPr lang="en-US" dirty="0" smtClean="0"/>
              <a:t>Objectives </a:t>
            </a:r>
            <a:r>
              <a:rPr lang="en-US" dirty="0"/>
              <a:t>2</a:t>
            </a:r>
            <a:r>
              <a:rPr lang="en-US" dirty="0" smtClean="0"/>
              <a:t>. Management | Landscape</a:t>
            </a:r>
            <a:endParaRPr lang="en-US" dirty="0"/>
          </a:p>
        </p:txBody>
      </p:sp>
      <p:sp>
        <p:nvSpPr>
          <p:cNvPr id="5" name="TextBox 4"/>
          <p:cNvSpPr txBox="1"/>
          <p:nvPr/>
        </p:nvSpPr>
        <p:spPr>
          <a:xfrm>
            <a:off x="6293941" y="6488670"/>
            <a:ext cx="28494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800" dirty="0" smtClean="0"/>
              <a:t>Vafaie and Knight, </a:t>
            </a:r>
            <a:r>
              <a:rPr lang="en-US" sz="1800" i="1" dirty="0" smtClean="0"/>
              <a:t>in press</a:t>
            </a:r>
            <a:endParaRPr kumimoji="0" lang="en-US" sz="1800" b="0" u="none" strike="noStrike" cap="none" spc="0" normalizeH="0" baseline="0" dirty="0">
              <a:ln>
                <a:noFill/>
              </a:ln>
              <a:solidFill>
                <a:srgbClr val="000000"/>
              </a:solidFill>
              <a:effectLst/>
              <a:uFillTx/>
              <a:sym typeface="Arial"/>
            </a:endParaRPr>
          </a:p>
        </p:txBody>
      </p:sp>
    </p:spTree>
    <p:extLst>
      <p:ext uri="{BB962C8B-B14F-4D97-AF65-F5344CB8AC3E}">
        <p14:creationId xmlns:p14="http://schemas.microsoft.com/office/powerpoint/2010/main" val="2751876533"/>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p:cNvSpPr>
          <p:nvPr>
            <p:ph type="title"/>
          </p:nvPr>
        </p:nvSpPr>
        <p:spPr>
          <a:prstGeom prst="rect">
            <a:avLst/>
          </a:prstGeom>
        </p:spPr>
        <p:txBody>
          <a:bodyPr/>
          <a:lstStyle/>
          <a:p>
            <a:r>
              <a:rPr dirty="0" smtClean="0"/>
              <a:t>Crapemyrtle</a:t>
            </a:r>
            <a:endParaRPr dirty="0"/>
          </a:p>
        </p:txBody>
      </p:sp>
      <p:pic>
        <p:nvPicPr>
          <p:cNvPr id="3" name="Picture 2" descr="All_states_halfzones_poster_300dpi.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
        <p:nvSpPr>
          <p:cNvPr id="4" name="Rectangle 3"/>
          <p:cNvSpPr/>
          <p:nvPr/>
        </p:nvSpPr>
        <p:spPr>
          <a:xfrm>
            <a:off x="2520434" y="332590"/>
            <a:ext cx="784000" cy="429410"/>
          </a:xfrm>
          <a:prstGeom prst="rect">
            <a:avLst/>
          </a:prstGeom>
          <a:solidFill>
            <a:srgbClr val="3DB03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6" name="TextBox 5"/>
          <p:cNvSpPr txBox="1"/>
          <p:nvPr/>
        </p:nvSpPr>
        <p:spPr>
          <a:xfrm>
            <a:off x="127920" y="300337"/>
            <a:ext cx="239251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1" u="none" strike="noStrike" cap="none" spc="0" normalizeH="0" baseline="0" dirty="0" err="1" smtClean="0">
                <a:ln>
                  <a:noFill/>
                </a:ln>
                <a:solidFill>
                  <a:srgbClr val="000000"/>
                </a:solidFill>
                <a:effectLst/>
                <a:uFillTx/>
                <a:latin typeface="Arial"/>
                <a:ea typeface="Arial"/>
                <a:cs typeface="Arial"/>
                <a:sym typeface="Arial"/>
              </a:rPr>
              <a:t>Lagerstroemiae</a:t>
            </a:r>
            <a:r>
              <a:rPr kumimoji="0" lang="en-US" sz="2400" b="0" u="none" strike="noStrike" cap="none" spc="0" normalizeH="0" baseline="0" dirty="0" smtClean="0">
                <a:ln>
                  <a:noFill/>
                </a:ln>
                <a:solidFill>
                  <a:srgbClr val="000000"/>
                </a:solidFill>
                <a:effectLst/>
                <a:uFillTx/>
                <a:latin typeface="Arial"/>
                <a:ea typeface="Arial"/>
                <a:cs typeface="Arial"/>
                <a:sym typeface="Arial"/>
              </a:rPr>
              <a:t>:</a:t>
            </a:r>
            <a:endParaRPr kumimoji="0" lang="en-US" sz="2400" b="0" i="1" u="none" strike="noStrike" cap="none" spc="0" normalizeH="0" baseline="0" dirty="0">
              <a:ln>
                <a:noFill/>
              </a:ln>
              <a:solidFill>
                <a:srgbClr val="000000"/>
              </a:solidFill>
              <a:effectLst/>
              <a:uFillTx/>
              <a:latin typeface="Arial"/>
              <a:ea typeface="Arial"/>
              <a:cs typeface="Arial"/>
              <a:sym typeface="Arial"/>
            </a:endParaRPr>
          </a:p>
        </p:txBody>
      </p:sp>
      <p:sp>
        <p:nvSpPr>
          <p:cNvPr id="8" name="Rectangle 7"/>
          <p:cNvSpPr/>
          <p:nvPr/>
        </p:nvSpPr>
        <p:spPr>
          <a:xfrm>
            <a:off x="4034269" y="332590"/>
            <a:ext cx="784000" cy="429410"/>
          </a:xfrm>
          <a:prstGeom prst="rect">
            <a:avLst/>
          </a:prstGeom>
          <a:solidFill>
            <a:srgbClr val="B47F4B"/>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cxnSp>
        <p:nvCxnSpPr>
          <p:cNvPr id="9" name="Straight Arrow Connector 8"/>
          <p:cNvCxnSpPr/>
          <p:nvPr/>
        </p:nvCxnSpPr>
        <p:spPr>
          <a:xfrm flipV="1">
            <a:off x="3399019" y="539047"/>
            <a:ext cx="566503" cy="1"/>
          </a:xfrm>
          <a:prstGeom prst="straightConnector1">
            <a:avLst/>
          </a:prstGeom>
          <a:noFill/>
          <a:ln w="25400" cap="flat">
            <a:solidFill>
              <a:schemeClr val="tx1"/>
            </a:solidFill>
            <a:prstDash val="solid"/>
            <a:round/>
            <a:tailEnd type="arrow"/>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363173998"/>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DSC_2886.jpeg"/>
          <p:cNvPicPr>
            <a:picLocks noChangeAspect="1"/>
          </p:cNvPicPr>
          <p:nvPr/>
        </p:nvPicPr>
        <p:blipFill>
          <a:blip r:embed="rId3">
            <a:extLst/>
          </a:blip>
          <a:srcRect l="22838" r="22838"/>
          <a:stretch>
            <a:fillRect/>
          </a:stretch>
        </p:blipFill>
        <p:spPr>
          <a:xfrm>
            <a:off x="378461" y="1584880"/>
            <a:ext cx="4194751" cy="5151879"/>
          </a:xfrm>
          <a:prstGeom prst="rect">
            <a:avLst/>
          </a:prstGeom>
          <a:ln w="12700">
            <a:miter lim="400000"/>
          </a:ln>
        </p:spPr>
      </p:pic>
      <p:sp>
        <p:nvSpPr>
          <p:cNvPr id="253" name="Shape 253"/>
          <p:cNvSpPr>
            <a:spLocks noGrp="1"/>
          </p:cNvSpPr>
          <p:nvPr>
            <p:ph type="title"/>
          </p:nvPr>
        </p:nvSpPr>
        <p:spPr>
          <a:prstGeom prst="rect">
            <a:avLst/>
          </a:prstGeom>
        </p:spPr>
        <p:txBody>
          <a:bodyPr/>
          <a:lstStyle/>
          <a:p>
            <a:r>
              <a:t>Crapemyrtle bark scale</a:t>
            </a:r>
          </a:p>
        </p:txBody>
      </p:sp>
      <p:sp>
        <p:nvSpPr>
          <p:cNvPr id="254" name="Shape 254"/>
          <p:cNvSpPr/>
          <p:nvPr/>
        </p:nvSpPr>
        <p:spPr>
          <a:xfrm>
            <a:off x="4723279" y="1575039"/>
            <a:ext cx="4065131" cy="41227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spAutoFit/>
          </a:bodyPr>
          <a:lstStyle/>
          <a:p>
            <a:pPr defTabSz="410765">
              <a:defRPr>
                <a:latin typeface="Helvetica Light"/>
                <a:ea typeface="Helvetica Light"/>
                <a:cs typeface="Helvetica Light"/>
                <a:sym typeface="Helvetica Light"/>
              </a:defRPr>
            </a:pPr>
            <a:r>
              <a:rPr dirty="0"/>
              <a:t>North Amer. First sighting: </a:t>
            </a:r>
          </a:p>
          <a:p>
            <a:pPr defTabSz="410765">
              <a:defRPr>
                <a:latin typeface="Helvetica Light"/>
                <a:ea typeface="Helvetica Light"/>
                <a:cs typeface="Helvetica Light"/>
                <a:sym typeface="Helvetica Light"/>
              </a:defRPr>
            </a:pPr>
            <a:r>
              <a:rPr dirty="0"/>
              <a:t>2004, Northern Texas</a:t>
            </a:r>
          </a:p>
          <a:p>
            <a:pPr defTabSz="410765">
              <a:defRPr>
                <a:latin typeface="Helvetica Light"/>
                <a:ea typeface="Helvetica Light"/>
                <a:cs typeface="Helvetica Light"/>
                <a:sym typeface="Helvetica Light"/>
              </a:defRPr>
            </a:pPr>
            <a:endParaRPr dirty="0"/>
          </a:p>
          <a:p>
            <a:pPr defTabSz="410765">
              <a:defRPr>
                <a:latin typeface="Helvetica Light"/>
                <a:ea typeface="Helvetica Light"/>
                <a:cs typeface="Helvetica Light"/>
                <a:sym typeface="Helvetica Light"/>
              </a:defRPr>
            </a:pPr>
            <a:r>
              <a:rPr dirty="0"/>
              <a:t>Now found in:</a:t>
            </a:r>
          </a:p>
          <a:p>
            <a:pPr defTabSz="410765">
              <a:defRPr>
                <a:latin typeface="Helvetica Light"/>
                <a:ea typeface="Helvetica Light"/>
                <a:cs typeface="Helvetica Light"/>
                <a:sym typeface="Helvetica Light"/>
              </a:defRPr>
            </a:pPr>
            <a:r>
              <a:rPr dirty="0"/>
              <a:t>TX, OK</a:t>
            </a:r>
            <a:r>
              <a:rPr dirty="0" smtClean="0"/>
              <a:t>,</a:t>
            </a:r>
            <a:r>
              <a:rPr lang="en-US" dirty="0" smtClean="0"/>
              <a:t> </a:t>
            </a:r>
            <a:r>
              <a:rPr dirty="0" smtClean="0"/>
              <a:t>LA</a:t>
            </a:r>
            <a:r>
              <a:rPr dirty="0"/>
              <a:t>, AR, NM, TN, GA,</a:t>
            </a:r>
          </a:p>
          <a:p>
            <a:pPr defTabSz="410765">
              <a:defRPr>
                <a:latin typeface="Helvetica Light"/>
                <a:ea typeface="Helvetica Light"/>
                <a:cs typeface="Helvetica Light"/>
                <a:sym typeface="Helvetica Light"/>
              </a:defRPr>
            </a:pPr>
            <a:r>
              <a:rPr dirty="0"/>
              <a:t>AL, MS, and </a:t>
            </a:r>
            <a:r>
              <a:rPr dirty="0" smtClean="0"/>
              <a:t>VA</a:t>
            </a:r>
            <a:r>
              <a:rPr lang="en-US" dirty="0" smtClean="0"/>
              <a:t> (and WA?)</a:t>
            </a:r>
            <a:endParaRPr dirty="0"/>
          </a:p>
          <a:p>
            <a:pPr defTabSz="410765">
              <a:defRPr>
                <a:latin typeface="Helvetica Light"/>
                <a:ea typeface="Helvetica Light"/>
                <a:cs typeface="Helvetica Light"/>
                <a:sym typeface="Helvetica Light"/>
              </a:defRPr>
            </a:pPr>
            <a:endParaRPr dirty="0"/>
          </a:p>
          <a:p>
            <a:pPr defTabSz="410765">
              <a:defRPr>
                <a:latin typeface="Helvetica Light"/>
                <a:ea typeface="Helvetica Light"/>
                <a:cs typeface="Helvetica Light"/>
                <a:sym typeface="Helvetica Light"/>
              </a:defRPr>
            </a:pPr>
            <a:r>
              <a:rPr dirty="0"/>
              <a:t>Originally from:</a:t>
            </a:r>
          </a:p>
          <a:p>
            <a:pPr defTabSz="410765">
              <a:defRPr>
                <a:latin typeface="Helvetica Light"/>
                <a:ea typeface="Helvetica Light"/>
                <a:cs typeface="Helvetica Light"/>
                <a:sym typeface="Helvetica Light"/>
              </a:defRPr>
            </a:pPr>
            <a:r>
              <a:rPr dirty="0"/>
              <a:t>Asia</a:t>
            </a:r>
          </a:p>
          <a:p>
            <a:pPr defTabSz="410765">
              <a:defRPr>
                <a:latin typeface="Helvetica Light"/>
                <a:ea typeface="Helvetica Light"/>
                <a:cs typeface="Helvetica Light"/>
                <a:sym typeface="Helvetica Light"/>
              </a:defRPr>
            </a:pPr>
            <a:r>
              <a:rPr dirty="0"/>
              <a:t>[</a:t>
            </a:r>
            <a:r>
              <a:rPr i="1" dirty="0"/>
              <a:t>Eriococcus lagerstroemiae</a:t>
            </a:r>
            <a:r>
              <a:rPr dirty="0"/>
              <a:t> </a:t>
            </a:r>
          </a:p>
          <a:p>
            <a:pPr defTabSz="410765">
              <a:defRPr>
                <a:latin typeface="Helvetica Light"/>
                <a:ea typeface="Helvetica Light"/>
                <a:cs typeface="Helvetica Light"/>
                <a:sym typeface="Helvetica Light"/>
              </a:defRPr>
            </a:pPr>
            <a:r>
              <a:rPr dirty="0"/>
              <a:t>(Hemiptera: Eriococcidae]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DSC_2886.jpeg"/>
          <p:cNvPicPr>
            <a:picLocks noChangeAspect="1"/>
          </p:cNvPicPr>
          <p:nvPr/>
        </p:nvPicPr>
        <p:blipFill>
          <a:blip r:embed="rId3">
            <a:extLst/>
          </a:blip>
          <a:srcRect l="22838" r="22838"/>
          <a:stretch>
            <a:fillRect/>
          </a:stretch>
        </p:blipFill>
        <p:spPr>
          <a:xfrm>
            <a:off x="378461" y="1584880"/>
            <a:ext cx="4194751" cy="5151879"/>
          </a:xfrm>
          <a:prstGeom prst="rect">
            <a:avLst/>
          </a:prstGeom>
          <a:ln w="12700">
            <a:miter lim="400000"/>
          </a:ln>
        </p:spPr>
      </p:pic>
      <p:sp>
        <p:nvSpPr>
          <p:cNvPr id="253" name="Shape 253"/>
          <p:cNvSpPr>
            <a:spLocks noGrp="1"/>
          </p:cNvSpPr>
          <p:nvPr>
            <p:ph type="title"/>
          </p:nvPr>
        </p:nvSpPr>
        <p:spPr>
          <a:prstGeom prst="rect">
            <a:avLst/>
          </a:prstGeom>
        </p:spPr>
        <p:txBody>
          <a:bodyPr/>
          <a:lstStyle/>
          <a:p>
            <a:r>
              <a:t>Crapemyrtle bark scale</a:t>
            </a:r>
          </a:p>
        </p:txBody>
      </p:sp>
      <p:sp>
        <p:nvSpPr>
          <p:cNvPr id="254" name="Shape 254"/>
          <p:cNvSpPr/>
          <p:nvPr/>
        </p:nvSpPr>
        <p:spPr>
          <a:xfrm>
            <a:off x="4723280" y="1575039"/>
            <a:ext cx="4125446" cy="4134784"/>
          </a:xfrm>
          <a:prstGeom prst="rect">
            <a:avLst/>
          </a:prstGeom>
          <a:ln w="12700">
            <a:miter lim="400000"/>
          </a:ln>
          <a:extLst>
            <a:ext uri="{C572A759-6A51-4108-AA02-DFA0A04FC94B}">
              <ma14:wrappingTextBoxFlag xmlns:ma14="http://schemas.microsoft.com/office/mac/drawingml/2011/main" val="1"/>
            </a:ext>
          </a:extLst>
        </p:spPr>
        <p:txBody>
          <a:bodyPr wrap="square" lIns="35718" tIns="35718" rIns="35718" bIns="35718">
            <a:spAutoFit/>
          </a:bodyPr>
          <a:lstStyle/>
          <a:p>
            <a:pPr defTabSz="410765">
              <a:defRPr>
                <a:latin typeface="Helvetica Light"/>
                <a:ea typeface="Helvetica Light"/>
                <a:cs typeface="Helvetica Light"/>
                <a:sym typeface="Helvetica Light"/>
              </a:defRPr>
            </a:pPr>
            <a:r>
              <a:rPr lang="en-US" dirty="0" smtClean="0"/>
              <a:t>Potential alternate hosts:</a:t>
            </a:r>
          </a:p>
          <a:p>
            <a:pPr marL="342900" indent="-342900" defTabSz="410765">
              <a:buFont typeface="Arial"/>
              <a:buChar char="•"/>
              <a:defRPr>
                <a:latin typeface="Helvetica Light"/>
                <a:ea typeface="Helvetica Light"/>
                <a:cs typeface="Helvetica Light"/>
                <a:sym typeface="Helvetica Light"/>
              </a:defRPr>
            </a:pPr>
            <a:r>
              <a:rPr lang="en-US" dirty="0" smtClean="0"/>
              <a:t>Pomegranate</a:t>
            </a:r>
          </a:p>
          <a:p>
            <a:pPr marL="342900" indent="-342900" defTabSz="410765">
              <a:buFont typeface="Arial"/>
              <a:buChar char="•"/>
              <a:defRPr>
                <a:latin typeface="Helvetica Light"/>
                <a:ea typeface="Helvetica Light"/>
                <a:cs typeface="Helvetica Light"/>
                <a:sym typeface="Helvetica Light"/>
              </a:defRPr>
            </a:pPr>
            <a:r>
              <a:rPr lang="en-US" dirty="0" err="1" smtClean="0"/>
              <a:t>Axlewood</a:t>
            </a:r>
            <a:endParaRPr lang="en-US" dirty="0" smtClean="0"/>
          </a:p>
          <a:p>
            <a:pPr marL="342900" indent="-342900" defTabSz="410765">
              <a:buFont typeface="Arial"/>
              <a:buChar char="•"/>
              <a:defRPr>
                <a:latin typeface="Helvetica Light"/>
                <a:ea typeface="Helvetica Light"/>
                <a:cs typeface="Helvetica Light"/>
                <a:sym typeface="Helvetica Light"/>
              </a:defRPr>
            </a:pPr>
            <a:r>
              <a:rPr lang="en-US" dirty="0" smtClean="0"/>
              <a:t>Chinese Hackberry</a:t>
            </a:r>
          </a:p>
          <a:p>
            <a:pPr marL="342900" indent="-342900" defTabSz="410765">
              <a:buFont typeface="Arial"/>
              <a:buChar char="•"/>
              <a:defRPr>
                <a:latin typeface="Helvetica Light"/>
                <a:ea typeface="Helvetica Light"/>
                <a:cs typeface="Helvetica Light"/>
                <a:sym typeface="Helvetica Light"/>
              </a:defRPr>
            </a:pPr>
            <a:r>
              <a:rPr lang="en-US" dirty="0" smtClean="0"/>
              <a:t>Persimmon</a:t>
            </a:r>
          </a:p>
          <a:p>
            <a:pPr marL="342900" indent="-342900" defTabSz="410765">
              <a:buFont typeface="Arial"/>
              <a:buChar char="•"/>
              <a:defRPr>
                <a:latin typeface="Helvetica Light"/>
                <a:ea typeface="Helvetica Light"/>
                <a:cs typeface="Helvetica Light"/>
                <a:sym typeface="Helvetica Light"/>
              </a:defRPr>
            </a:pPr>
            <a:r>
              <a:rPr lang="en-US" dirty="0" smtClean="0"/>
              <a:t>Common Fig</a:t>
            </a:r>
          </a:p>
          <a:p>
            <a:pPr marL="342900" indent="-342900" defTabSz="410765">
              <a:buFont typeface="Arial"/>
              <a:buChar char="•"/>
              <a:defRPr>
                <a:latin typeface="Helvetica Light"/>
                <a:ea typeface="Helvetica Light"/>
                <a:cs typeface="Helvetica Light"/>
                <a:sym typeface="Helvetica Light"/>
              </a:defRPr>
            </a:pPr>
            <a:r>
              <a:rPr lang="en-US" dirty="0" smtClean="0"/>
              <a:t>Soybean</a:t>
            </a:r>
          </a:p>
          <a:p>
            <a:pPr marL="342900" indent="-342900" defTabSz="410765">
              <a:buFont typeface="Arial"/>
              <a:buChar char="•"/>
              <a:defRPr>
                <a:latin typeface="Helvetica Light"/>
                <a:ea typeface="Helvetica Light"/>
                <a:cs typeface="Helvetica Light"/>
                <a:sym typeface="Helvetica Light"/>
              </a:defRPr>
            </a:pPr>
            <a:r>
              <a:rPr lang="en-US" dirty="0" smtClean="0"/>
              <a:t>Border Privet</a:t>
            </a:r>
          </a:p>
          <a:p>
            <a:pPr marL="342900" indent="-342900" defTabSz="410765">
              <a:buFont typeface="Arial"/>
              <a:buChar char="•"/>
              <a:defRPr>
                <a:latin typeface="Helvetica Light"/>
                <a:ea typeface="Helvetica Light"/>
                <a:cs typeface="Helvetica Light"/>
                <a:sym typeface="Helvetica Light"/>
              </a:defRPr>
            </a:pPr>
            <a:r>
              <a:rPr lang="en-US" dirty="0" err="1" smtClean="0"/>
              <a:t>Rubus</a:t>
            </a:r>
            <a:r>
              <a:rPr lang="en-US" dirty="0" smtClean="0"/>
              <a:t> sp. (Blackberries, raspberries, etc.)</a:t>
            </a:r>
          </a:p>
          <a:p>
            <a:pPr marL="342900" indent="-342900" defTabSz="410765">
              <a:buFont typeface="Arial"/>
              <a:buChar char="•"/>
              <a:defRPr>
                <a:latin typeface="Helvetica Light"/>
                <a:ea typeface="Helvetica Light"/>
                <a:cs typeface="Helvetica Light"/>
                <a:sym typeface="Helvetica Light"/>
              </a:defRPr>
            </a:pPr>
            <a:endParaRPr dirty="0"/>
          </a:p>
        </p:txBody>
      </p:sp>
      <p:sp>
        <p:nvSpPr>
          <p:cNvPr id="2" name="TextBox 1"/>
          <p:cNvSpPr txBox="1"/>
          <p:nvPr/>
        </p:nvSpPr>
        <p:spPr>
          <a:xfrm>
            <a:off x="4997524" y="5601261"/>
            <a:ext cx="233064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ja-JP" sz="2000" b="0" i="0" u="none" strike="noStrike" cap="none" spc="0" normalizeH="0" baseline="0" dirty="0" smtClean="0">
                <a:ln>
                  <a:noFill/>
                </a:ln>
                <a:solidFill>
                  <a:srgbClr val="000000"/>
                </a:solidFill>
                <a:effectLst/>
                <a:uFillTx/>
                <a:latin typeface="Arial"/>
                <a:ea typeface="Arial"/>
                <a:cs typeface="Arial"/>
                <a:sym typeface="Arial"/>
              </a:rPr>
              <a:t>(Kwon &amp; Han 2003)</a:t>
            </a:r>
            <a:endParaRPr kumimoji="0" lang="ja-JP" altLang="en-US" sz="20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130470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pasted-image.pdf"/>
          <p:cNvPicPr>
            <a:picLocks noChangeAspect="1"/>
          </p:cNvPicPr>
          <p:nvPr/>
        </p:nvPicPr>
        <p:blipFill>
          <a:blip r:embed="rId3">
            <a:extLst/>
          </a:blip>
          <a:stretch>
            <a:fillRect/>
          </a:stretch>
        </p:blipFill>
        <p:spPr>
          <a:xfrm>
            <a:off x="5342128" y="1579458"/>
            <a:ext cx="3430875" cy="4591443"/>
          </a:xfrm>
          <a:prstGeom prst="rect">
            <a:avLst/>
          </a:prstGeom>
          <a:ln w="12700">
            <a:miter lim="400000"/>
          </a:ln>
        </p:spPr>
      </p:pic>
      <p:sp>
        <p:nvSpPr>
          <p:cNvPr id="433" name="Shape 433"/>
          <p:cNvSpPr>
            <a:spLocks noGrp="1"/>
          </p:cNvSpPr>
          <p:nvPr>
            <p:ph type="title"/>
          </p:nvPr>
        </p:nvSpPr>
        <p:spPr>
          <a:prstGeom prst="rect">
            <a:avLst/>
          </a:prstGeom>
        </p:spPr>
        <p:txBody>
          <a:bodyPr/>
          <a:lstStyle/>
          <a:p>
            <a:r>
              <a:t>Crapemyrtle bark scale | Beautyberry</a:t>
            </a:r>
          </a:p>
        </p:txBody>
      </p:sp>
      <p:pic>
        <p:nvPicPr>
          <p:cNvPr id="434" name="image001.jpg"/>
          <p:cNvPicPr>
            <a:picLocks noChangeAspect="1"/>
          </p:cNvPicPr>
          <p:nvPr/>
        </p:nvPicPr>
        <p:blipFill>
          <a:blip r:embed="rId4">
            <a:extLst/>
          </a:blip>
          <a:stretch>
            <a:fillRect/>
          </a:stretch>
        </p:blipFill>
        <p:spPr>
          <a:xfrm>
            <a:off x="241598" y="1542190"/>
            <a:ext cx="3527795" cy="4697727"/>
          </a:xfrm>
          <a:prstGeom prst="rect">
            <a:avLst/>
          </a:prstGeom>
          <a:ln w="12700">
            <a:miter lim="400000"/>
          </a:ln>
        </p:spPr>
      </p:pic>
      <p:pic>
        <p:nvPicPr>
          <p:cNvPr id="435" name="image002.jpg"/>
          <p:cNvPicPr>
            <a:picLocks noChangeAspect="1"/>
          </p:cNvPicPr>
          <p:nvPr/>
        </p:nvPicPr>
        <p:blipFill>
          <a:blip r:embed="rId5">
            <a:extLst/>
          </a:blip>
          <a:stretch>
            <a:fillRect/>
          </a:stretch>
        </p:blipFill>
        <p:spPr>
          <a:xfrm>
            <a:off x="2828320" y="1526316"/>
            <a:ext cx="3527795" cy="4697726"/>
          </a:xfrm>
          <a:prstGeom prst="rect">
            <a:avLst/>
          </a:prstGeom>
          <a:ln w="12700">
            <a:miter lim="400000"/>
          </a:ln>
        </p:spPr>
      </p:pic>
      <p:pic>
        <p:nvPicPr>
          <p:cNvPr id="436" name="image003.jpg"/>
          <p:cNvPicPr>
            <a:picLocks noChangeAspect="1"/>
          </p:cNvPicPr>
          <p:nvPr/>
        </p:nvPicPr>
        <p:blipFill>
          <a:blip r:embed="rId6">
            <a:extLst/>
          </a:blip>
          <a:stretch>
            <a:fillRect/>
          </a:stretch>
        </p:blipFill>
        <p:spPr>
          <a:xfrm>
            <a:off x="5293668" y="1526315"/>
            <a:ext cx="3527795" cy="4697727"/>
          </a:xfrm>
          <a:prstGeom prst="rect">
            <a:avLst/>
          </a:prstGeom>
          <a:ln w="12700">
            <a:miter lim="400000"/>
          </a:ln>
        </p:spPr>
      </p:pic>
    </p:spTree>
    <p:extLst>
      <p:ext uri="{BB962C8B-B14F-4D97-AF65-F5344CB8AC3E}">
        <p14:creationId xmlns:p14="http://schemas.microsoft.com/office/powerpoint/2010/main" val="21827214"/>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 grpId="0" animBg="1" advAuto="0"/>
      <p:bldP spid="436" grpId="0" animBg="1" advAuto="0"/>
    </p:bldLst>
  </p:timing>
</p:sld>
</file>

<file path=ppt/theme/theme1.xml><?xml version="1.0" encoding="utf-8"?>
<a:theme xmlns:a="http://schemas.openxmlformats.org/drawingml/2006/main" name="Waveform">
  <a:themeElements>
    <a:clrScheme name="Waveform">
      <a:dk1>
        <a:srgbClr val="000000"/>
      </a:dk1>
      <a:lt1>
        <a:srgbClr val="FFFFFF"/>
      </a:lt1>
      <a:dk2>
        <a:srgbClr val="A7A7A7"/>
      </a:dk2>
      <a:lt2>
        <a:srgbClr val="535353"/>
      </a:lt2>
      <a:accent1>
        <a:srgbClr val="7C7C7C"/>
      </a:accent1>
      <a:accent2>
        <a:srgbClr val="B2B2B2"/>
      </a:accent2>
      <a:accent3>
        <a:srgbClr val="9BBB59"/>
      </a:accent3>
      <a:accent4>
        <a:srgbClr val="8064A2"/>
      </a:accent4>
      <a:accent5>
        <a:srgbClr val="4BACC6"/>
      </a:accent5>
      <a:accent6>
        <a:srgbClr val="F79646"/>
      </a:accent6>
      <a:hlink>
        <a:srgbClr val="0000FF"/>
      </a:hlink>
      <a:folHlink>
        <a:srgbClr val="FF00FF"/>
      </a:folHlink>
    </a:clrScheme>
    <a:fontScheme name="Waveform">
      <a:majorFont>
        <a:latin typeface="Helvetica Neue"/>
        <a:ea typeface="Helvetica Neue"/>
        <a:cs typeface="Helvetica Neue"/>
      </a:majorFont>
      <a:minorFont>
        <a:latin typeface="Helvetica"/>
        <a:ea typeface="Helvetica"/>
        <a:cs typeface="Helvetica"/>
      </a:minorFont>
    </a:fontScheme>
    <a:fmtScheme name="Wavefor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2">
              <a:lumOff val="16690"/>
            </a:schemeClr>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2">
              <a:lumOff val="16690"/>
            </a:schemeClr>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aveform">
  <a:themeElements>
    <a:clrScheme name="Waveform">
      <a:dk1>
        <a:srgbClr val="000000"/>
      </a:dk1>
      <a:lt1>
        <a:srgbClr val="FFFFFF"/>
      </a:lt1>
      <a:dk2>
        <a:srgbClr val="A7A7A7"/>
      </a:dk2>
      <a:lt2>
        <a:srgbClr val="535353"/>
      </a:lt2>
      <a:accent1>
        <a:srgbClr val="7C7C7C"/>
      </a:accent1>
      <a:accent2>
        <a:srgbClr val="B2B2B2"/>
      </a:accent2>
      <a:accent3>
        <a:srgbClr val="9BBB59"/>
      </a:accent3>
      <a:accent4>
        <a:srgbClr val="8064A2"/>
      </a:accent4>
      <a:accent5>
        <a:srgbClr val="4BACC6"/>
      </a:accent5>
      <a:accent6>
        <a:srgbClr val="F79646"/>
      </a:accent6>
      <a:hlink>
        <a:srgbClr val="0000FF"/>
      </a:hlink>
      <a:folHlink>
        <a:srgbClr val="FF00FF"/>
      </a:folHlink>
    </a:clrScheme>
    <a:fontScheme name="Waveform">
      <a:majorFont>
        <a:latin typeface="Helvetica Neue"/>
        <a:ea typeface="Helvetica Neue"/>
        <a:cs typeface="Helvetica Neue"/>
      </a:majorFont>
      <a:minorFont>
        <a:latin typeface="Helvetica"/>
        <a:ea typeface="Helvetica"/>
        <a:cs typeface="Helvetica"/>
      </a:minorFont>
    </a:fontScheme>
    <a:fmtScheme name="Wavefor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2">
              <a:lumOff val="16690"/>
            </a:schemeClr>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2">
              <a:lumOff val="16690"/>
            </a:schemeClr>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1880</TotalTime>
  <Words>1796</Words>
  <Application>Microsoft Macintosh PowerPoint</Application>
  <PresentationFormat>On-screen Show (4:3)</PresentationFormat>
  <Paragraphs>269</Paragraphs>
  <Slides>51</Slides>
  <Notes>34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Candara</vt:lpstr>
      <vt:lpstr>Georgia</vt:lpstr>
      <vt:lpstr>Helvetica</vt:lpstr>
      <vt:lpstr>Helvetica Light</vt:lpstr>
      <vt:lpstr>Helvetica Neue</vt:lpstr>
      <vt:lpstr>Wingdings</vt:lpstr>
      <vt:lpstr>Arial</vt:lpstr>
      <vt:lpstr>Waveform</vt:lpstr>
      <vt:lpstr>Scale IPM in greenhouses and landscapes</vt:lpstr>
      <vt:lpstr>Crapemyrtle</vt:lpstr>
      <vt:lpstr>Crapemyrtle</vt:lpstr>
      <vt:lpstr>PowerPoint Presentation</vt:lpstr>
      <vt:lpstr>Crapemyrtle bark scale</vt:lpstr>
      <vt:lpstr>Crapemyrtle</vt:lpstr>
      <vt:lpstr>Crapemyrtle bark scale</vt:lpstr>
      <vt:lpstr>Crapemyrtle bark scale</vt:lpstr>
      <vt:lpstr>Crapemyrtle bark scale | Beautyberry</vt:lpstr>
      <vt:lpstr>Crapemyrtle bark scale</vt:lpstr>
      <vt:lpstr>Crapemyrtle bark scale</vt:lpstr>
      <vt:lpstr>Crapemyrtle bark scale</vt:lpstr>
      <vt:lpstr>Crapemyrtle bark scale</vt:lpstr>
      <vt:lpstr>Crapemyrtle bark scale</vt:lpstr>
      <vt:lpstr>Crapemyrtle bark scale</vt:lpstr>
      <vt:lpstr>Crapemyrtle bark scale</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Objective 3. Impact of Predators</vt:lpstr>
      <vt:lpstr>Objective 3. Impact of Predators</vt:lpstr>
      <vt:lpstr>PowerPoint Presentation</vt:lpstr>
      <vt:lpstr>PowerPoint Presentation</vt:lpstr>
      <vt:lpstr>PowerPoint Presentation</vt:lpstr>
      <vt:lpstr>PowerPoint Presentation</vt:lpstr>
      <vt:lpstr>PowerPoint Presentation</vt:lpstr>
      <vt:lpstr>Crapemyrtle bark scale</vt:lpstr>
      <vt:lpstr>Crapemyrtle bark scale – Dispersal</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Crapemyrtle bark scale update</dc:title>
  <cp:lastModifiedBy>Erfan Vafaie</cp:lastModifiedBy>
  <cp:revision>148</cp:revision>
  <dcterms:modified xsi:type="dcterms:W3CDTF">2017-11-04T20:55:52Z</dcterms:modified>
</cp:coreProperties>
</file>