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
  </p:notesMasterIdLst>
  <p:sldIdLst>
    <p:sldId id="272" r:id="rId2"/>
    <p:sldId id="258" r:id="rId3"/>
    <p:sldId id="262" r:id="rId4"/>
    <p:sldId id="263" r:id="rId5"/>
    <p:sldId id="274" r:id="rId6"/>
    <p:sldId id="261" r:id="rId7"/>
    <p:sldId id="259" r:id="rId8"/>
    <p:sldId id="260" r:id="rId9"/>
    <p:sldId id="266" r:id="rId10"/>
    <p:sldId id="267" r:id="rId11"/>
    <p:sldId id="268" r:id="rId12"/>
    <p:sldId id="269" r:id="rId13"/>
    <p:sldId id="27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740" autoAdjust="0"/>
  </p:normalViewPr>
  <p:slideViewPr>
    <p:cSldViewPr snapToGrid="0">
      <p:cViewPr varScale="1">
        <p:scale>
          <a:sx n="59" d="100"/>
          <a:sy n="59" d="100"/>
        </p:scale>
        <p:origin x="165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F3A71-887F-4913-AF54-826E7E8640EE}" type="datetimeFigureOut">
              <a:rPr lang="en-US" smtClean="0"/>
              <a:t>7/9/2017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2FCFE-B9F3-4A6F-B263-557C758C5FCF}" type="slidenum">
              <a:rPr lang="en-US" smtClean="0"/>
              <a:t>‹#›</a:t>
            </a:fld>
            <a:endParaRPr lang="en-US"/>
          </a:p>
        </p:txBody>
      </p:sp>
    </p:spTree>
    <p:extLst>
      <p:ext uri="{BB962C8B-B14F-4D97-AF65-F5344CB8AC3E}">
        <p14:creationId xmlns:p14="http://schemas.microsoft.com/office/powerpoint/2010/main" val="1063889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Welcome and thank you for visiting the River to River CWMA’s 2016 WPF workshop presentations. This is one in a series of five presentations that were presented in different locations across the River to River region in the spring of 2016. </a:t>
            </a:r>
          </a:p>
          <a:p>
            <a:endParaRPr lang="en-US" dirty="0" smtClean="0"/>
          </a:p>
          <a:p>
            <a:r>
              <a:rPr lang="en-US" dirty="0" smtClean="0"/>
              <a:t>This presentation</a:t>
            </a:r>
            <a:r>
              <a:rPr lang="en-US" baseline="0" dirty="0" smtClean="0"/>
              <a:t> is on invasive species reporting, particularly using </a:t>
            </a:r>
            <a:r>
              <a:rPr lang="en-US" baseline="0" dirty="0" err="1" smtClean="0"/>
              <a:t>EDDMapS</a:t>
            </a:r>
            <a:r>
              <a:rPr lang="en-US" baseline="0" dirty="0" smtClean="0"/>
              <a:t> and </a:t>
            </a:r>
            <a:r>
              <a:rPr lang="en-US" baseline="0" dirty="0" err="1" smtClean="0"/>
              <a:t>EDDMapS</a:t>
            </a:r>
            <a:r>
              <a:rPr lang="en-US" baseline="0" dirty="0" smtClean="0"/>
              <a:t> Midwest, an online resource and phone application for reporting invasive species in the field. </a:t>
            </a:r>
            <a:endParaRPr lang="en-US" dirty="0"/>
          </a:p>
        </p:txBody>
      </p:sp>
      <p:sp>
        <p:nvSpPr>
          <p:cNvPr id="4" name="Slide Number Placeholder 3"/>
          <p:cNvSpPr>
            <a:spLocks noGrp="1"/>
          </p:cNvSpPr>
          <p:nvPr>
            <p:ph type="sldNum" sz="quarter" idx="10"/>
          </p:nvPr>
        </p:nvSpPr>
        <p:spPr/>
        <p:txBody>
          <a:bodyPr/>
          <a:lstStyle/>
          <a:p>
            <a:fld id="{911D1E77-0295-4902-B524-225CB519DD9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6481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the web-based reporting, the application is also intuitive, and has</a:t>
            </a:r>
            <a:r>
              <a:rPr lang="en-US" baseline="0" dirty="0" smtClean="0"/>
              <a:t> the added benefits of being able to upload images and location data directly from your phone instead of having to go back to your computer to reenter data later. </a:t>
            </a:r>
          </a:p>
          <a:p>
            <a:endParaRPr lang="en-US" baseline="0" dirty="0" smtClean="0"/>
          </a:p>
          <a:p>
            <a:r>
              <a:rPr lang="en-US" baseline="0" dirty="0" smtClean="0"/>
              <a:t>Here are examples of the main page and options for viewing information and reporting new sightings. </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10</a:t>
            </a:fld>
            <a:endParaRPr lang="en-US"/>
          </a:p>
        </p:txBody>
      </p:sp>
    </p:spTree>
    <p:extLst>
      <p:ext uri="{BB962C8B-B14F-4D97-AF65-F5344CB8AC3E}">
        <p14:creationId xmlns:p14="http://schemas.microsoft.com/office/powerpoint/2010/main" val="81535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reporting, there is a wealth</a:t>
            </a:r>
            <a:r>
              <a:rPr lang="en-US" baseline="0" dirty="0" smtClean="0"/>
              <a:t> of information on invasive species, high-quality images for help in identification, and also mapping capabilities just like the online web-based system. </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11</a:t>
            </a:fld>
            <a:endParaRPr lang="en-US"/>
          </a:p>
        </p:txBody>
      </p:sp>
    </p:spTree>
    <p:extLst>
      <p:ext uri="{BB962C8B-B14F-4D97-AF65-F5344CB8AC3E}">
        <p14:creationId xmlns:p14="http://schemas.microsoft.com/office/powerpoint/2010/main" val="281024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of the entry page. It includes the same basic information as the web-based reporting, but with easy push-button recording of location information from the GPS in your phone, as well as easy upload of photos from your phone as well. </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12</a:t>
            </a:fld>
            <a:endParaRPr lang="en-US"/>
          </a:p>
        </p:txBody>
      </p:sp>
    </p:spTree>
    <p:extLst>
      <p:ext uri="{BB962C8B-B14F-4D97-AF65-F5344CB8AC3E}">
        <p14:creationId xmlns:p14="http://schemas.microsoft.com/office/powerpoint/2010/main" val="2272726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for checking out our workshop presentations, we hope you found them useful and informative. Be sure to check out the other four presentations in this </a:t>
            </a:r>
            <a:r>
              <a:rPr lang="en-US" baseline="0" smtClean="0"/>
              <a:t>series. If </a:t>
            </a:r>
            <a:r>
              <a:rPr lang="en-US" baseline="0" dirty="0" smtClean="0"/>
              <a:t>you have any questions, please email the RTRCWMA Coordinator at rtrcwma@gmail.com or check our website for more resources at www.rtrcwma.org</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13</a:t>
            </a:fld>
            <a:endParaRPr lang="en-US"/>
          </a:p>
        </p:txBody>
      </p:sp>
    </p:spTree>
    <p:extLst>
      <p:ext uri="{BB962C8B-B14F-4D97-AF65-F5344CB8AC3E}">
        <p14:creationId xmlns:p14="http://schemas.microsoft.com/office/powerpoint/2010/main" val="92843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EDDMapS</a:t>
            </a:r>
            <a:r>
              <a:rPr lang="en-US" dirty="0" smtClean="0"/>
              <a:t> is a web-based mapping system for documenting invasive species distribution.  This</a:t>
            </a:r>
            <a:r>
              <a:rPr lang="en-US" baseline="0" dirty="0" smtClean="0"/>
              <a:t> online mapping system is integrated with the </a:t>
            </a:r>
            <a:r>
              <a:rPr lang="en-US" baseline="0" dirty="0" err="1" smtClean="0"/>
              <a:t>EDDMapS</a:t>
            </a:r>
            <a:r>
              <a:rPr lang="en-US" baseline="0" dirty="0" smtClean="0"/>
              <a:t> Midwest smartphone application and other applications for use in reporting on site in the field. </a:t>
            </a:r>
            <a:endParaRPr lang="en-US" dirty="0" smtClean="0"/>
          </a:p>
          <a:p>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2</a:t>
            </a:fld>
            <a:endParaRPr lang="en-US"/>
          </a:p>
        </p:txBody>
      </p:sp>
    </p:spTree>
    <p:extLst>
      <p:ext uri="{BB962C8B-B14F-4D97-AF65-F5344CB8AC3E}">
        <p14:creationId xmlns:p14="http://schemas.microsoft.com/office/powerpoint/2010/main" val="48876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start, navigate to the main page of </a:t>
            </a:r>
            <a:r>
              <a:rPr lang="en-US" baseline="0" dirty="0" err="1" smtClean="0"/>
              <a:t>EDDMaps</a:t>
            </a:r>
            <a:r>
              <a:rPr lang="en-US" baseline="0" dirty="0" smtClean="0"/>
              <a:t> and go to create an account. </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3</a:t>
            </a:fld>
            <a:endParaRPr lang="en-US"/>
          </a:p>
        </p:txBody>
      </p:sp>
    </p:spTree>
    <p:extLst>
      <p:ext uri="{BB962C8B-B14F-4D97-AF65-F5344CB8AC3E}">
        <p14:creationId xmlns:p14="http://schemas.microsoft.com/office/powerpoint/2010/main" val="17941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creating an account, you can enter sightings. The process is intuitive and you</a:t>
            </a:r>
            <a:r>
              <a:rPr lang="en-US" baseline="0" dirty="0" smtClean="0"/>
              <a:t> will be guided through a couple pages of questions about your sighting.</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4</a:t>
            </a:fld>
            <a:endParaRPr lang="en-US"/>
          </a:p>
        </p:txBody>
      </p:sp>
    </p:spTree>
    <p:extLst>
      <p:ext uri="{BB962C8B-B14F-4D97-AF65-F5344CB8AC3E}">
        <p14:creationId xmlns:p14="http://schemas.microsoft.com/office/powerpoint/2010/main" val="99894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a:t>
            </a:r>
            <a:r>
              <a:rPr lang="en-US" dirty="0" err="1" smtClean="0"/>
              <a:t>EDDMapS</a:t>
            </a:r>
            <a:r>
              <a:rPr lang="en-US" baseline="0" dirty="0" smtClean="0"/>
              <a:t> Website has specific instructions on reporting a sighting.  The following was taken directly from their website:</a:t>
            </a:r>
            <a:endParaRPr lang="en-US" dirty="0" smtClean="0"/>
          </a:p>
          <a:p>
            <a:endParaRPr lang="en-US" dirty="0" smtClean="0"/>
          </a:p>
          <a:p>
            <a:r>
              <a:rPr lang="en-US" dirty="0" smtClean="0"/>
              <a:t>Pest Species: Click on the arrow on the right; you will find a dropdown menu to see the list of invasive species. If the species you have found is not listed, choose Other Species and add the name of the pest in the Comment text box below. If you are not sure what the species is, choose Unknown.</a:t>
            </a:r>
          </a:p>
          <a:p>
            <a:endParaRPr lang="en-US" dirty="0" smtClean="0"/>
          </a:p>
          <a:p>
            <a:r>
              <a:rPr lang="en-US" dirty="0" smtClean="0"/>
              <a:t>Note: Species are listed in alphabetical order by scientific name, although the common name is also listed. You can click on the Species Information tab and then on Subject Name and the list will then alphabetize by common name.</a:t>
            </a:r>
          </a:p>
          <a:p>
            <a:endParaRPr lang="en-US" dirty="0" smtClean="0"/>
          </a:p>
          <a:p>
            <a:r>
              <a:rPr lang="en-US" dirty="0" smtClean="0"/>
              <a:t>Infested Area: Area of land containing one invasive species. An infested area of land is defined by drawing a line around the actual perimeter of the infestation as defined by the canopy cover of the invasive plants, excluding areas not infested. This can be done visually. Areas containing only occasional invasive plants per acre do not equal one acre infested. It is highly recommended that only a single invasive plant species be entered for each infested area. Choose the unit area from the drop down menu; choices are acres, hectares, square feet, or square meters.</a:t>
            </a:r>
          </a:p>
          <a:p>
            <a:endParaRPr lang="en-US" dirty="0" smtClean="0"/>
          </a:p>
          <a:p>
            <a:r>
              <a:rPr lang="en-US" dirty="0" smtClean="0"/>
              <a:t>Gross Area: This field is intended to show general location and population information. Like Infested Area it is the area of land occupied by an invasive species. Unlike Infested Area, the area is defined by drawing a line around the general perimeter of the infestation not the canopy cover of the plants. The Gross Area may contain significant parcels of land that are not occupied by invasive plants. Again, choose the unit area from the drop-down menu.</a:t>
            </a:r>
          </a:p>
          <a:p>
            <a:endParaRPr lang="en-US" dirty="0" smtClean="0"/>
          </a:p>
          <a:p>
            <a:r>
              <a:rPr lang="en-US" dirty="0" smtClean="0"/>
              <a:t>Note: The definitions for Infested and Gross Area are taken from the North American Weed Management Association guidelines in "North American Invasive Plant Mapping Standards".</a:t>
            </a:r>
          </a:p>
          <a:p>
            <a:endParaRPr lang="en-US" dirty="0" smtClean="0"/>
          </a:p>
          <a:p>
            <a:r>
              <a:rPr lang="en-US" dirty="0" smtClean="0"/>
              <a:t>Habitat: From the drop down menu, choose the description that best describes the habitat within which the invasive species occurs. If you do not see the appropriate habitat listed, choose Other and add any clarification needed in the Comment text box.</a:t>
            </a:r>
          </a:p>
          <a:p>
            <a:endParaRPr lang="en-US" dirty="0" smtClean="0"/>
          </a:p>
          <a:p>
            <a:r>
              <a:rPr lang="en-US" dirty="0" smtClean="0"/>
              <a:t>Canopy Closure: Canopy closure is a way to estimate the amount or severity of an invasive plant infestation. Area tells you the extent of the population across the landscape. Canopy closure tells how that weed dominates the vegetation within that area. The greater the canopy cover the more of the invasive plants there are.</a:t>
            </a:r>
          </a:p>
          <a:p>
            <a:endParaRPr lang="en-US" dirty="0" smtClean="0"/>
          </a:p>
          <a:p>
            <a:r>
              <a:rPr lang="en-US" dirty="0" smtClean="0"/>
              <a:t>Abundance/Density: Choose the most appropriate answer from the dropdown menu: Single Plant, Scattered Plants, Scattered Dense Patches, Dense Monoculture.</a:t>
            </a:r>
          </a:p>
          <a:p>
            <a:endParaRPr lang="en-US" dirty="0" smtClean="0"/>
          </a:p>
          <a:p>
            <a:r>
              <a:rPr lang="en-US" dirty="0" smtClean="0"/>
              <a:t>Patch Type: A single plant or very small group is a point; an infestation along a fence line, river bank or road is a linear patch; a polygon is a shape with three or more sides, so it covers any other type of patch.</a:t>
            </a:r>
          </a:p>
          <a:p>
            <a:endParaRPr lang="en-US" dirty="0" smtClean="0"/>
          </a:p>
          <a:p>
            <a:r>
              <a:rPr lang="en-US" dirty="0" smtClean="0"/>
              <a:t>Plant Description: Check each description which applies at the time you gather the data.</a:t>
            </a:r>
          </a:p>
          <a:p>
            <a:r>
              <a:rPr lang="en-US" dirty="0" smtClean="0"/>
              <a:t>When you collected the data</a:t>
            </a:r>
          </a:p>
          <a:p>
            <a:endParaRPr lang="en-US" dirty="0" smtClean="0"/>
          </a:p>
          <a:p>
            <a:r>
              <a:rPr lang="en-US" dirty="0" smtClean="0"/>
              <a:t>Observation Date: Enter the date you observed the pest species in the format mm/</a:t>
            </a:r>
            <a:r>
              <a:rPr lang="en-US" dirty="0" err="1" smtClean="0"/>
              <a:t>dd</a:t>
            </a:r>
            <a:r>
              <a:rPr lang="en-US" dirty="0" smtClean="0"/>
              <a:t>/</a:t>
            </a:r>
            <a:r>
              <a:rPr lang="en-US" dirty="0" err="1" smtClean="0"/>
              <a:t>yyyy</a:t>
            </a:r>
            <a:r>
              <a:rPr lang="en-US" dirty="0" smtClean="0"/>
              <a:t>.</a:t>
            </a:r>
          </a:p>
          <a:p>
            <a:r>
              <a:rPr lang="en-US" dirty="0" smtClean="0"/>
              <a:t>Where you collected the data</a:t>
            </a:r>
          </a:p>
          <a:p>
            <a:endParaRPr lang="en-US" dirty="0" smtClean="0"/>
          </a:p>
          <a:p>
            <a:r>
              <a:rPr lang="en-US" dirty="0" smtClean="0"/>
              <a:t>County: Choose the county where the invasive species was observed from the drop-down menu.</a:t>
            </a:r>
          </a:p>
          <a:p>
            <a:r>
              <a:rPr lang="en-US" dirty="0" smtClean="0"/>
              <a:t>Latitude/Longitude: Enter the Latitude and Longitude coordinates. Remember to put the negative sign in front of the Longitude coordinate to place your entry in the Western hemisphere.</a:t>
            </a:r>
          </a:p>
          <a:p>
            <a:endParaRPr lang="en-US" dirty="0" smtClean="0"/>
          </a:p>
          <a:p>
            <a:r>
              <a:rPr lang="en-US" dirty="0" smtClean="0"/>
              <a:t>Note: You can find the coordinates using a GPS unit at the site when you collect the data. Make sure you set your GPS unit to NAD83 or WGS84 and to decimal degrees.</a:t>
            </a:r>
          </a:p>
          <a:p>
            <a:endParaRPr lang="en-US" dirty="0" smtClean="0"/>
          </a:p>
          <a:p>
            <a:r>
              <a:rPr lang="en-US" dirty="0" smtClean="0"/>
              <a:t>Or...</a:t>
            </a:r>
          </a:p>
          <a:p>
            <a:endParaRPr lang="en-US" dirty="0" smtClean="0"/>
          </a:p>
          <a:p>
            <a:r>
              <a:rPr lang="en-US" dirty="0" smtClean="0"/>
              <a:t>You can select a location using the mapping tools on the form. Select Choose Location from Location Tools. A Google map will appear. Choose the normal map view, a satellite image, or a hybrid of the two. Click on the map in the general area of the infestation and you will see a pinpoint at that spot.</a:t>
            </a:r>
          </a:p>
          <a:p>
            <a:endParaRPr lang="en-US" dirty="0" smtClean="0"/>
          </a:p>
          <a:p>
            <a:r>
              <a:rPr lang="en-US" dirty="0" smtClean="0"/>
              <a:t>Increase the magnification of the point by clicking the plus (+) sign on the upper left hand corner of the map until you have zeroed in on the site where the infestation was found.</a:t>
            </a:r>
          </a:p>
          <a:p>
            <a:endParaRPr lang="en-US" dirty="0" smtClean="0"/>
          </a:p>
          <a:p>
            <a:r>
              <a:rPr lang="en-US" dirty="0" smtClean="0"/>
              <a:t>You can adjust the location of the pinpoint by clicking on the appropriate spot on the map. Each time you click, a new pinpoint will appear. When the pinpoint is in the correct spot, click on Update Report Form. You will see the correct latitude and longitude entered for you.</a:t>
            </a:r>
          </a:p>
          <a:p>
            <a:endParaRPr lang="en-US" dirty="0" smtClean="0"/>
          </a:p>
          <a:p>
            <a:r>
              <a:rPr lang="en-US" dirty="0" smtClean="0"/>
              <a:t>Site Name: If desired, a descriptive name can be entered for the site; for example, Stone Mountain Park North Entrance.</a:t>
            </a:r>
          </a:p>
          <a:p>
            <a:r>
              <a:rPr lang="en-US" dirty="0" smtClean="0"/>
              <a:t>Ownership: From the drop-down menu, select the ownership type for the property on which the invasive plant was found.</a:t>
            </a:r>
          </a:p>
          <a:p>
            <a:r>
              <a:rPr lang="en-US" dirty="0" smtClean="0"/>
              <a:t>Note: Remember, you need permission from landowners to be on private property.</a:t>
            </a:r>
          </a:p>
          <a:p>
            <a:endParaRPr lang="en-US" dirty="0" smtClean="0"/>
          </a:p>
          <a:p>
            <a:r>
              <a:rPr lang="en-US" dirty="0" smtClean="0"/>
              <a:t>Location Description: Use this text box to add any information that would aid in relocating the infestation or to clarify any other entry.</a:t>
            </a:r>
          </a:p>
          <a:p>
            <a:r>
              <a:rPr lang="en-US" dirty="0" smtClean="0"/>
              <a:t>Comments: Add any additional comments related to the infestation.</a:t>
            </a:r>
          </a:p>
          <a:p>
            <a:r>
              <a:rPr lang="en-US" dirty="0" smtClean="0"/>
              <a:t>Identified by: Enter the name of the expert identifying the plant if someone else provided the identification.</a:t>
            </a:r>
          </a:p>
          <a:p>
            <a:endParaRPr lang="en-US" dirty="0" smtClean="0"/>
          </a:p>
          <a:p>
            <a:r>
              <a:rPr lang="en-US" dirty="0" smtClean="0"/>
              <a:t>Images of the Invasive Species</a:t>
            </a:r>
          </a:p>
          <a:p>
            <a:endParaRPr lang="en-US" dirty="0" smtClean="0"/>
          </a:p>
          <a:p>
            <a:r>
              <a:rPr lang="en-US" dirty="0" smtClean="0"/>
              <a:t>The next section of the online form allows you to upload images with your report. Good images are important and allow an expert to validate your entry by making a positive identification of genus and species.</a:t>
            </a:r>
          </a:p>
          <a:p>
            <a:endParaRPr lang="en-US" dirty="0" smtClean="0"/>
          </a:p>
          <a:p>
            <a:r>
              <a:rPr lang="en-US" dirty="0" smtClean="0"/>
              <a:t>Image: Simply click Browse and navigate to the picture on your computer. Click Open and the image location will be entered for you. You can upload up to five images.</a:t>
            </a:r>
          </a:p>
          <a:p>
            <a:endParaRPr lang="en-US" dirty="0" smtClean="0"/>
          </a:p>
          <a:p>
            <a:r>
              <a:rPr lang="en-US" dirty="0" smtClean="0"/>
              <a:t>Caption: Add a caption to describe each image. Provide as much detail as possible. Include the photographer's name if someone else took the picture.</a:t>
            </a:r>
          </a:p>
          <a:p>
            <a:endParaRPr lang="en-US" dirty="0" smtClean="0"/>
          </a:p>
          <a:p>
            <a:r>
              <a:rPr lang="en-US" dirty="0" smtClean="0"/>
              <a:t>Note: Image recommendations include leaf shape and arrangement, flowers, fruit, roots, and unique features like thorns. Whole plant images showing the habit of the species are also appropriate when included with close-up images. Use a tripod when needed to reduce the motion of the camera. Take photos with the sun behind you.</a:t>
            </a:r>
          </a:p>
          <a:p>
            <a:endParaRPr lang="en-US" dirty="0" smtClean="0"/>
          </a:p>
          <a:p>
            <a:r>
              <a:rPr lang="en-US" dirty="0" smtClean="0"/>
              <a:t>Herbarium Specimen</a:t>
            </a:r>
          </a:p>
          <a:p>
            <a:endParaRPr lang="en-US" dirty="0" smtClean="0"/>
          </a:p>
          <a:p>
            <a:r>
              <a:rPr lang="en-US" dirty="0" smtClean="0"/>
              <a:t>The next section of the form allows you to provide information when you collect an herbarium specimen of an invasive plant.</a:t>
            </a:r>
          </a:p>
          <a:p>
            <a:endParaRPr lang="en-US" dirty="0" smtClean="0"/>
          </a:p>
          <a:p>
            <a:r>
              <a:rPr lang="en-US" dirty="0" smtClean="0"/>
              <a:t>Voucher Specimen Made: If a voucher specimen was created from this sighting click Yes. The default setting is No.</a:t>
            </a:r>
          </a:p>
          <a:p>
            <a:r>
              <a:rPr lang="en-US" dirty="0" smtClean="0"/>
              <a:t>Herbarium holding specimen: Enter the name of the herbarium where the specimen is housed.</a:t>
            </a:r>
          </a:p>
          <a:p>
            <a:endParaRPr lang="en-US" dirty="0" smtClean="0"/>
          </a:p>
          <a:p>
            <a:r>
              <a:rPr lang="en-US" dirty="0" smtClean="0"/>
              <a:t>Note: See www.gainvasives.org/handbook/Herbaria.pdf for information on how to collect, prepare and submit an herbarium specimen. Herbarium specimens are not required for submitting data to </a:t>
            </a:r>
            <a:r>
              <a:rPr lang="en-US" dirty="0" err="1" smtClean="0"/>
              <a:t>EDDMapS</a:t>
            </a:r>
            <a:r>
              <a:rPr lang="en-US" dirty="0" smtClean="0"/>
              <a:t>. They add validity to the data submitted.</a:t>
            </a:r>
          </a:p>
          <a:p>
            <a:endParaRPr lang="en-US" dirty="0" smtClean="0"/>
          </a:p>
          <a:p>
            <a:r>
              <a:rPr lang="en-US" dirty="0" smtClean="0"/>
              <a:t>The last step is to click Report.</a:t>
            </a:r>
          </a:p>
          <a:p>
            <a:endParaRPr lang="en-US" dirty="0" smtClean="0"/>
          </a:p>
          <a:p>
            <a:r>
              <a:rPr lang="en-US" dirty="0" smtClean="0"/>
              <a:t>The data is now entered into </a:t>
            </a:r>
            <a:r>
              <a:rPr lang="en-US" dirty="0" err="1" smtClean="0"/>
              <a:t>EDDMapS</a:t>
            </a:r>
            <a:r>
              <a:rPr lang="en-US" dirty="0" smtClean="0"/>
              <a:t> and your images are uploaded. Congratulations! You have successfully completed an entry into </a:t>
            </a:r>
            <a:r>
              <a:rPr lang="en-US" dirty="0" err="1" smtClean="0"/>
              <a:t>EDDMapS</a:t>
            </a:r>
            <a:r>
              <a:rPr lang="en-US" dirty="0" smtClean="0"/>
              <a:t>.</a:t>
            </a:r>
          </a:p>
          <a:p>
            <a:endParaRPr lang="en-US" dirty="0" smtClean="0"/>
          </a:p>
          <a:p>
            <a:r>
              <a:rPr lang="en-US" dirty="0" smtClean="0"/>
              <a:t>Be sure to go to your personal </a:t>
            </a:r>
            <a:r>
              <a:rPr lang="en-US" dirty="0" err="1" smtClean="0"/>
              <a:t>EDDMapS</a:t>
            </a:r>
            <a:r>
              <a:rPr lang="en-US" dirty="0" smtClean="0"/>
              <a:t> page. This is where you can keep track of "Your Stats"; view, revisit or edit the data you have entered; view or edit your profile, as well as set up and manage alerts for invasive species.</a:t>
            </a:r>
          </a:p>
          <a:p>
            <a:endParaRPr lang="en-US" dirty="0" smtClean="0"/>
          </a:p>
          <a:p>
            <a:r>
              <a:rPr lang="en-US" dirty="0" smtClean="0"/>
              <a:t>The Tools and Training page has an excel worksheet for downloading batch data into </a:t>
            </a:r>
            <a:r>
              <a:rPr lang="en-US" dirty="0" err="1" smtClean="0"/>
              <a:t>EDDMapS</a:t>
            </a:r>
            <a:r>
              <a:rPr lang="en-US" dirty="0" smtClean="0"/>
              <a:t>. The instruction sheet for the template is located here as well. The Tools and Training page is also where you can download and print the forms for collecting data in the field. It is available as a pdf or word document so that you can edit it as needed for your data collection.</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44570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a state distribution map. This will give you a broad idea of the</a:t>
            </a:r>
            <a:r>
              <a:rPr lang="en-US" baseline="0" dirty="0" smtClean="0"/>
              <a:t> species’ range. </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6</a:t>
            </a:fld>
            <a:endParaRPr lang="en-US"/>
          </a:p>
        </p:txBody>
      </p:sp>
    </p:spTree>
    <p:extLst>
      <p:ext uri="{BB962C8B-B14F-4D97-AF65-F5344CB8AC3E}">
        <p14:creationId xmlns:p14="http://schemas.microsoft.com/office/powerpoint/2010/main" val="194004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County level maps give you greater</a:t>
            </a:r>
            <a:r>
              <a:rPr lang="en-US" baseline="0" dirty="0" smtClean="0"/>
              <a:t> detail and can better illustrate the invasion front. Folks in central and northern Illinois should prepare for, and be on the lookout for, more instances of Japanese stiltgrass.</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7</a:t>
            </a:fld>
            <a:endParaRPr lang="en-US"/>
          </a:p>
        </p:txBody>
      </p:sp>
    </p:spTree>
    <p:extLst>
      <p:ext uri="{BB962C8B-B14F-4D97-AF65-F5344CB8AC3E}">
        <p14:creationId xmlns:p14="http://schemas.microsoft.com/office/powerpoint/2010/main" val="1437785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maps can give even greater detail for where the reports are concentrated. This can show hotspots within the broader distribution. </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8</a:t>
            </a:fld>
            <a:endParaRPr lang="en-US"/>
          </a:p>
        </p:txBody>
      </p:sp>
    </p:spTree>
    <p:extLst>
      <p:ext uri="{BB962C8B-B14F-4D97-AF65-F5344CB8AC3E}">
        <p14:creationId xmlns:p14="http://schemas.microsoft.com/office/powerpoint/2010/main" val="2586986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application, </a:t>
            </a:r>
            <a:r>
              <a:rPr lang="en-US" dirty="0" err="1" smtClean="0"/>
              <a:t>EDDMapS</a:t>
            </a:r>
            <a:r>
              <a:rPr lang="en-US" baseline="0" dirty="0" smtClean="0"/>
              <a:t> Midwest, is integrated with the </a:t>
            </a:r>
            <a:r>
              <a:rPr lang="en-US" baseline="0" dirty="0" err="1" smtClean="0"/>
              <a:t>EDDMapS</a:t>
            </a:r>
            <a:r>
              <a:rPr lang="en-US" baseline="0" dirty="0" smtClean="0"/>
              <a:t> web-based mapping system. It is a “</a:t>
            </a:r>
            <a:r>
              <a:rPr lang="en-US" baseline="0" dirty="0" err="1" smtClean="0"/>
              <a:t>Bugwood</a:t>
            </a:r>
            <a:r>
              <a:rPr lang="en-US" baseline="0" dirty="0" smtClean="0"/>
              <a:t>” app from the University of Georgia’s Center for Invasive Species and Ecosystem Health. </a:t>
            </a:r>
            <a:r>
              <a:rPr lang="en-US" baseline="0" dirty="0" err="1" smtClean="0"/>
              <a:t>Bugwood</a:t>
            </a:r>
            <a:r>
              <a:rPr lang="en-US" baseline="0" dirty="0" smtClean="0"/>
              <a:t> puts out a number of useful apps, and I encourage you to check out more of their offerings from their website. This app was formerly known as the Great Lakes Early Detection Network, and may still be found by searching for that name in your app store. </a:t>
            </a:r>
            <a:endParaRPr lang="en-US" dirty="0"/>
          </a:p>
        </p:txBody>
      </p:sp>
      <p:sp>
        <p:nvSpPr>
          <p:cNvPr id="4" name="Slide Number Placeholder 3"/>
          <p:cNvSpPr>
            <a:spLocks noGrp="1"/>
          </p:cNvSpPr>
          <p:nvPr>
            <p:ph type="sldNum" sz="quarter" idx="10"/>
          </p:nvPr>
        </p:nvSpPr>
        <p:spPr/>
        <p:txBody>
          <a:bodyPr/>
          <a:lstStyle/>
          <a:p>
            <a:fld id="{A3B2FCFE-B9F3-4A6F-B263-557C758C5FCF}" type="slidenum">
              <a:rPr lang="en-US" smtClean="0"/>
              <a:t>9</a:t>
            </a:fld>
            <a:endParaRPr lang="en-US"/>
          </a:p>
        </p:txBody>
      </p:sp>
    </p:spTree>
    <p:extLst>
      <p:ext uri="{BB962C8B-B14F-4D97-AF65-F5344CB8AC3E}">
        <p14:creationId xmlns:p14="http://schemas.microsoft.com/office/powerpoint/2010/main" val="2294066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2E4C32B-C5BA-4A90-94DD-714BDC233898}" type="datetime1">
              <a:rPr lang="en-US" smtClean="0"/>
              <a:pPr/>
              <a:t>7/9/2017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5867400"/>
            <a:ext cx="1127760" cy="749808"/>
          </a:xfrm>
          <a:prstGeom prst="rect">
            <a:avLst/>
          </a:prstGeom>
        </p:spPr>
      </p:pic>
    </p:spTree>
    <p:extLst>
      <p:ext uri="{BB962C8B-B14F-4D97-AF65-F5344CB8AC3E}">
        <p14:creationId xmlns:p14="http://schemas.microsoft.com/office/powerpoint/2010/main" val="3449388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F37E2D-521D-46F8-A95D-55BDF3633E89}" type="datetime1">
              <a:rPr lang="en-US" smtClean="0"/>
              <a:pPr/>
              <a:t>7/9/2017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326451255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F37E2D-521D-46F8-A95D-55BDF3633E89}" type="datetime1">
              <a:rPr lang="en-US" smtClean="0"/>
              <a:pPr/>
              <a:t>7/9/2017</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3219535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5F37E2D-521D-46F8-A95D-55BDF3633E89}" type="datetime1">
              <a:rPr lang="en-US" smtClean="0"/>
              <a:pPr/>
              <a:t>7/9/2017</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23979673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5F37E2D-521D-46F8-A95D-55BDF3633E89}" type="datetime1">
              <a:rPr lang="en-US" smtClean="0"/>
              <a:pPr/>
              <a:t>7/9/2017</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6239557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5F37E2D-521D-46F8-A95D-55BDF3633E89}" type="datetime1">
              <a:rPr lang="en-US" smtClean="0"/>
              <a:pPr/>
              <a:t>7/9/2017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396304924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B130AE-337F-46C5-A080-7853BBF944E2}" type="datetime1">
              <a:rPr lang="en-US" smtClean="0"/>
              <a:pPr/>
              <a:t>7/9/2017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771992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062D3C-CDBA-46A4-8CC8-140BFC58B8DB}" type="datetime1">
              <a:rPr lang="en-US" smtClean="0"/>
              <a:pPr/>
              <a:t>7/9/2017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140215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6A931D-7D0E-422C-B7B3-BE872680178E}" type="datetime1">
              <a:rPr lang="en-US" smtClean="0"/>
              <a:pPr/>
              <a:t>7/9/2017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3575098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E97E3F-143E-4787-9619-5C5E2677F7EB}" type="datetime1">
              <a:rPr lang="en-US" smtClean="0"/>
              <a:pPr/>
              <a:t>7/9/2017</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410373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FFAFC7-945D-4C07-8617-69013D4B0C35}" type="datetime1">
              <a:rPr lang="en-US" smtClean="0"/>
              <a:pPr/>
              <a:t>7/9/2017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384606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0A578F-BF5B-4439-B838-A0AE90859008}" type="datetime1">
              <a:rPr lang="en-US" smtClean="0"/>
              <a:pPr/>
              <a:t>7/9/2017</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253040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00F50A-7C5A-4EBA-98C2-F8838748D337}" type="datetime1">
              <a:rPr lang="en-US" smtClean="0"/>
              <a:pPr/>
              <a:t>7/9/2017</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371554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695E2-C2C3-4F25-A8D3-48FB0BB3AA7D}" type="datetime1">
              <a:rPr lang="en-US" smtClean="0"/>
              <a:pPr/>
              <a:t>7/9/2017</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FAF7B57-8F1C-446D-B099-7178048339B0}" type="slidenum">
              <a:rPr lang="en-US" smtClean="0"/>
              <a:pPr/>
              <a:t>‹#›</a:t>
            </a:fld>
            <a:endParaRPr lang="en-US"/>
          </a:p>
        </p:txBody>
      </p:sp>
    </p:spTree>
    <p:extLst>
      <p:ext uri="{BB962C8B-B14F-4D97-AF65-F5344CB8AC3E}">
        <p14:creationId xmlns:p14="http://schemas.microsoft.com/office/powerpoint/2010/main" val="252651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95E4E2-FDFD-4812-B8C7-C03BB1803905}" type="datetime1">
              <a:rPr lang="en-US" smtClean="0"/>
              <a:pPr/>
              <a:t>7/9/2017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3083533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D9D343-7EAA-4DC8-827B-854DEBCA06A6}" type="datetime1">
              <a:rPr lang="en-US" smtClean="0"/>
              <a:pPr/>
              <a:t>7/9/2017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344885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E5F37E2D-521D-46F8-A95D-55BDF3633E89}" type="datetime1">
              <a:rPr lang="en-US" smtClean="0"/>
              <a:pPr/>
              <a:t>7/9/2017</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7FAF7B57-8F1C-446D-B099-7178048339B0}" type="slidenum">
              <a:rPr lang="en-US" smtClean="0">
                <a:solidFill>
                  <a:srgbClr val="FF6700">
                    <a:shade val="75000"/>
                  </a:srgbClr>
                </a:solidFill>
              </a:rPr>
              <a:pPr/>
              <a:t>‹#›</a:t>
            </a:fld>
            <a:endParaRPr lang="en-US">
              <a:solidFill>
                <a:srgbClr val="FF6700">
                  <a:shade val="75000"/>
                </a:srgbClr>
              </a:solidFill>
            </a:endParaRPr>
          </a:p>
        </p:txBody>
      </p:sp>
    </p:spTree>
    <p:extLst>
      <p:ext uri="{BB962C8B-B14F-4D97-AF65-F5344CB8AC3E}">
        <p14:creationId xmlns:p14="http://schemas.microsoft.com/office/powerpoint/2010/main" val="21697780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hyperlink" Target="http://apps.bugwood.org/app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047" y="307376"/>
            <a:ext cx="8202382" cy="962379"/>
          </a:xfrm>
        </p:spPr>
        <p:txBody>
          <a:bodyPr>
            <a:normAutofit fontScale="90000"/>
          </a:bodyPr>
          <a:lstStyle/>
          <a:p>
            <a:r>
              <a:rPr lang="en-US" dirty="0">
                <a:solidFill>
                  <a:schemeClr val="accent1">
                    <a:lumMod val="50000"/>
                  </a:schemeClr>
                </a:solidFill>
              </a:rPr>
              <a:t/>
            </a:r>
            <a:br>
              <a:rPr lang="en-US" dirty="0">
                <a:solidFill>
                  <a:schemeClr val="accent1">
                    <a:lumMod val="50000"/>
                  </a:schemeClr>
                </a:solidFill>
              </a:rPr>
            </a:br>
            <a:r>
              <a:rPr lang="en-US" dirty="0">
                <a:solidFill>
                  <a:schemeClr val="accent1">
                    <a:lumMod val="50000"/>
                  </a:schemeClr>
                </a:solidFill>
              </a:rPr>
              <a:t/>
            </a:r>
            <a:br>
              <a:rPr lang="en-US" dirty="0">
                <a:solidFill>
                  <a:schemeClr val="accent1">
                    <a:lumMod val="50000"/>
                  </a:schemeClr>
                </a:solidFill>
              </a:rPr>
            </a:br>
            <a:r>
              <a:rPr lang="en-US" dirty="0">
                <a:solidFill>
                  <a:schemeClr val="accent1">
                    <a:lumMod val="50000"/>
                  </a:schemeClr>
                </a:solidFill>
              </a:rPr>
              <a:t/>
            </a:r>
            <a:br>
              <a:rPr lang="en-US" dirty="0">
                <a:solidFill>
                  <a:schemeClr val="accent1">
                    <a:lumMod val="50000"/>
                  </a:schemeClr>
                </a:solidFill>
              </a:rPr>
            </a:br>
            <a:r>
              <a:rPr lang="en-US" dirty="0">
                <a:solidFill>
                  <a:schemeClr val="accent1">
                    <a:lumMod val="50000"/>
                  </a:schemeClr>
                </a:solidFill>
              </a:rPr>
              <a:t/>
            </a:r>
            <a:br>
              <a:rPr lang="en-US" dirty="0">
                <a:solidFill>
                  <a:schemeClr val="accent1">
                    <a:lumMod val="50000"/>
                  </a:schemeClr>
                </a:solidFill>
              </a:rPr>
            </a:br>
            <a:r>
              <a:rPr lang="en-US" dirty="0">
                <a:solidFill>
                  <a:schemeClr val="accent1">
                    <a:lumMod val="50000"/>
                  </a:schemeClr>
                </a:solidFill>
              </a:rPr>
              <a:t/>
            </a:r>
            <a:br>
              <a:rPr lang="en-US" dirty="0">
                <a:solidFill>
                  <a:schemeClr val="accent1">
                    <a:lumMod val="50000"/>
                  </a:schemeClr>
                </a:solidFill>
              </a:rPr>
            </a:br>
            <a:r>
              <a:rPr lang="en-US" dirty="0">
                <a:solidFill>
                  <a:schemeClr val="accent1">
                    <a:lumMod val="50000"/>
                  </a:schemeClr>
                </a:solidFill>
              </a:rPr>
              <a:t>Invasive Species </a:t>
            </a:r>
            <a:r>
              <a:rPr lang="en-US" dirty="0" smtClean="0">
                <a:solidFill>
                  <a:schemeClr val="accent1">
                    <a:lumMod val="50000"/>
                  </a:schemeClr>
                </a:solidFill>
              </a:rPr>
              <a:t>Reporting</a:t>
            </a:r>
            <a:endParaRPr lang="en-US" dirty="0">
              <a:solidFill>
                <a:schemeClr val="accent1">
                  <a:lumMod val="50000"/>
                </a:schemeClr>
              </a:solidFill>
            </a:endParaRPr>
          </a:p>
        </p:txBody>
      </p:sp>
      <p:sp>
        <p:nvSpPr>
          <p:cNvPr id="10" name="Subtitle 6"/>
          <p:cNvSpPr>
            <a:spLocks noGrp="1"/>
          </p:cNvSpPr>
          <p:nvPr>
            <p:ph type="subTitle" idx="1"/>
          </p:nvPr>
        </p:nvSpPr>
        <p:spPr>
          <a:xfrm>
            <a:off x="1365719" y="2135452"/>
            <a:ext cx="6400800" cy="1752600"/>
          </a:xfrm>
        </p:spPr>
        <p:txBody>
          <a:bodyPr>
            <a:normAutofit fontScale="92500" lnSpcReduction="10000"/>
          </a:bodyPr>
          <a:lstStyle/>
          <a:p>
            <a:pPr algn="ctr"/>
            <a:r>
              <a:rPr lang="en-US" dirty="0" smtClean="0"/>
              <a:t>Presented by the River to River Cooperative Weed Management Area</a:t>
            </a:r>
          </a:p>
          <a:p>
            <a:pPr algn="ctr"/>
            <a:r>
              <a:rPr lang="en-US" dirty="0" smtClean="0"/>
              <a:t>and</a:t>
            </a:r>
          </a:p>
          <a:p>
            <a:pPr algn="ctr"/>
            <a:r>
              <a:rPr lang="en-US" dirty="0"/>
              <a:t>Supported by the </a:t>
            </a:r>
            <a:r>
              <a:rPr lang="en-US" dirty="0" smtClean="0"/>
              <a:t>Illinois Forestry Development Council and Illinois </a:t>
            </a:r>
            <a:r>
              <a:rPr lang="en-US" dirty="0"/>
              <a:t>Department of Natural </a:t>
            </a:r>
            <a:r>
              <a:rPr lang="en-US" dirty="0" smtClean="0"/>
              <a:t>Resources’ Wildlife </a:t>
            </a:r>
            <a:r>
              <a:rPr lang="en-US" dirty="0"/>
              <a:t>Preservation Fund</a:t>
            </a:r>
          </a:p>
          <a:p>
            <a:endParaRPr lang="en-US" dirty="0"/>
          </a:p>
        </p:txBody>
      </p:sp>
      <p:sp>
        <p:nvSpPr>
          <p:cNvPr id="5" name="Slide Number Placeholder 4"/>
          <p:cNvSpPr>
            <a:spLocks noGrp="1"/>
          </p:cNvSpPr>
          <p:nvPr>
            <p:ph type="sldNum" sz="quarter" idx="12"/>
          </p:nvPr>
        </p:nvSpPr>
        <p:spPr/>
        <p:txBody>
          <a:bodyPr/>
          <a:lstStyle/>
          <a:p>
            <a:fld id="{7FAF7B57-8F1C-446D-B099-7178048339B0}" type="slidenum">
              <a:rPr lang="en-US" smtClean="0">
                <a:solidFill>
                  <a:srgbClr val="99987F">
                    <a:shade val="75000"/>
                  </a:srgbClr>
                </a:solidFill>
              </a:rPr>
              <a:pPr/>
              <a:t>1</a:t>
            </a:fld>
            <a:endParaRPr lang="en-US">
              <a:solidFill>
                <a:srgbClr val="99987F">
                  <a:shade val="75000"/>
                </a:srgbClr>
              </a:solidFill>
            </a:endParaRPr>
          </a:p>
        </p:txBody>
      </p:sp>
      <p:sp>
        <p:nvSpPr>
          <p:cNvPr id="6" name="Subtitle 8"/>
          <p:cNvSpPr txBox="1">
            <a:spLocks/>
          </p:cNvSpPr>
          <p:nvPr/>
        </p:nvSpPr>
        <p:spPr>
          <a:xfrm>
            <a:off x="1238957" y="1476989"/>
            <a:ext cx="6666089" cy="1752600"/>
          </a:xfrm>
          <a:prstGeom prst="rect">
            <a:avLst/>
          </a:prstGeom>
        </p:spPr>
        <p:txBody>
          <a:bodyPr vert="horz" rtlCol="0">
            <a:normAutofit/>
          </a:bodyPr>
          <a:lstStyle>
            <a:lvl1pPr marL="0" indent="0" algn="ctr" rtl="0" eaLnBrk="1" latinLnBrk="0" hangingPunct="1">
              <a:spcBef>
                <a:spcPct val="20000"/>
              </a:spcBef>
              <a:buClr>
                <a:schemeClr val="accent1"/>
              </a:buClr>
              <a:buSzPct val="85000"/>
              <a:buFont typeface="Wingdings 2"/>
              <a:buNone/>
              <a:defRPr kumimoji="0" sz="1600" b="1" kern="1200" cap="all" spc="250" baseline="0">
                <a:solidFill>
                  <a:schemeClr val="tx2"/>
                </a:solidFill>
                <a:latin typeface="+mn-lt"/>
                <a:ea typeface="+mn-ea"/>
                <a:cs typeface="+mn-cs"/>
              </a:defRPr>
            </a:lvl1pPr>
            <a:lvl2pPr marL="457200" indent="0" algn="ctr" rtl="0" eaLnBrk="1" latinLnBrk="0" hangingPunct="1">
              <a:spcBef>
                <a:spcPct val="20000"/>
              </a:spcBef>
              <a:buClr>
                <a:schemeClr val="accent2"/>
              </a:buClr>
              <a:buSzPct val="70000"/>
              <a:buFont typeface="Wingdings"/>
              <a:buNone/>
              <a:defRPr kumimoji="0" sz="2200" kern="1200">
                <a:solidFill>
                  <a:schemeClr val="tx2"/>
                </a:solidFill>
                <a:latin typeface="+mn-lt"/>
                <a:ea typeface="+mn-ea"/>
                <a:cs typeface="+mn-cs"/>
              </a:defRPr>
            </a:lvl2pPr>
            <a:lvl3pPr marL="914400" indent="0" algn="ctr" rtl="0" eaLnBrk="1" latinLnBrk="0" hangingPunct="1">
              <a:spcBef>
                <a:spcPct val="20000"/>
              </a:spcBef>
              <a:buClr>
                <a:schemeClr val="accent3"/>
              </a:buClr>
              <a:buSzPct val="75000"/>
              <a:buFont typeface="Wingdings 2"/>
              <a:buNone/>
              <a:defRPr kumimoji="0" sz="2000" kern="1200">
                <a:solidFill>
                  <a:schemeClr val="tx1"/>
                </a:solidFill>
                <a:latin typeface="+mn-lt"/>
                <a:ea typeface="+mn-ea"/>
                <a:cs typeface="+mn-cs"/>
              </a:defRPr>
            </a:lvl3pPr>
            <a:lvl4pPr marL="1371600" indent="0" algn="ctr" rtl="0" eaLnBrk="1" latinLnBrk="0" hangingPunct="1">
              <a:spcBef>
                <a:spcPct val="20000"/>
              </a:spcBef>
              <a:buClr>
                <a:schemeClr val="accent4"/>
              </a:buClr>
              <a:buSzPct val="70000"/>
              <a:buFont typeface="Wingdings"/>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5"/>
              </a:buClr>
              <a:buFontTx/>
              <a:buNone/>
              <a:defRPr kumimoji="0" sz="1800" kern="1200">
                <a:solidFill>
                  <a:schemeClr val="tx1"/>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kumimoji="0" sz="1400" kern="1200" cap="all" baseline="0">
                <a:solidFill>
                  <a:schemeClr val="tx1"/>
                </a:solidFill>
                <a:latin typeface="+mn-lt"/>
                <a:ea typeface="+mn-ea"/>
                <a:cs typeface="+mn-cs"/>
              </a:defRPr>
            </a:lvl9pPr>
          </a:lstStyle>
          <a:p>
            <a:pPr>
              <a:buClr>
                <a:srgbClr val="759AA5"/>
              </a:buClr>
              <a:defRPr/>
            </a:pPr>
            <a:r>
              <a:rPr lang="en-US" dirty="0" smtClean="0">
                <a:solidFill>
                  <a:srgbClr val="1D3641"/>
                </a:solidFill>
              </a:rPr>
              <a:t>Spring 2017</a:t>
            </a:r>
            <a:endParaRPr lang="en-US" dirty="0">
              <a:solidFill>
                <a:srgbClr val="1D3641"/>
              </a:solidFill>
            </a:endParaRPr>
          </a:p>
        </p:txBody>
      </p:sp>
      <p:grpSp>
        <p:nvGrpSpPr>
          <p:cNvPr id="12" name="Group 11"/>
          <p:cNvGrpSpPr/>
          <p:nvPr/>
        </p:nvGrpSpPr>
        <p:grpSpPr>
          <a:xfrm>
            <a:off x="244964" y="4894665"/>
            <a:ext cx="8353690" cy="1854040"/>
            <a:chOff x="244964" y="4894665"/>
            <a:chExt cx="8353690" cy="1854040"/>
          </a:xfrm>
        </p:grpSpPr>
        <p:pic>
          <p:nvPicPr>
            <p:cNvPr id="7" name="Picture 6"/>
            <p:cNvPicPr>
              <a:picLocks noChangeAspect="1"/>
            </p:cNvPicPr>
            <p:nvPr/>
          </p:nvPicPr>
          <p:blipFill>
            <a:blip r:embed="rId5"/>
            <a:stretch>
              <a:fillRect/>
            </a:stretch>
          </p:blipFill>
          <p:spPr>
            <a:xfrm>
              <a:off x="244964" y="5120932"/>
              <a:ext cx="2719052" cy="1627773"/>
            </a:xfrm>
            <a:prstGeom prst="rect">
              <a:avLst/>
            </a:prstGeom>
          </p:spPr>
        </p:pic>
        <p:pic>
          <p:nvPicPr>
            <p:cNvPr id="4" name="Picture 3"/>
            <p:cNvPicPr>
              <a:picLocks noChangeAspect="1"/>
            </p:cNvPicPr>
            <p:nvPr/>
          </p:nvPicPr>
          <p:blipFill>
            <a:blip r:embed="rId6"/>
            <a:stretch>
              <a:fillRect/>
            </a:stretch>
          </p:blipFill>
          <p:spPr>
            <a:xfrm>
              <a:off x="5389171" y="4894665"/>
              <a:ext cx="1152621" cy="1854039"/>
            </a:xfrm>
            <a:prstGeom prst="rect">
              <a:avLst/>
            </a:prstGeom>
          </p:spPr>
        </p:pic>
        <p:pic>
          <p:nvPicPr>
            <p:cNvPr id="8" name="Picture 7"/>
            <p:cNvPicPr>
              <a:picLocks noChangeAspect="1"/>
            </p:cNvPicPr>
            <p:nvPr/>
          </p:nvPicPr>
          <p:blipFill>
            <a:blip r:embed="rId7"/>
            <a:stretch>
              <a:fillRect/>
            </a:stretch>
          </p:blipFill>
          <p:spPr>
            <a:xfrm>
              <a:off x="7229652" y="5035581"/>
              <a:ext cx="1369002" cy="1713123"/>
            </a:xfrm>
            <a:prstGeom prst="rect">
              <a:avLst/>
            </a:prstGeom>
          </p:spPr>
        </p:pic>
        <p:pic>
          <p:nvPicPr>
            <p:cNvPr id="9" name="Picture 8"/>
            <p:cNvPicPr>
              <a:picLocks noChangeAspect="1"/>
            </p:cNvPicPr>
            <p:nvPr/>
          </p:nvPicPr>
          <p:blipFill>
            <a:blip r:embed="rId8"/>
            <a:stretch>
              <a:fillRect/>
            </a:stretch>
          </p:blipFill>
          <p:spPr>
            <a:xfrm>
              <a:off x="3462751" y="5035581"/>
              <a:ext cx="1103368" cy="1713124"/>
            </a:xfrm>
            <a:prstGeom prst="rect">
              <a:avLst/>
            </a:prstGeom>
          </p:spPr>
        </p:pic>
      </p:gr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0995419"/>
      </p:ext>
    </p:extLst>
  </p:cSld>
  <p:clrMapOvr>
    <a:masterClrMapping/>
  </p:clrMapOvr>
  <mc:AlternateContent xmlns:mc="http://schemas.openxmlformats.org/markup-compatibility/2006">
    <mc:Choice xmlns:p14="http://schemas.microsoft.com/office/powerpoint/2010/main" Requires="p14">
      <p:transition spd="slow" p14:dur="2000" advTm="35081"/>
    </mc:Choice>
    <mc:Fallback>
      <p:transition spd="slow" advTm="3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Page, Species List, and Species Search</a:t>
            </a:r>
            <a:endParaRPr lang="en-US" dirty="0"/>
          </a:p>
        </p:txBody>
      </p:sp>
      <p:pic>
        <p:nvPicPr>
          <p:cNvPr id="8" name="Content Placeholder 7"/>
          <p:cNvPicPr>
            <a:picLocks noGrp="1" noChangeAspect="1"/>
          </p:cNvPicPr>
          <p:nvPr>
            <p:ph idx="1"/>
          </p:nvPr>
        </p:nvPicPr>
        <p:blipFill>
          <a:blip r:embed="rId5"/>
          <a:stretch>
            <a:fillRect/>
          </a:stretch>
        </p:blipFill>
        <p:spPr>
          <a:xfrm>
            <a:off x="3515320" y="2068285"/>
            <a:ext cx="2149937" cy="3778250"/>
          </a:xfrm>
          <a:prstGeom prst="rect">
            <a:avLst/>
          </a:prstGeom>
        </p:spPr>
      </p:pic>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10</a:t>
            </a:fld>
            <a:endParaRPr lang="en-US" dirty="0">
              <a:solidFill>
                <a:schemeClr val="bg1">
                  <a:lumMod val="50000"/>
                </a:schemeClr>
              </a:solidFill>
            </a:endParaRPr>
          </a:p>
        </p:txBody>
      </p:sp>
      <p:pic>
        <p:nvPicPr>
          <p:cNvPr id="6" name="Picture 5"/>
          <p:cNvPicPr>
            <a:picLocks noChangeAspect="1"/>
          </p:cNvPicPr>
          <p:nvPr/>
        </p:nvPicPr>
        <p:blipFill>
          <a:blip r:embed="rId6"/>
          <a:stretch>
            <a:fillRect/>
          </a:stretch>
        </p:blipFill>
        <p:spPr>
          <a:xfrm>
            <a:off x="426713" y="2068285"/>
            <a:ext cx="2185988" cy="3843338"/>
          </a:xfrm>
          <a:prstGeom prst="rect">
            <a:avLst/>
          </a:prstGeom>
        </p:spPr>
      </p:pic>
      <p:pic>
        <p:nvPicPr>
          <p:cNvPr id="9" name="Picture 8"/>
          <p:cNvPicPr>
            <a:picLocks noChangeAspect="1"/>
          </p:cNvPicPr>
          <p:nvPr/>
        </p:nvPicPr>
        <p:blipFill>
          <a:blip r:embed="rId7"/>
          <a:stretch>
            <a:fillRect/>
          </a:stretch>
        </p:blipFill>
        <p:spPr>
          <a:xfrm>
            <a:off x="6567876" y="2068285"/>
            <a:ext cx="2191516" cy="384236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4270783"/>
      </p:ext>
    </p:extLst>
  </p:cSld>
  <p:clrMapOvr>
    <a:masterClrMapping/>
  </p:clrMapOvr>
  <mc:AlternateContent xmlns:mc="http://schemas.openxmlformats.org/markup-compatibility/2006">
    <mc:Choice xmlns:p14="http://schemas.microsoft.com/office/powerpoint/2010/main" Requires="p14">
      <p:transition spd="slow" p14:dur="2000" advTm="43268"/>
    </mc:Choice>
    <mc:Fallback>
      <p:transition spd="slow" advTm="4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Species Information, Images, and Distributions</a:t>
            </a:r>
            <a:endParaRPr lang="en-US" dirty="0"/>
          </a:p>
        </p:txBody>
      </p:sp>
      <p:pic>
        <p:nvPicPr>
          <p:cNvPr id="5" name="Content Placeholder 4"/>
          <p:cNvPicPr>
            <a:picLocks noGrp="1" noChangeAspect="1"/>
          </p:cNvPicPr>
          <p:nvPr>
            <p:ph idx="1"/>
          </p:nvPr>
        </p:nvPicPr>
        <p:blipFill>
          <a:blip r:embed="rId5"/>
          <a:stretch>
            <a:fillRect/>
          </a:stretch>
        </p:blipFill>
        <p:spPr>
          <a:xfrm>
            <a:off x="505444" y="2038279"/>
            <a:ext cx="2219288" cy="3885573"/>
          </a:xfrm>
          <a:prstGeom prst="rect">
            <a:avLst/>
          </a:prstGeom>
        </p:spPr>
      </p:pic>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11</a:t>
            </a:fld>
            <a:endParaRPr lang="en-US" dirty="0">
              <a:solidFill>
                <a:schemeClr val="bg1">
                  <a:lumMod val="50000"/>
                </a:schemeClr>
              </a:solidFill>
            </a:endParaRPr>
          </a:p>
        </p:txBody>
      </p:sp>
      <p:pic>
        <p:nvPicPr>
          <p:cNvPr id="6" name="Picture 5"/>
          <p:cNvPicPr>
            <a:picLocks noChangeAspect="1"/>
          </p:cNvPicPr>
          <p:nvPr/>
        </p:nvPicPr>
        <p:blipFill>
          <a:blip r:embed="rId6"/>
          <a:stretch>
            <a:fillRect/>
          </a:stretch>
        </p:blipFill>
        <p:spPr>
          <a:xfrm>
            <a:off x="3475958" y="2101946"/>
            <a:ext cx="2185988" cy="3821906"/>
          </a:xfrm>
          <a:prstGeom prst="rect">
            <a:avLst/>
          </a:prstGeom>
        </p:spPr>
      </p:pic>
      <p:pic>
        <p:nvPicPr>
          <p:cNvPr id="7" name="Picture 6"/>
          <p:cNvPicPr>
            <a:picLocks noChangeAspect="1"/>
          </p:cNvPicPr>
          <p:nvPr/>
        </p:nvPicPr>
        <p:blipFill>
          <a:blip r:embed="rId7"/>
          <a:stretch>
            <a:fillRect/>
          </a:stretch>
        </p:blipFill>
        <p:spPr>
          <a:xfrm>
            <a:off x="6413172" y="2109089"/>
            <a:ext cx="2178844" cy="381476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6994795"/>
      </p:ext>
    </p:extLst>
  </p:cSld>
  <p:clrMapOvr>
    <a:masterClrMapping/>
  </p:clrMapOvr>
  <mc:AlternateContent xmlns:mc="http://schemas.openxmlformats.org/markup-compatibility/2006">
    <mc:Choice xmlns:p14="http://schemas.microsoft.com/office/powerpoint/2010/main" Requires="p14">
      <p:transition spd="slow" p14:dur="2000" advTm="35001"/>
    </mc:Choice>
    <mc:Fallback>
      <p:transition spd="slow" advTm="3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Reporting</a:t>
            </a:r>
            <a:endParaRPr lang="en-US" dirty="0"/>
          </a:p>
        </p:txBody>
      </p:sp>
      <p:sp>
        <p:nvSpPr>
          <p:cNvPr id="4" name="Content Placeholder 3"/>
          <p:cNvSpPr>
            <a:spLocks noGrp="1"/>
          </p:cNvSpPr>
          <p:nvPr>
            <p:ph idx="1"/>
          </p:nvPr>
        </p:nvSpPr>
        <p:spPr>
          <a:xfrm>
            <a:off x="2110596" y="1506517"/>
            <a:ext cx="4517136" cy="4894283"/>
          </a:xfrm>
        </p:spPr>
        <p:txBody>
          <a:bodyPr>
            <a:normAutofit/>
          </a:bodyPr>
          <a:lstStyle/>
          <a:p>
            <a:r>
              <a:rPr lang="en-US" dirty="0" smtClean="0"/>
              <a:t>Site names</a:t>
            </a:r>
          </a:p>
          <a:p>
            <a:r>
              <a:rPr lang="en-US" dirty="0" smtClean="0"/>
              <a:t>Images</a:t>
            </a:r>
          </a:p>
          <a:p>
            <a:r>
              <a:rPr lang="en-US" dirty="0" smtClean="0"/>
              <a:t>Location</a:t>
            </a:r>
          </a:p>
          <a:p>
            <a:pPr lvl="1">
              <a:buClr>
                <a:schemeClr val="accent1"/>
              </a:buClr>
            </a:pPr>
            <a:r>
              <a:rPr lang="en-US" dirty="0" smtClean="0"/>
              <a:t>Choose on map or</a:t>
            </a:r>
          </a:p>
          <a:p>
            <a:pPr lvl="1">
              <a:buClr>
                <a:schemeClr val="accent1"/>
              </a:buClr>
            </a:pPr>
            <a:r>
              <a:rPr lang="en-US" dirty="0" smtClean="0"/>
              <a:t>Use phone GPS location</a:t>
            </a:r>
          </a:p>
          <a:p>
            <a:pPr lvl="0"/>
            <a:r>
              <a:rPr lang="en-US" dirty="0" smtClean="0">
                <a:solidFill>
                  <a:prstClr val="black"/>
                </a:solidFill>
              </a:rPr>
              <a:t>Time spent</a:t>
            </a:r>
            <a:endParaRPr lang="en-US" dirty="0"/>
          </a:p>
          <a:p>
            <a:pPr lvl="0"/>
            <a:r>
              <a:rPr lang="en-US" dirty="0" smtClean="0">
                <a:solidFill>
                  <a:prstClr val="black"/>
                </a:solidFill>
              </a:rPr>
              <a:t>Size of infestation</a:t>
            </a:r>
          </a:p>
          <a:p>
            <a:pPr lvl="0"/>
            <a:r>
              <a:rPr lang="en-US" dirty="0" smtClean="0">
                <a:solidFill>
                  <a:prstClr val="black"/>
                </a:solidFill>
              </a:rPr>
              <a:t>Percent cover</a:t>
            </a:r>
          </a:p>
          <a:p>
            <a:pPr lvl="0"/>
            <a:r>
              <a:rPr lang="en-US" dirty="0" smtClean="0">
                <a:solidFill>
                  <a:prstClr val="black"/>
                </a:solidFill>
              </a:rPr>
              <a:t>Habitat</a:t>
            </a:r>
          </a:p>
          <a:p>
            <a:pPr lvl="0"/>
            <a:r>
              <a:rPr lang="en-US" dirty="0" smtClean="0">
                <a:solidFill>
                  <a:prstClr val="black"/>
                </a:solidFill>
              </a:rPr>
              <a:t>Abundance</a:t>
            </a:r>
          </a:p>
          <a:p>
            <a:pPr lvl="0"/>
            <a:r>
              <a:rPr lang="en-US" dirty="0" smtClean="0">
                <a:solidFill>
                  <a:prstClr val="black"/>
                </a:solidFill>
              </a:rPr>
              <a:t>Save</a:t>
            </a:r>
          </a:p>
          <a:p>
            <a:pPr lvl="0">
              <a:buClr>
                <a:srgbClr val="94C600"/>
              </a:buClr>
            </a:pPr>
            <a:endParaRPr lang="en-US" dirty="0" smtClean="0">
              <a:solidFill>
                <a:prstClr val="black"/>
              </a:solidFill>
            </a:endParaRPr>
          </a:p>
          <a:p>
            <a:pPr lvl="0">
              <a:buClr>
                <a:srgbClr val="94C600"/>
              </a:buClr>
            </a:pPr>
            <a:endParaRPr lang="en-US" dirty="0" smtClean="0">
              <a:solidFill>
                <a:prstClr val="black"/>
              </a:solidFill>
            </a:endParaRPr>
          </a:p>
        </p:txBody>
      </p:sp>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12</a:t>
            </a:fld>
            <a:endParaRPr lang="en-US" dirty="0">
              <a:solidFill>
                <a:schemeClr val="bg1">
                  <a:lumMod val="50000"/>
                </a:schemeClr>
              </a:solidFill>
            </a:endParaRPr>
          </a:p>
        </p:txBody>
      </p:sp>
      <p:pic>
        <p:nvPicPr>
          <p:cNvPr id="6" name="Picture 5"/>
          <p:cNvPicPr>
            <a:picLocks noChangeAspect="1"/>
          </p:cNvPicPr>
          <p:nvPr/>
        </p:nvPicPr>
        <p:blipFill>
          <a:blip r:embed="rId5"/>
          <a:stretch>
            <a:fillRect/>
          </a:stretch>
        </p:blipFill>
        <p:spPr>
          <a:xfrm>
            <a:off x="5971068" y="1792527"/>
            <a:ext cx="2185988" cy="379333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3298695"/>
      </p:ext>
    </p:extLst>
  </p:cSld>
  <p:clrMapOvr>
    <a:masterClrMapping/>
  </p:clrMapOvr>
  <mc:AlternateContent xmlns:mc="http://schemas.openxmlformats.org/markup-compatibility/2006">
    <mc:Choice xmlns:p14="http://schemas.microsoft.com/office/powerpoint/2010/main" Requires="p14">
      <p:transition spd="slow" p14:dur="2000" advTm="38899"/>
    </mc:Choice>
    <mc:Fallback>
      <p:transition spd="slow" advTm="3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Content Placeholder 3"/>
          <p:cNvSpPr>
            <a:spLocks noGrp="1"/>
          </p:cNvSpPr>
          <p:nvPr>
            <p:ph idx="1"/>
          </p:nvPr>
        </p:nvSpPr>
        <p:spPr>
          <a:xfrm>
            <a:off x="1945201" y="1660071"/>
            <a:ext cx="6591985" cy="3777622"/>
          </a:xfrm>
        </p:spPr>
        <p:txBody>
          <a:bodyPr/>
          <a:lstStyle/>
          <a:p>
            <a:r>
              <a:rPr lang="en-US" dirty="0" smtClean="0"/>
              <a:t>Thank you for your </a:t>
            </a:r>
            <a:r>
              <a:rPr lang="en-US" dirty="0" smtClean="0"/>
              <a:t>watching and be sure to check out our other presentations on </a:t>
            </a:r>
            <a:r>
              <a:rPr lang="en-US" dirty="0"/>
              <a:t>our website at:  http://www.rtrcwma.org/resources/</a:t>
            </a:r>
            <a:endParaRPr lang="en-US" dirty="0" smtClean="0"/>
          </a:p>
          <a:p>
            <a:r>
              <a:rPr lang="en-US" dirty="0" smtClean="0"/>
              <a:t>Thank you to the </a:t>
            </a:r>
            <a:r>
              <a:rPr lang="en-US" dirty="0" smtClean="0"/>
              <a:t>Illinois Forestry Development Council, IDNR </a:t>
            </a:r>
            <a:r>
              <a:rPr lang="en-US" dirty="0" smtClean="0"/>
              <a:t>and the Wildlife Protection Fund for </a:t>
            </a:r>
            <a:r>
              <a:rPr lang="en-US" dirty="0" smtClean="0"/>
              <a:t>supporting creation of these presentations</a:t>
            </a:r>
            <a:endParaRPr lang="en-US" dirty="0" smtClean="0"/>
          </a:p>
        </p:txBody>
      </p:sp>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13</a:t>
            </a:fld>
            <a:endParaRPr lang="en-US"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3842579" y="3717036"/>
            <a:ext cx="3358350" cy="1559478"/>
          </a:xfrm>
          <a:prstGeom prst="rect">
            <a:avLst/>
          </a:prstGeom>
        </p:spPr>
      </p:pic>
      <p:pic>
        <p:nvPicPr>
          <p:cNvPr id="6" name="Picture 5"/>
          <p:cNvPicPr>
            <a:picLocks noChangeAspect="1"/>
          </p:cNvPicPr>
          <p:nvPr/>
        </p:nvPicPr>
        <p:blipFill>
          <a:blip r:embed="rId6"/>
          <a:stretch>
            <a:fillRect/>
          </a:stretch>
        </p:blipFill>
        <p:spPr>
          <a:xfrm>
            <a:off x="1606447" y="3886360"/>
            <a:ext cx="2039289" cy="122083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pic>
        <p:nvPicPr>
          <p:cNvPr id="8" name="Picture 7"/>
          <p:cNvPicPr>
            <a:picLocks noChangeAspect="1"/>
          </p:cNvPicPr>
          <p:nvPr/>
        </p:nvPicPr>
        <p:blipFill>
          <a:blip r:embed="rId8"/>
          <a:stretch>
            <a:fillRect/>
          </a:stretch>
        </p:blipFill>
        <p:spPr>
          <a:xfrm>
            <a:off x="7397772" y="3765042"/>
            <a:ext cx="942571" cy="1463466"/>
          </a:xfrm>
          <a:prstGeom prst="rect">
            <a:avLst/>
          </a:prstGeom>
        </p:spPr>
      </p:pic>
    </p:spTree>
    <p:extLst>
      <p:ext uri="{BB962C8B-B14F-4D97-AF65-F5344CB8AC3E}">
        <p14:creationId xmlns:p14="http://schemas.microsoft.com/office/powerpoint/2010/main" val="4164833497"/>
      </p:ext>
    </p:extLst>
  </p:cSld>
  <p:clrMapOvr>
    <a:masterClrMapping/>
  </p:clrMapOvr>
  <mc:AlternateContent xmlns:mc="http://schemas.openxmlformats.org/markup-compatibility/2006">
    <mc:Choice xmlns:p14="http://schemas.microsoft.com/office/powerpoint/2010/main" Requires="p14">
      <p:transition spd="slow" p14:dur="2000" advTm="45773"/>
    </mc:Choice>
    <mc:Fallback>
      <p:transition spd="slow" advTm="45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EDDMapS</a:t>
            </a:r>
            <a:endParaRPr lang="en-US" dirty="0"/>
          </a:p>
        </p:txBody>
      </p:sp>
      <p:sp>
        <p:nvSpPr>
          <p:cNvPr id="6" name="Content Placeholder 5"/>
          <p:cNvSpPr>
            <a:spLocks noGrp="1"/>
          </p:cNvSpPr>
          <p:nvPr>
            <p:ph idx="1"/>
          </p:nvPr>
        </p:nvSpPr>
        <p:spPr>
          <a:xfrm>
            <a:off x="4474464" y="1809855"/>
            <a:ext cx="4517136" cy="2598860"/>
          </a:xfrm>
        </p:spPr>
        <p:txBody>
          <a:bodyPr>
            <a:normAutofit/>
          </a:bodyPr>
          <a:lstStyle/>
          <a:p>
            <a:r>
              <a:rPr lang="en-US" dirty="0" err="1"/>
              <a:t>EDDMapS</a:t>
            </a:r>
            <a:r>
              <a:rPr lang="en-US" dirty="0"/>
              <a:t> is a web-based mapping system for documenting invasive species distribution</a:t>
            </a:r>
            <a:r>
              <a:rPr lang="en-US" dirty="0" smtClean="0"/>
              <a:t>.</a:t>
            </a:r>
          </a:p>
          <a:p>
            <a:pPr lvl="1"/>
            <a:r>
              <a:rPr lang="en-US" dirty="0" smtClean="0"/>
              <a:t>www.eddmaps.org</a:t>
            </a:r>
            <a:r>
              <a:rPr lang="en-US" dirty="0"/>
              <a:t>/</a:t>
            </a:r>
            <a:endParaRPr lang="en-US" dirty="0" smtClean="0"/>
          </a:p>
          <a:p>
            <a:r>
              <a:rPr lang="en-US" dirty="0" smtClean="0"/>
              <a:t>Integrated with smartphone apps</a:t>
            </a:r>
          </a:p>
          <a:p>
            <a:pPr lvl="1"/>
            <a:r>
              <a:rPr lang="en-US" dirty="0" err="1" smtClean="0"/>
              <a:t>EDDMaps</a:t>
            </a:r>
            <a:r>
              <a:rPr lang="en-US" dirty="0"/>
              <a:t> </a:t>
            </a:r>
            <a:r>
              <a:rPr lang="en-US" dirty="0" smtClean="0"/>
              <a:t>Midwest</a:t>
            </a:r>
          </a:p>
          <a:p>
            <a:pPr lvl="2"/>
            <a:r>
              <a:rPr lang="en-US" dirty="0" smtClean="0"/>
              <a:t>www.eddmaps.org/midwest</a:t>
            </a:r>
            <a:r>
              <a:rPr lang="en-US" dirty="0"/>
              <a:t>/</a:t>
            </a:r>
            <a:endParaRPr lang="en-US" dirty="0" smtClean="0"/>
          </a:p>
          <a:p>
            <a:pPr lvl="1"/>
            <a:endParaRPr lang="en-US" dirty="0"/>
          </a:p>
        </p:txBody>
      </p:sp>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2</a:t>
            </a:fld>
            <a:endParaRPr lang="en-US" dirty="0">
              <a:solidFill>
                <a:schemeClr val="bg1">
                  <a:lumMod val="50000"/>
                </a:schemeClr>
              </a:solidFill>
            </a:endParaRPr>
          </a:p>
        </p:txBody>
      </p:sp>
      <p:pic>
        <p:nvPicPr>
          <p:cNvPr id="4" name="Picture 3"/>
          <p:cNvPicPr>
            <a:picLocks noChangeAspect="1"/>
          </p:cNvPicPr>
          <p:nvPr/>
        </p:nvPicPr>
        <p:blipFill>
          <a:blip r:embed="rId5"/>
          <a:stretch>
            <a:fillRect/>
          </a:stretch>
        </p:blipFill>
        <p:spPr>
          <a:xfrm>
            <a:off x="290857" y="1958205"/>
            <a:ext cx="4183607" cy="230216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9624236"/>
      </p:ext>
    </p:extLst>
  </p:cSld>
  <p:clrMapOvr>
    <a:masterClrMapping/>
  </p:clrMapOvr>
  <mc:AlternateContent xmlns:mc="http://schemas.openxmlformats.org/markup-compatibility/2006">
    <mc:Choice xmlns:p14="http://schemas.microsoft.com/office/powerpoint/2010/main" Requires="p14">
      <p:transition spd="slow" p14:dur="2000" advTm="49860"/>
    </mc:Choice>
    <mc:Fallback>
      <p:transition spd="slow" advTm="4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Account and Login</a:t>
            </a:r>
            <a:endParaRPr lang="en-US" dirty="0"/>
          </a:p>
        </p:txBody>
      </p:sp>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3</a:t>
            </a:fld>
            <a:endParaRPr lang="en-US"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1084161" y="2275029"/>
            <a:ext cx="2412873" cy="3831077"/>
          </a:xfrm>
          <a:prstGeom prst="rect">
            <a:avLst/>
          </a:prstGeom>
        </p:spPr>
      </p:pic>
      <p:pic>
        <p:nvPicPr>
          <p:cNvPr id="6" name="Picture 5"/>
          <p:cNvPicPr>
            <a:picLocks noChangeAspect="1"/>
          </p:cNvPicPr>
          <p:nvPr/>
        </p:nvPicPr>
        <p:blipFill>
          <a:blip r:embed="rId6"/>
          <a:stretch>
            <a:fillRect/>
          </a:stretch>
        </p:blipFill>
        <p:spPr>
          <a:xfrm>
            <a:off x="4262437" y="2661047"/>
            <a:ext cx="4271963" cy="267890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7022833"/>
      </p:ext>
    </p:extLst>
  </p:cSld>
  <p:clrMapOvr>
    <a:masterClrMapping/>
  </p:clrMapOvr>
  <mc:AlternateContent xmlns:mc="http://schemas.openxmlformats.org/markup-compatibility/2006">
    <mc:Choice xmlns:p14="http://schemas.microsoft.com/office/powerpoint/2010/main" Requires="p14">
      <p:transition spd="slow" p14:dur="2000" advTm="13804"/>
    </mc:Choice>
    <mc:Fallback>
      <p:transition spd="slow" advTm="1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Login and Create an Entry</a:t>
            </a:r>
            <a:endParaRPr lang="en-US" dirty="0"/>
          </a:p>
        </p:txBody>
      </p:sp>
      <p:pic>
        <p:nvPicPr>
          <p:cNvPr id="5" name="Content Placeholder 4"/>
          <p:cNvPicPr>
            <a:picLocks noGrp="1" noChangeAspect="1"/>
          </p:cNvPicPr>
          <p:nvPr>
            <p:ph idx="1"/>
          </p:nvPr>
        </p:nvPicPr>
        <p:blipFill>
          <a:blip r:embed="rId5"/>
          <a:stretch>
            <a:fillRect/>
          </a:stretch>
        </p:blipFill>
        <p:spPr>
          <a:xfrm>
            <a:off x="1973408" y="2002631"/>
            <a:ext cx="5160275" cy="3429000"/>
          </a:xfrm>
          <a:prstGeom prst="rect">
            <a:avLst/>
          </a:prstGeom>
        </p:spPr>
      </p:pic>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4</a:t>
            </a:fld>
            <a:endParaRPr lang="en-US" dirty="0">
              <a:solidFill>
                <a:schemeClr val="bg1">
                  <a:lumMod val="5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6951829"/>
      </p:ext>
    </p:extLst>
  </p:cSld>
  <p:clrMapOvr>
    <a:masterClrMapping/>
  </p:clrMapOvr>
  <mc:AlternateContent xmlns:mc="http://schemas.openxmlformats.org/markup-compatibility/2006">
    <mc:Choice xmlns:p14="http://schemas.microsoft.com/office/powerpoint/2010/main" Requires="p14">
      <p:transition spd="slow" p14:dur="2000" advTm="15453"/>
    </mc:Choice>
    <mc:Fallback>
      <p:transition spd="slow" advTm="15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a:t>
            </a:r>
            <a:r>
              <a:rPr lang="en-US" smtClean="0"/>
              <a:t>an Occurrence</a:t>
            </a:r>
            <a:endParaRPr lang="en-US"/>
          </a:p>
        </p:txBody>
      </p:sp>
      <p:pic>
        <p:nvPicPr>
          <p:cNvPr id="5" name="Content Placeholder 4"/>
          <p:cNvPicPr>
            <a:picLocks noGrp="1" noChangeAspect="1"/>
          </p:cNvPicPr>
          <p:nvPr>
            <p:ph idx="1"/>
          </p:nvPr>
        </p:nvPicPr>
        <p:blipFill>
          <a:blip r:embed="rId5"/>
          <a:stretch>
            <a:fillRect/>
          </a:stretch>
        </p:blipFill>
        <p:spPr>
          <a:xfrm>
            <a:off x="252764" y="1627029"/>
            <a:ext cx="4274341" cy="3440059"/>
          </a:xfrm>
          <a:prstGeom prst="rect">
            <a:avLst/>
          </a:prstGeom>
        </p:spPr>
      </p:pic>
      <p:sp>
        <p:nvSpPr>
          <p:cNvPr id="3" name="Slide Number Placeholder 2"/>
          <p:cNvSpPr>
            <a:spLocks noGrp="1"/>
          </p:cNvSpPr>
          <p:nvPr>
            <p:ph type="sldNum" sz="quarter" idx="12"/>
          </p:nvPr>
        </p:nvSpPr>
        <p:spPr/>
        <p:txBody>
          <a:bodyPr/>
          <a:lstStyle/>
          <a:p>
            <a:r>
              <a:rPr lang="en-US" dirty="0" smtClean="0">
                <a:solidFill>
                  <a:prstClr val="white">
                    <a:lumMod val="50000"/>
                  </a:prstClr>
                </a:solidFill>
              </a:rPr>
              <a:t>5</a:t>
            </a:r>
            <a:endParaRPr lang="en-US" dirty="0">
              <a:solidFill>
                <a:prstClr val="white">
                  <a:lumMod val="50000"/>
                </a:prstClr>
              </a:solidFill>
            </a:endParaRPr>
          </a:p>
        </p:txBody>
      </p:sp>
      <p:pic>
        <p:nvPicPr>
          <p:cNvPr id="6" name="Picture 5"/>
          <p:cNvPicPr>
            <a:picLocks noChangeAspect="1"/>
          </p:cNvPicPr>
          <p:nvPr/>
        </p:nvPicPr>
        <p:blipFill>
          <a:blip r:embed="rId6"/>
          <a:stretch>
            <a:fillRect/>
          </a:stretch>
        </p:blipFill>
        <p:spPr>
          <a:xfrm>
            <a:off x="4773120" y="2196471"/>
            <a:ext cx="4234809" cy="3608058"/>
          </a:xfrm>
          <a:prstGeom prst="rect">
            <a:avLst/>
          </a:prstGeom>
        </p:spPr>
      </p:pic>
      <p:pic>
        <p:nvPicPr>
          <p:cNvPr id="7" name="Picture 6"/>
          <p:cNvPicPr>
            <a:picLocks noChangeAspect="1"/>
          </p:cNvPicPr>
          <p:nvPr/>
        </p:nvPicPr>
        <p:blipFill>
          <a:blip r:embed="rId7"/>
          <a:stretch>
            <a:fillRect/>
          </a:stretch>
        </p:blipFill>
        <p:spPr>
          <a:xfrm>
            <a:off x="252764" y="5235088"/>
            <a:ext cx="4274341" cy="105162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1263952"/>
      </p:ext>
    </p:extLst>
  </p:cSld>
  <p:clrMapOvr>
    <a:masterClrMapping/>
  </p:clrMapOvr>
  <mc:AlternateContent xmlns:mc="http://schemas.openxmlformats.org/markup-compatibility/2006">
    <mc:Choice xmlns:p14="http://schemas.microsoft.com/office/powerpoint/2010/main" Requires="p14">
      <p:transition spd="slow" p14:dur="2000" advTm="245436"/>
    </mc:Choice>
    <mc:Fallback>
      <p:transition spd="slow" advTm="24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State Maps</a:t>
            </a:r>
            <a:endParaRPr lang="en-US" dirty="0"/>
          </a:p>
        </p:txBody>
      </p:sp>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6</a:t>
            </a:fld>
            <a:endParaRPr lang="en-US"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1269121" y="1629021"/>
            <a:ext cx="6630293" cy="467018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0422166"/>
      </p:ext>
    </p:extLst>
  </p:cSld>
  <p:clrMapOvr>
    <a:masterClrMapping/>
  </p:clrMapOvr>
  <mc:AlternateContent xmlns:mc="http://schemas.openxmlformats.org/markup-compatibility/2006">
    <mc:Choice xmlns:p14="http://schemas.microsoft.com/office/powerpoint/2010/main" Requires="p14">
      <p:transition spd="slow" p14:dur="2000" advTm="25510"/>
    </mc:Choice>
    <mc:Fallback>
      <p:transition spd="slow" advTm="25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County Map</a:t>
            </a:r>
            <a:endParaRPr lang="en-US" dirty="0"/>
          </a:p>
        </p:txBody>
      </p:sp>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7</a:t>
            </a:fld>
            <a:endParaRPr lang="en-US"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1190172" y="1608117"/>
            <a:ext cx="6746095" cy="476758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2509716"/>
      </p:ext>
    </p:extLst>
  </p:cSld>
  <p:clrMapOvr>
    <a:masterClrMapping/>
  </p:clrMapOvr>
  <mc:AlternateContent xmlns:mc="http://schemas.openxmlformats.org/markup-compatibility/2006">
    <mc:Choice xmlns:p14="http://schemas.microsoft.com/office/powerpoint/2010/main" Requires="p14">
      <p:transition spd="slow" p14:dur="2000" advTm="83848"/>
    </mc:Choice>
    <mc:Fallback>
      <p:transition spd="slow" advTm="8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Point Maps</a:t>
            </a:r>
            <a:endParaRPr lang="en-US" dirty="0"/>
          </a:p>
        </p:txBody>
      </p:sp>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8</a:t>
            </a:fld>
            <a:endParaRPr lang="en-US"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1233713" y="1641546"/>
            <a:ext cx="6673523" cy="464916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4482040"/>
      </p:ext>
    </p:extLst>
  </p:cSld>
  <p:clrMapOvr>
    <a:masterClrMapping/>
  </p:clrMapOvr>
  <mc:AlternateContent xmlns:mc="http://schemas.openxmlformats.org/markup-compatibility/2006">
    <mc:Choice xmlns:p14="http://schemas.microsoft.com/office/powerpoint/2010/main" Requires="p14">
      <p:transition spd="slow" p14:dur="2000" advTm="44047"/>
    </mc:Choice>
    <mc:Fallback>
      <p:transition spd="slow" advTm="44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EDDMaps</a:t>
            </a:r>
            <a:r>
              <a:rPr lang="en-US" dirty="0" smtClean="0"/>
              <a:t> Midwest App</a:t>
            </a:r>
            <a:endParaRPr lang="en-US" dirty="0"/>
          </a:p>
        </p:txBody>
      </p:sp>
      <p:sp>
        <p:nvSpPr>
          <p:cNvPr id="4" name="Content Placeholder 3"/>
          <p:cNvSpPr>
            <a:spLocks noGrp="1"/>
          </p:cNvSpPr>
          <p:nvPr>
            <p:ph idx="1"/>
          </p:nvPr>
        </p:nvSpPr>
        <p:spPr>
          <a:xfrm>
            <a:off x="807938" y="2002536"/>
            <a:ext cx="3648842" cy="3429000"/>
          </a:xfrm>
        </p:spPr>
        <p:txBody>
          <a:bodyPr>
            <a:normAutofit/>
          </a:bodyPr>
          <a:lstStyle/>
          <a:p>
            <a:r>
              <a:rPr lang="en-US" dirty="0" smtClean="0"/>
              <a:t>Integrated with </a:t>
            </a:r>
            <a:r>
              <a:rPr lang="en-US" dirty="0" err="1" smtClean="0"/>
              <a:t>EDDMaps</a:t>
            </a:r>
            <a:endParaRPr lang="en-US" dirty="0" smtClean="0"/>
          </a:p>
          <a:p>
            <a:r>
              <a:rPr lang="en-US" dirty="0" smtClean="0"/>
              <a:t>A “</a:t>
            </a:r>
            <a:r>
              <a:rPr lang="en-US" dirty="0" err="1" smtClean="0"/>
              <a:t>Bugwood</a:t>
            </a:r>
            <a:r>
              <a:rPr lang="en-US" dirty="0" smtClean="0"/>
              <a:t>” app UGA:</a:t>
            </a:r>
          </a:p>
          <a:p>
            <a:pPr lvl="1"/>
            <a:r>
              <a:rPr lang="en-US" dirty="0">
                <a:hlinkClick r:id="rId5"/>
              </a:rPr>
              <a:t>http://apps.bugwood.org/apps</a:t>
            </a:r>
            <a:r>
              <a:rPr lang="en-US" dirty="0" smtClean="0">
                <a:hlinkClick r:id="rId5"/>
              </a:rPr>
              <a:t>/</a:t>
            </a:r>
            <a:endParaRPr lang="en-US" dirty="0" smtClean="0"/>
          </a:p>
          <a:p>
            <a:pPr lvl="1"/>
            <a:r>
              <a:rPr lang="en-US" dirty="0" smtClean="0"/>
              <a:t>Formerly known as the Great Lakes Early Detection Network</a:t>
            </a:r>
          </a:p>
          <a:p>
            <a:pPr lvl="1"/>
            <a:r>
              <a:rPr lang="en-US" dirty="0" smtClean="0"/>
              <a:t>Available on both Apple and Android</a:t>
            </a:r>
          </a:p>
        </p:txBody>
      </p:sp>
      <p:sp>
        <p:nvSpPr>
          <p:cNvPr id="3" name="Slide Number Placeholder 2"/>
          <p:cNvSpPr>
            <a:spLocks noGrp="1"/>
          </p:cNvSpPr>
          <p:nvPr>
            <p:ph type="sldNum" sz="quarter" idx="12"/>
          </p:nvPr>
        </p:nvSpPr>
        <p:spPr/>
        <p:txBody>
          <a:bodyPr/>
          <a:lstStyle/>
          <a:p>
            <a:fld id="{7FAF7B57-8F1C-446D-B099-7178048339B0}" type="slidenum">
              <a:rPr lang="en-US" smtClean="0">
                <a:solidFill>
                  <a:schemeClr val="bg1">
                    <a:lumMod val="50000"/>
                  </a:schemeClr>
                </a:solidFill>
              </a:rPr>
              <a:pPr/>
              <a:t>9</a:t>
            </a:fld>
            <a:endParaRPr lang="en-US" dirty="0">
              <a:solidFill>
                <a:schemeClr val="bg1">
                  <a:lumMod val="50000"/>
                </a:schemeClr>
              </a:solidFill>
            </a:endParaRPr>
          </a:p>
        </p:txBody>
      </p:sp>
      <p:pic>
        <p:nvPicPr>
          <p:cNvPr id="5" name="Picture 4"/>
          <p:cNvPicPr>
            <a:picLocks noChangeAspect="1"/>
          </p:cNvPicPr>
          <p:nvPr/>
        </p:nvPicPr>
        <p:blipFill>
          <a:blip r:embed="rId6"/>
          <a:stretch>
            <a:fillRect/>
          </a:stretch>
        </p:blipFill>
        <p:spPr>
          <a:xfrm>
            <a:off x="4818888" y="2143377"/>
            <a:ext cx="3757613" cy="243601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8537352"/>
      </p:ext>
    </p:extLst>
  </p:cSld>
  <p:clrMapOvr>
    <a:masterClrMapping/>
  </p:clrMapOvr>
  <mc:AlternateContent xmlns:mc="http://schemas.openxmlformats.org/markup-compatibility/2006">
    <mc:Choice xmlns:p14="http://schemas.microsoft.com/office/powerpoint/2010/main" Requires="p14">
      <p:transition spd="slow" p14:dur="2000" advTm="47151"/>
    </mc:Choice>
    <mc:Fallback>
      <p:transition spd="slow" advTm="4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424</TotalTime>
  <Words>2084</Words>
  <Application>Microsoft Office PowerPoint</Application>
  <PresentationFormat>On-screen Show (4:3)</PresentationFormat>
  <Paragraphs>155</Paragraphs>
  <Slides>13</Slides>
  <Notes>13</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Wingdings 2</vt:lpstr>
      <vt:lpstr>Wingdings 3</vt:lpstr>
      <vt:lpstr>Wisp</vt:lpstr>
      <vt:lpstr>     Invasive Species Reporting</vt:lpstr>
      <vt:lpstr>EDDMapS</vt:lpstr>
      <vt:lpstr>Create an Account and Login</vt:lpstr>
      <vt:lpstr>Login and Create an Entry</vt:lpstr>
      <vt:lpstr>Reporting an Occurrence</vt:lpstr>
      <vt:lpstr>Distribution State Maps</vt:lpstr>
      <vt:lpstr>Distribution County Map</vt:lpstr>
      <vt:lpstr>Distribution Point Maps</vt:lpstr>
      <vt:lpstr>EDDMaps Midwest App</vt:lpstr>
      <vt:lpstr>Main Page, Species List, and Species Search</vt:lpstr>
      <vt:lpstr>Species Information, Images, and Distributions</vt:lpstr>
      <vt:lpstr>Simple Reporting</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Invasive Species Reporting</dc:title>
  <dc:creator>Kevin Rohling</dc:creator>
  <cp:lastModifiedBy>Kevin Rohling</cp:lastModifiedBy>
  <cp:revision>28</cp:revision>
  <dcterms:created xsi:type="dcterms:W3CDTF">2016-06-14T21:43:14Z</dcterms:created>
  <dcterms:modified xsi:type="dcterms:W3CDTF">2017-07-09T18:24:55Z</dcterms:modified>
</cp:coreProperties>
</file>