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301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4" r:id="rId32"/>
    <p:sldId id="286" r:id="rId33"/>
    <p:sldId id="291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80"/>
    <a:srgbClr val="717074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C78D3-3128-4DA2-923F-D37BDBA6C7D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804221C-4AA3-4623-AF3B-1FB27F021840}">
      <dgm:prSet phldrT="[Text]" custT="1"/>
      <dgm:spPr>
        <a:solidFill>
          <a:schemeClr val="accent2">
            <a:lumMod val="75000"/>
          </a:schemeClr>
        </a:solidFill>
      </dgm:spPr>
      <dgm:t>
        <a:bodyPr lIns="0" tIns="457200" rIns="0" bIns="91440"/>
        <a:lstStyle/>
        <a:p>
          <a:endParaRPr lang="en-US" sz="1600" dirty="0" smtClean="0"/>
        </a:p>
        <a:p>
          <a:r>
            <a:rPr lang="en-US" sz="1600" dirty="0" smtClean="0">
              <a:solidFill>
                <a:schemeClr val="bg1"/>
              </a:solidFill>
            </a:rPr>
            <a:t> Pesticides</a:t>
          </a:r>
          <a:endParaRPr lang="en-US" sz="1600" dirty="0">
            <a:solidFill>
              <a:schemeClr val="bg1"/>
            </a:solidFill>
          </a:endParaRPr>
        </a:p>
      </dgm:t>
    </dgm:pt>
    <dgm:pt modelId="{2D462DFC-B7C7-4FF4-A827-A5E7C18CA88F}" type="parTrans" cxnId="{42A2E822-B997-420E-8F72-B5DF086BED22}">
      <dgm:prSet/>
      <dgm:spPr/>
      <dgm:t>
        <a:bodyPr/>
        <a:lstStyle/>
        <a:p>
          <a:endParaRPr lang="en-US"/>
        </a:p>
      </dgm:t>
    </dgm:pt>
    <dgm:pt modelId="{22FBEAA7-B8D2-4362-80B0-C3D0F657405B}" type="sibTrans" cxnId="{42A2E822-B997-420E-8F72-B5DF086BED22}">
      <dgm:prSet/>
      <dgm:spPr/>
      <dgm:t>
        <a:bodyPr/>
        <a:lstStyle/>
        <a:p>
          <a:endParaRPr lang="en-US"/>
        </a:p>
      </dgm:t>
    </dgm:pt>
    <dgm:pt modelId="{4D271C14-26F5-49E0-A290-B60DEED7546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Education &amp; Awareness</a:t>
          </a:r>
          <a:endParaRPr lang="en-US" sz="1800" dirty="0">
            <a:solidFill>
              <a:schemeClr val="bg1"/>
            </a:solidFill>
          </a:endParaRPr>
        </a:p>
      </dgm:t>
    </dgm:pt>
    <dgm:pt modelId="{6B1C56D2-2246-40C5-B81E-BB1E6752DD52}" type="parTrans" cxnId="{C7CDDB1A-2C7C-4381-828D-7850E435F45D}">
      <dgm:prSet/>
      <dgm:spPr/>
      <dgm:t>
        <a:bodyPr/>
        <a:lstStyle/>
        <a:p>
          <a:endParaRPr lang="en-US"/>
        </a:p>
      </dgm:t>
    </dgm:pt>
    <dgm:pt modelId="{B36FECF5-D67E-4F43-9809-280B542CB591}" type="sibTrans" cxnId="{C7CDDB1A-2C7C-4381-828D-7850E435F45D}">
      <dgm:prSet/>
      <dgm:spPr/>
      <dgm:t>
        <a:bodyPr/>
        <a:lstStyle/>
        <a:p>
          <a:endParaRPr lang="en-US"/>
        </a:p>
      </dgm:t>
    </dgm:pt>
    <dgm:pt modelId="{1FBC17E7-5150-4791-A5C9-6F11700961F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Pest Proofing &amp; Sanitation</a:t>
          </a:r>
          <a:endParaRPr lang="en-US" sz="1800" dirty="0">
            <a:solidFill>
              <a:schemeClr val="bg1"/>
            </a:solidFill>
          </a:endParaRPr>
        </a:p>
      </dgm:t>
    </dgm:pt>
    <dgm:pt modelId="{5E096C81-CFD5-4708-9DF2-C79A2BA17BB9}" type="parTrans" cxnId="{E9889112-F249-49D7-88AA-561BF3D3EEFD}">
      <dgm:prSet/>
      <dgm:spPr/>
      <dgm:t>
        <a:bodyPr/>
        <a:lstStyle/>
        <a:p>
          <a:endParaRPr lang="en-US"/>
        </a:p>
      </dgm:t>
    </dgm:pt>
    <dgm:pt modelId="{C2F08271-C0AC-4892-9829-63D4274E4566}" type="sibTrans" cxnId="{E9889112-F249-49D7-88AA-561BF3D3EEFD}">
      <dgm:prSet/>
      <dgm:spPr/>
      <dgm:t>
        <a:bodyPr/>
        <a:lstStyle/>
        <a:p>
          <a:endParaRPr lang="en-US"/>
        </a:p>
      </dgm:t>
    </dgm:pt>
    <dgm:pt modelId="{27E287AC-717A-4AC1-8FC9-3A1A38EB093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Physical Controls</a:t>
          </a:r>
          <a:endParaRPr lang="en-US" sz="1800" dirty="0">
            <a:solidFill>
              <a:schemeClr val="bg1"/>
            </a:solidFill>
          </a:endParaRPr>
        </a:p>
      </dgm:t>
    </dgm:pt>
    <dgm:pt modelId="{979BD5B0-74A7-4C47-9352-F3181D49E6AA}" type="parTrans" cxnId="{E4CC80B3-5B35-4860-8E1D-9DA61FD9CB56}">
      <dgm:prSet/>
      <dgm:spPr/>
      <dgm:t>
        <a:bodyPr/>
        <a:lstStyle/>
        <a:p>
          <a:endParaRPr lang="en-US"/>
        </a:p>
      </dgm:t>
    </dgm:pt>
    <dgm:pt modelId="{84B3B4A7-DAD5-4C19-AB4E-21BE2ED89715}" type="sibTrans" cxnId="{E4CC80B3-5B35-4860-8E1D-9DA61FD9CB56}">
      <dgm:prSet/>
      <dgm:spPr/>
      <dgm:t>
        <a:bodyPr/>
        <a:lstStyle/>
        <a:p>
          <a:endParaRPr lang="en-US"/>
        </a:p>
      </dgm:t>
    </dgm:pt>
    <dgm:pt modelId="{B276B1B7-AD07-47DA-BDCD-D6A42B6B99F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Mechanical Controls</a:t>
          </a:r>
          <a:endParaRPr lang="en-US" sz="1800" dirty="0">
            <a:solidFill>
              <a:schemeClr val="bg1"/>
            </a:solidFill>
          </a:endParaRPr>
        </a:p>
      </dgm:t>
    </dgm:pt>
    <dgm:pt modelId="{2C61188F-0961-4E37-AAC0-D246545794B4}" type="parTrans" cxnId="{BC4B8EE1-4C3E-439A-A219-8DEE1FC5F719}">
      <dgm:prSet/>
      <dgm:spPr/>
      <dgm:t>
        <a:bodyPr/>
        <a:lstStyle/>
        <a:p>
          <a:endParaRPr lang="en-US"/>
        </a:p>
      </dgm:t>
    </dgm:pt>
    <dgm:pt modelId="{E81A0AB4-F749-48A8-BEA6-F4D5F0EEAFB3}" type="sibTrans" cxnId="{BC4B8EE1-4C3E-439A-A219-8DEE1FC5F719}">
      <dgm:prSet/>
      <dgm:spPr/>
      <dgm:t>
        <a:bodyPr/>
        <a:lstStyle/>
        <a:p>
          <a:endParaRPr lang="en-US"/>
        </a:p>
      </dgm:t>
    </dgm:pt>
    <dgm:pt modelId="{8387128B-9A0B-441F-8CC5-478F80FF878F}" type="pres">
      <dgm:prSet presAssocID="{05BC78D3-3128-4DA2-923F-D37BDBA6C7D6}" presName="Name0" presStyleCnt="0">
        <dgm:presLayoutVars>
          <dgm:dir/>
          <dgm:animLvl val="lvl"/>
          <dgm:resizeHandles val="exact"/>
        </dgm:presLayoutVars>
      </dgm:prSet>
      <dgm:spPr/>
    </dgm:pt>
    <dgm:pt modelId="{C405EDC2-2968-40CE-B51E-96A111A666F6}" type="pres">
      <dgm:prSet presAssocID="{D804221C-4AA3-4623-AF3B-1FB27F021840}" presName="Name8" presStyleCnt="0"/>
      <dgm:spPr/>
    </dgm:pt>
    <dgm:pt modelId="{D3A51D47-8AA0-4F18-ADDB-B5F40CB25FFA}" type="pres">
      <dgm:prSet presAssocID="{D804221C-4AA3-4623-AF3B-1FB27F02184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E8703-B323-4CF2-80C7-83D4FE6262C4}" type="pres">
      <dgm:prSet presAssocID="{D804221C-4AA3-4623-AF3B-1FB27F0218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8D4D9-CA06-4BBD-9F7F-4E4E7D25F807}" type="pres">
      <dgm:prSet presAssocID="{B276B1B7-AD07-47DA-BDCD-D6A42B6B99FB}" presName="Name8" presStyleCnt="0"/>
      <dgm:spPr/>
    </dgm:pt>
    <dgm:pt modelId="{036E6A02-348B-4BD8-89A4-D3284D5069B8}" type="pres">
      <dgm:prSet presAssocID="{B276B1B7-AD07-47DA-BDCD-D6A42B6B99F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37C39-0375-468A-B00D-735FF219AA36}" type="pres">
      <dgm:prSet presAssocID="{B276B1B7-AD07-47DA-BDCD-D6A42B6B99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B184D-628C-4CD2-92E5-9BF42A9119D5}" type="pres">
      <dgm:prSet presAssocID="{27E287AC-717A-4AC1-8FC9-3A1A38EB0932}" presName="Name8" presStyleCnt="0"/>
      <dgm:spPr/>
    </dgm:pt>
    <dgm:pt modelId="{A7C2642C-4681-4302-A93D-EB4955371363}" type="pres">
      <dgm:prSet presAssocID="{27E287AC-717A-4AC1-8FC9-3A1A38EB093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D021B-DD90-4530-817B-32D3F0AD9537}" type="pres">
      <dgm:prSet presAssocID="{27E287AC-717A-4AC1-8FC9-3A1A38EB09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EF1F3-5070-48DF-A191-AE4DB2353C13}" type="pres">
      <dgm:prSet presAssocID="{4D271C14-26F5-49E0-A290-B60DEED75462}" presName="Name8" presStyleCnt="0"/>
      <dgm:spPr/>
    </dgm:pt>
    <dgm:pt modelId="{4EDD84CE-41BA-4802-86B3-149AA35FF6C8}" type="pres">
      <dgm:prSet presAssocID="{4D271C14-26F5-49E0-A290-B60DEED7546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59BB9-63AE-413A-8FD7-68740067C29E}" type="pres">
      <dgm:prSet presAssocID="{4D271C14-26F5-49E0-A290-B60DEED754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43E5D-2A71-42A8-B238-C7FF6D0E89C6}" type="pres">
      <dgm:prSet presAssocID="{1FBC17E7-5150-4791-A5C9-6F11700961F8}" presName="Name8" presStyleCnt="0"/>
      <dgm:spPr/>
    </dgm:pt>
    <dgm:pt modelId="{A5B820C2-ED9A-48D1-B4C7-63FF01D1CB5A}" type="pres">
      <dgm:prSet presAssocID="{1FBC17E7-5150-4791-A5C9-6F11700961F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8689C-B471-45D0-A743-4A8E656CCE31}" type="pres">
      <dgm:prSet presAssocID="{1FBC17E7-5150-4791-A5C9-6F11700961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BD913-27AB-400F-BF56-C1E8A45A26F9}" type="presOf" srcId="{D804221C-4AA3-4623-AF3B-1FB27F021840}" destId="{E2FE8703-B323-4CF2-80C7-83D4FE6262C4}" srcOrd="1" destOrd="0" presId="urn:microsoft.com/office/officeart/2005/8/layout/pyramid1"/>
    <dgm:cxn modelId="{853AB6D3-97E6-49CD-B2B1-A365AD978315}" type="presOf" srcId="{B276B1B7-AD07-47DA-BDCD-D6A42B6B99FB}" destId="{66237C39-0375-468A-B00D-735FF219AA36}" srcOrd="1" destOrd="0" presId="urn:microsoft.com/office/officeart/2005/8/layout/pyramid1"/>
    <dgm:cxn modelId="{3E316476-8BCC-4FA0-A536-3D405352BAA9}" type="presOf" srcId="{1FBC17E7-5150-4791-A5C9-6F11700961F8}" destId="{A5B820C2-ED9A-48D1-B4C7-63FF01D1CB5A}" srcOrd="0" destOrd="0" presId="urn:microsoft.com/office/officeart/2005/8/layout/pyramid1"/>
    <dgm:cxn modelId="{96F86D35-6D52-41DF-9029-FD2388D1FC41}" type="presOf" srcId="{4D271C14-26F5-49E0-A290-B60DEED75462}" destId="{4CD59BB9-63AE-413A-8FD7-68740067C29E}" srcOrd="1" destOrd="0" presId="urn:microsoft.com/office/officeart/2005/8/layout/pyramid1"/>
    <dgm:cxn modelId="{8C6AF57E-B66F-4A35-B532-86CFD7B05E59}" type="presOf" srcId="{05BC78D3-3128-4DA2-923F-D37BDBA6C7D6}" destId="{8387128B-9A0B-441F-8CC5-478F80FF878F}" srcOrd="0" destOrd="0" presId="urn:microsoft.com/office/officeart/2005/8/layout/pyramid1"/>
    <dgm:cxn modelId="{44CA5408-D8AB-4E5E-8210-83E1EF376F15}" type="presOf" srcId="{D804221C-4AA3-4623-AF3B-1FB27F021840}" destId="{D3A51D47-8AA0-4F18-ADDB-B5F40CB25FFA}" srcOrd="0" destOrd="0" presId="urn:microsoft.com/office/officeart/2005/8/layout/pyramid1"/>
    <dgm:cxn modelId="{C7CDDB1A-2C7C-4381-828D-7850E435F45D}" srcId="{05BC78D3-3128-4DA2-923F-D37BDBA6C7D6}" destId="{4D271C14-26F5-49E0-A290-B60DEED75462}" srcOrd="3" destOrd="0" parTransId="{6B1C56D2-2246-40C5-B81E-BB1E6752DD52}" sibTransId="{B36FECF5-D67E-4F43-9809-280B542CB591}"/>
    <dgm:cxn modelId="{0BD8C23F-F1C7-4E20-8BC0-72FC3357E626}" type="presOf" srcId="{27E287AC-717A-4AC1-8FC9-3A1A38EB0932}" destId="{AEED021B-DD90-4530-817B-32D3F0AD9537}" srcOrd="1" destOrd="0" presId="urn:microsoft.com/office/officeart/2005/8/layout/pyramid1"/>
    <dgm:cxn modelId="{81AC7C0E-A9C8-41F5-B573-56FED081C98F}" type="presOf" srcId="{1FBC17E7-5150-4791-A5C9-6F11700961F8}" destId="{F378689C-B471-45D0-A743-4A8E656CCE31}" srcOrd="1" destOrd="0" presId="urn:microsoft.com/office/officeart/2005/8/layout/pyramid1"/>
    <dgm:cxn modelId="{BC4B8EE1-4C3E-439A-A219-8DEE1FC5F719}" srcId="{05BC78D3-3128-4DA2-923F-D37BDBA6C7D6}" destId="{B276B1B7-AD07-47DA-BDCD-D6A42B6B99FB}" srcOrd="1" destOrd="0" parTransId="{2C61188F-0961-4E37-AAC0-D246545794B4}" sibTransId="{E81A0AB4-F749-48A8-BEA6-F4D5F0EEAFB3}"/>
    <dgm:cxn modelId="{E4CC80B3-5B35-4860-8E1D-9DA61FD9CB56}" srcId="{05BC78D3-3128-4DA2-923F-D37BDBA6C7D6}" destId="{27E287AC-717A-4AC1-8FC9-3A1A38EB0932}" srcOrd="2" destOrd="0" parTransId="{979BD5B0-74A7-4C47-9352-F3181D49E6AA}" sibTransId="{84B3B4A7-DAD5-4C19-AB4E-21BE2ED89715}"/>
    <dgm:cxn modelId="{42A2E822-B997-420E-8F72-B5DF086BED22}" srcId="{05BC78D3-3128-4DA2-923F-D37BDBA6C7D6}" destId="{D804221C-4AA3-4623-AF3B-1FB27F021840}" srcOrd="0" destOrd="0" parTransId="{2D462DFC-B7C7-4FF4-A827-A5E7C18CA88F}" sibTransId="{22FBEAA7-B8D2-4362-80B0-C3D0F657405B}"/>
    <dgm:cxn modelId="{29C9D2ED-E8CE-4777-9D78-767FA937248C}" type="presOf" srcId="{4D271C14-26F5-49E0-A290-B60DEED75462}" destId="{4EDD84CE-41BA-4802-86B3-149AA35FF6C8}" srcOrd="0" destOrd="0" presId="urn:microsoft.com/office/officeart/2005/8/layout/pyramid1"/>
    <dgm:cxn modelId="{35DC91AE-C512-4CFD-8623-3433F671B2A3}" type="presOf" srcId="{27E287AC-717A-4AC1-8FC9-3A1A38EB0932}" destId="{A7C2642C-4681-4302-A93D-EB4955371363}" srcOrd="0" destOrd="0" presId="urn:microsoft.com/office/officeart/2005/8/layout/pyramid1"/>
    <dgm:cxn modelId="{FC5FC1A9-4E74-442B-9FD7-7D9B0E4B8F0D}" type="presOf" srcId="{B276B1B7-AD07-47DA-BDCD-D6A42B6B99FB}" destId="{036E6A02-348B-4BD8-89A4-D3284D5069B8}" srcOrd="0" destOrd="0" presId="urn:microsoft.com/office/officeart/2005/8/layout/pyramid1"/>
    <dgm:cxn modelId="{E9889112-F249-49D7-88AA-561BF3D3EEFD}" srcId="{05BC78D3-3128-4DA2-923F-D37BDBA6C7D6}" destId="{1FBC17E7-5150-4791-A5C9-6F11700961F8}" srcOrd="4" destOrd="0" parTransId="{5E096C81-CFD5-4708-9DF2-C79A2BA17BB9}" sibTransId="{C2F08271-C0AC-4892-9829-63D4274E4566}"/>
    <dgm:cxn modelId="{439CD96F-F939-4A10-806C-4BCE1E5C5EE4}" type="presParOf" srcId="{8387128B-9A0B-441F-8CC5-478F80FF878F}" destId="{C405EDC2-2968-40CE-B51E-96A111A666F6}" srcOrd="0" destOrd="0" presId="urn:microsoft.com/office/officeart/2005/8/layout/pyramid1"/>
    <dgm:cxn modelId="{7179C49F-2D56-466B-8B76-8C8D9B176231}" type="presParOf" srcId="{C405EDC2-2968-40CE-B51E-96A111A666F6}" destId="{D3A51D47-8AA0-4F18-ADDB-B5F40CB25FFA}" srcOrd="0" destOrd="0" presId="urn:microsoft.com/office/officeart/2005/8/layout/pyramid1"/>
    <dgm:cxn modelId="{7D0D5C66-5D4F-4F8F-B2CC-7AD9A2459C76}" type="presParOf" srcId="{C405EDC2-2968-40CE-B51E-96A111A666F6}" destId="{E2FE8703-B323-4CF2-80C7-83D4FE6262C4}" srcOrd="1" destOrd="0" presId="urn:microsoft.com/office/officeart/2005/8/layout/pyramid1"/>
    <dgm:cxn modelId="{A4EA9B20-09BE-4716-95CA-C02EA0759D45}" type="presParOf" srcId="{8387128B-9A0B-441F-8CC5-478F80FF878F}" destId="{6B08D4D9-CA06-4BBD-9F7F-4E4E7D25F807}" srcOrd="1" destOrd="0" presId="urn:microsoft.com/office/officeart/2005/8/layout/pyramid1"/>
    <dgm:cxn modelId="{78038241-D8C6-4976-9B50-80E67353E2FF}" type="presParOf" srcId="{6B08D4D9-CA06-4BBD-9F7F-4E4E7D25F807}" destId="{036E6A02-348B-4BD8-89A4-D3284D5069B8}" srcOrd="0" destOrd="0" presId="urn:microsoft.com/office/officeart/2005/8/layout/pyramid1"/>
    <dgm:cxn modelId="{3D045D8E-57B3-46C6-BD88-E6905EFA0792}" type="presParOf" srcId="{6B08D4D9-CA06-4BBD-9F7F-4E4E7D25F807}" destId="{66237C39-0375-468A-B00D-735FF219AA36}" srcOrd="1" destOrd="0" presId="urn:microsoft.com/office/officeart/2005/8/layout/pyramid1"/>
    <dgm:cxn modelId="{EAFD196C-7857-4C47-B1A9-70E1CDC07465}" type="presParOf" srcId="{8387128B-9A0B-441F-8CC5-478F80FF878F}" destId="{964B184D-628C-4CD2-92E5-9BF42A9119D5}" srcOrd="2" destOrd="0" presId="urn:microsoft.com/office/officeart/2005/8/layout/pyramid1"/>
    <dgm:cxn modelId="{18A8F16F-A122-4432-ADF2-479AC832D43E}" type="presParOf" srcId="{964B184D-628C-4CD2-92E5-9BF42A9119D5}" destId="{A7C2642C-4681-4302-A93D-EB4955371363}" srcOrd="0" destOrd="0" presId="urn:microsoft.com/office/officeart/2005/8/layout/pyramid1"/>
    <dgm:cxn modelId="{E957574F-13BF-4CF2-96D7-A8B980705446}" type="presParOf" srcId="{964B184D-628C-4CD2-92E5-9BF42A9119D5}" destId="{AEED021B-DD90-4530-817B-32D3F0AD9537}" srcOrd="1" destOrd="0" presId="urn:microsoft.com/office/officeart/2005/8/layout/pyramid1"/>
    <dgm:cxn modelId="{7EF1AC76-04BD-4E5E-97FA-92ED598A6781}" type="presParOf" srcId="{8387128B-9A0B-441F-8CC5-478F80FF878F}" destId="{9A7EF1F3-5070-48DF-A191-AE4DB2353C13}" srcOrd="3" destOrd="0" presId="urn:microsoft.com/office/officeart/2005/8/layout/pyramid1"/>
    <dgm:cxn modelId="{F4B2014F-C910-4302-B2FC-A846BF8AD27A}" type="presParOf" srcId="{9A7EF1F3-5070-48DF-A191-AE4DB2353C13}" destId="{4EDD84CE-41BA-4802-86B3-149AA35FF6C8}" srcOrd="0" destOrd="0" presId="urn:microsoft.com/office/officeart/2005/8/layout/pyramid1"/>
    <dgm:cxn modelId="{37533615-3770-4913-B45A-6B3A1FADEECB}" type="presParOf" srcId="{9A7EF1F3-5070-48DF-A191-AE4DB2353C13}" destId="{4CD59BB9-63AE-413A-8FD7-68740067C29E}" srcOrd="1" destOrd="0" presId="urn:microsoft.com/office/officeart/2005/8/layout/pyramid1"/>
    <dgm:cxn modelId="{CF2CF313-233E-4440-A71C-5E9402D3D50F}" type="presParOf" srcId="{8387128B-9A0B-441F-8CC5-478F80FF878F}" destId="{F3343E5D-2A71-42A8-B238-C7FF6D0E89C6}" srcOrd="4" destOrd="0" presId="urn:microsoft.com/office/officeart/2005/8/layout/pyramid1"/>
    <dgm:cxn modelId="{B4D9F4CE-15C0-406A-97F7-CBE951D670E6}" type="presParOf" srcId="{F3343E5D-2A71-42A8-B238-C7FF6D0E89C6}" destId="{A5B820C2-ED9A-48D1-B4C7-63FF01D1CB5A}" srcOrd="0" destOrd="0" presId="urn:microsoft.com/office/officeart/2005/8/layout/pyramid1"/>
    <dgm:cxn modelId="{BB55938E-3C47-4B77-8CE2-EDBC386E5C7E}" type="presParOf" srcId="{F3343E5D-2A71-42A8-B238-C7FF6D0E89C6}" destId="{F378689C-B471-45D0-A743-4A8E656CCE3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51D47-8AA0-4F18-ADDB-B5F40CB25FFA}">
      <dsp:nvSpPr>
        <dsp:cNvPr id="0" name=""/>
        <dsp:cNvSpPr/>
      </dsp:nvSpPr>
      <dsp:spPr>
        <a:xfrm>
          <a:off x="2194560" y="0"/>
          <a:ext cx="1097280" cy="898554"/>
        </a:xfrm>
        <a:prstGeom prst="trapezoid">
          <a:avLst>
            <a:gd name="adj" fmla="val 61058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0" rIns="0" bIns="914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 Pesticides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194560" y="0"/>
        <a:ext cx="1097280" cy="898554"/>
      </dsp:txXfrm>
    </dsp:sp>
    <dsp:sp modelId="{036E6A02-348B-4BD8-89A4-D3284D5069B8}">
      <dsp:nvSpPr>
        <dsp:cNvPr id="0" name=""/>
        <dsp:cNvSpPr/>
      </dsp:nvSpPr>
      <dsp:spPr>
        <a:xfrm>
          <a:off x="1645920" y="898554"/>
          <a:ext cx="2194560" cy="898554"/>
        </a:xfrm>
        <a:prstGeom prst="trapezoid">
          <a:avLst>
            <a:gd name="adj" fmla="val 61058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Mechanical Controls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029967" y="898554"/>
        <a:ext cx="1426464" cy="898554"/>
      </dsp:txXfrm>
    </dsp:sp>
    <dsp:sp modelId="{A7C2642C-4681-4302-A93D-EB4955371363}">
      <dsp:nvSpPr>
        <dsp:cNvPr id="0" name=""/>
        <dsp:cNvSpPr/>
      </dsp:nvSpPr>
      <dsp:spPr>
        <a:xfrm>
          <a:off x="1097279" y="1797109"/>
          <a:ext cx="3291840" cy="898554"/>
        </a:xfrm>
        <a:prstGeom prst="trapezoid">
          <a:avLst>
            <a:gd name="adj" fmla="val 61058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Physical Controls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673351" y="1797109"/>
        <a:ext cx="2139696" cy="898554"/>
      </dsp:txXfrm>
    </dsp:sp>
    <dsp:sp modelId="{4EDD84CE-41BA-4802-86B3-149AA35FF6C8}">
      <dsp:nvSpPr>
        <dsp:cNvPr id="0" name=""/>
        <dsp:cNvSpPr/>
      </dsp:nvSpPr>
      <dsp:spPr>
        <a:xfrm>
          <a:off x="548639" y="2695664"/>
          <a:ext cx="4389120" cy="898554"/>
        </a:xfrm>
        <a:prstGeom prst="trapezoid">
          <a:avLst>
            <a:gd name="adj" fmla="val 61058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Education &amp; Awareness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16735" y="2695664"/>
        <a:ext cx="2852928" cy="898554"/>
      </dsp:txXfrm>
    </dsp:sp>
    <dsp:sp modelId="{A5B820C2-ED9A-48D1-B4C7-63FF01D1CB5A}">
      <dsp:nvSpPr>
        <dsp:cNvPr id="0" name=""/>
        <dsp:cNvSpPr/>
      </dsp:nvSpPr>
      <dsp:spPr>
        <a:xfrm>
          <a:off x="0" y="3594219"/>
          <a:ext cx="5486400" cy="898554"/>
        </a:xfrm>
        <a:prstGeom prst="trapezoid">
          <a:avLst>
            <a:gd name="adj" fmla="val 61058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Pest Proofing &amp; Sanitation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960119" y="3594219"/>
        <a:ext cx="3566160" cy="89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EFFD-A01A-4AA5-BCEC-6A6EEF5AD369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E95B-AB83-40AB-A5FB-32A3D05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Holly</a:t>
            </a:r>
            <a:r>
              <a:rPr lang="en-US" baseline="0" dirty="0" smtClean="0"/>
              <a:t> added caulk image, taken from ABCs of IPM series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2E95B-AB83-40AB-A5FB-32A3D05281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8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8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7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0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7921-3E4A-47B4-8038-63CCBFFB4D2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5E82-64E9-48A9-A814-BBCE8F78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3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ipm.tamu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choolipm.tamu.edu/forms/information-for-teachers-volunteers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600" y="2286000"/>
            <a:ext cx="81727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Welcome!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course is designed for IPM Coordinators on school campuses in Texas and Texas Teachers.  After this course, you will be able to: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IPM practices in school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an IPM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Defend IPM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Solve pest problems by applying IPM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refer to the Handouts button for additional resources. </a:t>
            </a:r>
          </a:p>
        </p:txBody>
      </p:sp>
    </p:spTree>
    <p:extLst>
      <p:ext uri="{BB962C8B-B14F-4D97-AF65-F5344CB8AC3E}">
        <p14:creationId xmlns:p14="http://schemas.microsoft.com/office/powerpoint/2010/main" val="20336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Texas School IPM Laws </a:t>
            </a:r>
            <a:r>
              <a:rPr lang="en-US" dirty="0" smtClean="0"/>
              <a:t>§ 1951.212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502" y="2514600"/>
            <a:ext cx="7693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Texas law, every school in Texas must: 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Establish and maintain an IPM program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Comply with IPM laws and regulations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Appoint an IPM coordinator to oversee the IPM program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Plan to educate school employees about their role in IPM 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Ensure that all faculty and staff understand their role in IPM 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Abide by pesticide safety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Texas School IPM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147" y="2514600"/>
            <a:ext cx="769365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 schools must: 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Use only licensed pesticide applicators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Post notice of pesticide application: </a:t>
            </a:r>
          </a:p>
          <a:p>
            <a:pPr marL="920750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Indoors:  48 hours in advance of treatment</a:t>
            </a:r>
          </a:p>
          <a:p>
            <a:pPr marL="920750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Outdoors:  at time of treatment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Use least toxic methods to control pests and weeds</a:t>
            </a:r>
          </a:p>
        </p:txBody>
      </p:sp>
    </p:spTree>
    <p:extLst>
      <p:ext uri="{BB962C8B-B14F-4D97-AF65-F5344CB8AC3E}">
        <p14:creationId xmlns:p14="http://schemas.microsoft.com/office/powerpoint/2010/main" val="270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Texas School IPM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147" y="2514600"/>
            <a:ext cx="76936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 schools must: </a:t>
            </a:r>
          </a:p>
          <a:p>
            <a:pPr marL="463550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Notify parents and maintain a registry of chemically sensitive students</a:t>
            </a:r>
          </a:p>
          <a:p>
            <a:pPr marL="920750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IPM notice posted in student handbook</a:t>
            </a:r>
          </a:p>
          <a:p>
            <a:pPr marL="920750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Parents sign up to be notified when pesticide application is performed</a:t>
            </a:r>
          </a:p>
          <a:p>
            <a:pPr marL="920750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Notification can be by phone, in writing or electronic</a:t>
            </a:r>
          </a:p>
        </p:txBody>
      </p:sp>
    </p:spTree>
    <p:extLst>
      <p:ext uri="{BB962C8B-B14F-4D97-AF65-F5344CB8AC3E}">
        <p14:creationId xmlns:p14="http://schemas.microsoft.com/office/powerpoint/2010/main" val="42116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IPM?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791" y="2813713"/>
            <a:ext cx="66160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IPM is the best pest control with the least environmental impact.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IPM is a proven pest control method that provides long term management, not just a temporary fix.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IPM reduces pesticide exposure to children while safely controlling pests.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IPM can reduce pest complaints by as much as 93%.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19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8834" y="2819400"/>
            <a:ext cx="38734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IPM uses a combination of approaches:</a:t>
            </a:r>
          </a:p>
          <a:p>
            <a:r>
              <a:rPr lang="en-US" dirty="0" smtClean="0"/>
              <a:t> </a:t>
            </a:r>
          </a:p>
          <a:p>
            <a:pPr marL="463550" indent="-122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Prevention</a:t>
            </a:r>
          </a:p>
          <a:p>
            <a:pPr marL="463550" indent="-122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Monitoring</a:t>
            </a:r>
          </a:p>
          <a:p>
            <a:pPr marL="463550" indent="-122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Identification</a:t>
            </a:r>
          </a:p>
          <a:p>
            <a:pPr marL="463550" indent="-122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Maintenance</a:t>
            </a:r>
          </a:p>
          <a:p>
            <a:pPr marL="463550" indent="-122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Recordkeeping</a:t>
            </a:r>
          </a:p>
          <a:p>
            <a:pPr marL="463550" indent="-122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Clean-building practices</a:t>
            </a:r>
          </a:p>
        </p:txBody>
      </p:sp>
    </p:spTree>
    <p:extLst>
      <p:ext uri="{BB962C8B-B14F-4D97-AF65-F5344CB8AC3E}">
        <p14:creationId xmlns:p14="http://schemas.microsoft.com/office/powerpoint/2010/main" val="12246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IPM practices include pesticides?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500" y="3323362"/>
            <a:ext cx="3425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pesticides are required, IPM uses the least hazardous chemical that is effective.  </a:t>
            </a:r>
          </a:p>
          <a:p>
            <a:endParaRPr lang="en-US" dirty="0"/>
          </a:p>
          <a:p>
            <a:r>
              <a:rPr lang="en-US" dirty="0" smtClean="0"/>
              <a:t>Schools are required to post notice of pesticide treatment. </a:t>
            </a:r>
          </a:p>
        </p:txBody>
      </p:sp>
      <p:pic>
        <p:nvPicPr>
          <p:cNvPr id="8194" name="Picture 2" descr="http://www.ipmimages.org/images/384x256/1572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9" y="2971800"/>
            <a:ext cx="36957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a pesticide treatment notification look like?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147" y="2514600"/>
            <a:ext cx="769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notification can look different depending on your campus. </a:t>
            </a:r>
          </a:p>
          <a:p>
            <a:endParaRPr lang="en-US" dirty="0" smtClean="0"/>
          </a:p>
          <a:p>
            <a:r>
              <a:rPr lang="en-US" dirty="0" smtClean="0"/>
              <a:t>Ask your campus IPM coordinator if you can see the notification used on your campus so you know what to do when you see it. </a:t>
            </a:r>
          </a:p>
        </p:txBody>
      </p:sp>
    </p:spTree>
    <p:extLst>
      <p:ext uri="{BB962C8B-B14F-4D97-AF65-F5344CB8AC3E}">
        <p14:creationId xmlns:p14="http://schemas.microsoft.com/office/powerpoint/2010/main" val="29073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IPM Works: Consider What Pests Need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8350" y="2950612"/>
            <a:ext cx="4017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Pests need food, water and shelter to flourish – just like us!</a:t>
            </a:r>
          </a:p>
          <a:p>
            <a:endParaRPr lang="en-US" dirty="0"/>
          </a:p>
          <a:p>
            <a:r>
              <a:rPr lang="en-US" dirty="0" smtClean="0"/>
              <a:t>If pests find food, water and shelter, you will have happy pests with large families. </a:t>
            </a:r>
          </a:p>
          <a:p>
            <a:endParaRPr lang="en-US" dirty="0"/>
          </a:p>
          <a:p>
            <a:r>
              <a:rPr lang="en-US" dirty="0" smtClean="0"/>
              <a:t>If you remove food, water and shelter, pests will die or go away. </a:t>
            </a:r>
          </a:p>
        </p:txBody>
      </p:sp>
      <p:pic>
        <p:nvPicPr>
          <p:cNvPr id="20" name="Picture 19" descr="Pests need food, water and harborage or shelter to survive. This shows those terms on the corners of a triangle with a roach in the middle of the triangle. " title="pest need trian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866" y="2580774"/>
            <a:ext cx="30227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You Can Help:  Remove Food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8349" y="2769148"/>
            <a:ext cx="4476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Sanitation, not pesticides, makes the biggest impact on reducing pests. </a:t>
            </a:r>
          </a:p>
          <a:p>
            <a:pPr marL="342900" indent="-342900">
              <a:buAutoNum type="arabicPeriod"/>
            </a:pPr>
            <a:r>
              <a:rPr lang="en-US" dirty="0" smtClean="0"/>
              <a:t>Keep snacks and food rewards in containers with tight lids. </a:t>
            </a:r>
          </a:p>
          <a:p>
            <a:pPr marL="342900" indent="-342900">
              <a:buAutoNum type="arabicPeriod"/>
            </a:pPr>
            <a:r>
              <a:rPr lang="en-US" dirty="0" smtClean="0"/>
              <a:t>Quickly clean up spills and crumbs.  Ants are quick to find them. </a:t>
            </a:r>
          </a:p>
          <a:p>
            <a:pPr marL="342900" indent="-342900">
              <a:buAutoNum type="arabicPeriod"/>
            </a:pPr>
            <a:r>
              <a:rPr lang="en-US" dirty="0" smtClean="0"/>
              <a:t>If food is in your garbage, take it out after school. </a:t>
            </a:r>
          </a:p>
          <a:p>
            <a:pPr marL="342900" indent="-342900">
              <a:buAutoNum type="arabicPeriod"/>
            </a:pPr>
            <a:r>
              <a:rPr lang="en-US" dirty="0" smtClean="0"/>
              <a:t>Artwork with macaroni or other food items should be sent home or sealed up. </a:t>
            </a:r>
          </a:p>
        </p:txBody>
      </p:sp>
      <p:pic>
        <p:nvPicPr>
          <p:cNvPr id="20" name="Picture 19" descr="Pests need food, water and harborage or shelter to survive. This shows those terms on the corners of a triangle with a roach in the middle of the triangle. " title="pest need trian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866" y="2580774"/>
            <a:ext cx="3022707" cy="3048000"/>
          </a:xfrm>
          <a:prstGeom prst="rect">
            <a:avLst/>
          </a:prstGeom>
        </p:spPr>
      </p:pic>
      <p:sp>
        <p:nvSpPr>
          <p:cNvPr id="21" name="&quot;No&quot; Symbol 20"/>
          <p:cNvSpPr/>
          <p:nvPr/>
        </p:nvSpPr>
        <p:spPr>
          <a:xfrm>
            <a:off x="814574" y="2543513"/>
            <a:ext cx="1171948" cy="847863"/>
          </a:xfrm>
          <a:prstGeom prst="noSmoking">
            <a:avLst>
              <a:gd name="adj" fmla="val 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You Can Help:  Remove Water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8350" y="2950612"/>
            <a:ext cx="4017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moist area attracts pests looking for water.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Check under sinks and drinking fountains. </a:t>
            </a:r>
          </a:p>
          <a:p>
            <a:pPr marL="342900" indent="-342900">
              <a:buAutoNum type="arabicPeriod"/>
            </a:pPr>
            <a:r>
              <a:rPr lang="en-US" dirty="0" smtClean="0"/>
              <a:t>Report water leaks. </a:t>
            </a:r>
          </a:p>
        </p:txBody>
      </p:sp>
      <p:pic>
        <p:nvPicPr>
          <p:cNvPr id="20" name="Picture 19" descr="Pests need food, water and harborage or shelter to survive. This shows those terms on the corners of a triangle with a roach in the middle of the triangle. " title="pest need trian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866" y="2580774"/>
            <a:ext cx="3022707" cy="3048000"/>
          </a:xfrm>
          <a:prstGeom prst="rect">
            <a:avLst/>
          </a:prstGeom>
        </p:spPr>
      </p:pic>
      <p:sp>
        <p:nvSpPr>
          <p:cNvPr id="21" name="&quot;No&quot; Symbol 20"/>
          <p:cNvSpPr/>
          <p:nvPr/>
        </p:nvSpPr>
        <p:spPr>
          <a:xfrm>
            <a:off x="2844625" y="2532063"/>
            <a:ext cx="1171948" cy="847863"/>
          </a:xfrm>
          <a:prstGeom prst="noSmoking">
            <a:avLst>
              <a:gd name="adj" fmla="val 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6382" y="1964435"/>
            <a:ext cx="8172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Pests in Schools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http://www.ipmimages.org/images/384x256/1233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98506"/>
            <a:ext cx="1802094" cy="18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pmimages.org/images/384x256/2133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98506"/>
            <a:ext cx="2299015" cy="18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pmimages.org/images/384x256/51780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53" y="2998506"/>
            <a:ext cx="2059534" cy="18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pmimages.org/images/384x256/15661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66" y="2938461"/>
            <a:ext cx="1252537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6382" y="4953000"/>
            <a:ext cx="817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Cockroaches, mice, rats, ants, bats weeds…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know what I’m talking about!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out what to do using IPM.</a:t>
            </a:r>
          </a:p>
        </p:txBody>
      </p:sp>
    </p:spTree>
    <p:extLst>
      <p:ext uri="{BB962C8B-B14F-4D97-AF65-F5344CB8AC3E}">
        <p14:creationId xmlns:p14="http://schemas.microsoft.com/office/powerpoint/2010/main" val="35875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You Can Help:  Remove Shelter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8350" y="2667000"/>
            <a:ext cx="40178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give pests a place to live.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Reduce clutter.  Piles of papers and boxes are a perfect home for roaches and mice. </a:t>
            </a:r>
          </a:p>
          <a:p>
            <a:pPr marL="342900" indent="-342900">
              <a:buAutoNum type="arabicPeriod"/>
            </a:pPr>
            <a:r>
              <a:rPr lang="en-US" dirty="0" smtClean="0"/>
              <a:t>A clean space is easier to inspect and to spot problems. </a:t>
            </a:r>
          </a:p>
          <a:p>
            <a:pPr marL="342900" indent="-342900">
              <a:buAutoNum type="arabicPeriod"/>
            </a:pPr>
            <a:r>
              <a:rPr lang="en-US" dirty="0" smtClean="0"/>
              <a:t>Students can bring pests inside their backpacks.  Work with your IPM Coordinator to deal with these situations. </a:t>
            </a:r>
          </a:p>
        </p:txBody>
      </p:sp>
      <p:pic>
        <p:nvPicPr>
          <p:cNvPr id="20" name="Picture 19" descr="Pests need food, water and harborage or shelter to survive. This shows those terms on the corners of a triangle with a roach in the middle of the triangle. " title="pest need trian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866" y="2580774"/>
            <a:ext cx="3022707" cy="3048000"/>
          </a:xfrm>
          <a:prstGeom prst="rect">
            <a:avLst/>
          </a:prstGeom>
        </p:spPr>
      </p:pic>
      <p:sp>
        <p:nvSpPr>
          <p:cNvPr id="21" name="&quot;No&quot; Symbol 20"/>
          <p:cNvSpPr/>
          <p:nvPr/>
        </p:nvSpPr>
        <p:spPr>
          <a:xfrm>
            <a:off x="1919245" y="4780911"/>
            <a:ext cx="1171948" cy="847863"/>
          </a:xfrm>
          <a:prstGeom prst="noSmoking">
            <a:avLst>
              <a:gd name="adj" fmla="val 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You Can Help:  Remove Shelter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8350" y="3100518"/>
            <a:ext cx="40178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Food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 Water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 Shelter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No Pests!</a:t>
            </a:r>
            <a:r>
              <a:rPr lang="en-US" dirty="0" smtClean="0"/>
              <a:t> </a:t>
            </a:r>
          </a:p>
        </p:txBody>
      </p:sp>
      <p:pic>
        <p:nvPicPr>
          <p:cNvPr id="20" name="Picture 19" descr="Pests need food, water and harborage or shelter to survive. This shows those terms on the corners of a triangle with a roach in the middle of the triangle. " title="pest need trian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866" y="2580774"/>
            <a:ext cx="3022707" cy="3048000"/>
          </a:xfrm>
          <a:prstGeom prst="rect">
            <a:avLst/>
          </a:prstGeom>
        </p:spPr>
      </p:pic>
      <p:sp>
        <p:nvSpPr>
          <p:cNvPr id="21" name="&quot;No&quot; Symbol 20"/>
          <p:cNvSpPr/>
          <p:nvPr/>
        </p:nvSpPr>
        <p:spPr>
          <a:xfrm>
            <a:off x="1919245" y="4780911"/>
            <a:ext cx="1171948" cy="847863"/>
          </a:xfrm>
          <a:prstGeom prst="noSmoking">
            <a:avLst>
              <a:gd name="adj" fmla="val 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2881874" y="2580774"/>
            <a:ext cx="1171948" cy="847863"/>
          </a:xfrm>
          <a:prstGeom prst="noSmoking">
            <a:avLst>
              <a:gd name="adj" fmla="val 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865553" y="2580774"/>
            <a:ext cx="1171948" cy="847863"/>
          </a:xfrm>
          <a:prstGeom prst="noSmoking">
            <a:avLst>
              <a:gd name="adj" fmla="val 506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How-To: The Pest Proofing Pyramid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861500"/>
              </p:ext>
            </p:extLst>
          </p:nvPr>
        </p:nvGraphicFramePr>
        <p:xfrm>
          <a:off x="152400" y="2365226"/>
          <a:ext cx="5486400" cy="4492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5444" y="6146041"/>
            <a:ext cx="34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Start here</a:t>
            </a:r>
            <a:r>
              <a:rPr lang="en-US" i="1" dirty="0" smtClean="0"/>
              <a:t>. </a:t>
            </a:r>
            <a:r>
              <a:rPr lang="en-US" dirty="0" smtClean="0"/>
              <a:t>Clean up and </a:t>
            </a:r>
            <a:r>
              <a:rPr lang="en-US" dirty="0" err="1" smtClean="0"/>
              <a:t>declutter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9243" y="5334000"/>
            <a:ext cx="369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 about pests and IPM practices.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4444621"/>
            <a:ext cx="96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Barriers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72719" y="3505200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Traps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42927" y="2743200"/>
            <a:ext cx="345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last resort if all else has failed.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1:  Pest Proofing &amp; Sanitation</a:t>
            </a:r>
          </a:p>
        </p:txBody>
      </p:sp>
      <p:pic>
        <p:nvPicPr>
          <p:cNvPr id="20" name="Content Placeholder 3" descr="messy bookshelves in a classroom" title="messy bookshelves in a classro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03" y="4099560"/>
            <a:ext cx="3456771" cy="2067341"/>
          </a:xfrm>
          <a:prstGeom prst="rect">
            <a:avLst/>
          </a:prstGeom>
          <a:ln>
            <a:noFill/>
          </a:ln>
        </p:spPr>
      </p:pic>
      <p:pic>
        <p:nvPicPr>
          <p:cNvPr id="21" name="Picture 6" descr="clutter in class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944510"/>
            <a:ext cx="2890505" cy="245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140" y="2485072"/>
            <a:ext cx="7906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best way to control pests is to clean up the area to make it uninhabitable for pests. </a:t>
            </a:r>
          </a:p>
          <a:p>
            <a:endParaRPr lang="en-US" dirty="0"/>
          </a:p>
          <a:p>
            <a:r>
              <a:rPr lang="en-US" dirty="0" smtClean="0"/>
              <a:t>Remove clutter such as piles of paper, old art projects and cardboard boxes.  Cockroaches, spiders and mice thrive in these areas.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1:  Pest Proofing &amp; Sanitation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140" y="2485072"/>
            <a:ext cx="7906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up after meals, snacks or drinks.  Crumbs on the floor can quickly attract ants and cockroaches.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Fix leaks and access to water.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all food in containers with tight sealing lids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Regularly clean out lockers. </a:t>
            </a:r>
            <a:endParaRPr lang="en-US" dirty="0"/>
          </a:p>
        </p:txBody>
      </p:sp>
      <p:pic>
        <p:nvPicPr>
          <p:cNvPr id="22" name="Picture 2" descr="DSC00074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4497" y="4179627"/>
            <a:ext cx="29260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" descr="clean class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79627"/>
            <a:ext cx="2772075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2:  Education &amp; Awareness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138" y="2947874"/>
            <a:ext cx="7179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Everyone in the school is part of a successful IPM program.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Learn about IPM for yourself, share with students and parents.  </a:t>
            </a:r>
          </a:p>
        </p:txBody>
      </p:sp>
    </p:spTree>
    <p:extLst>
      <p:ext uri="{BB962C8B-B14F-4D97-AF65-F5344CB8AC3E}">
        <p14:creationId xmlns:p14="http://schemas.microsoft.com/office/powerpoint/2010/main" val="34526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2:  Education &amp; Awareness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469294" y="2590800"/>
            <a:ext cx="5112957" cy="3733800"/>
          </a:xfrm>
          <a:prstGeom prst="wedgeRectCallout">
            <a:avLst>
              <a:gd name="adj1" fmla="val -57630"/>
              <a:gd name="adj2" fmla="val -256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I panicked when I saw mouse droppings on the floor.  I knew about IPM from in-service, so the IPM Coordinator and I looked for a reason why the mouse might be coming to my room.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 found chips I use as rewards open inside my cabinet.  The bag had been chewed through!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Now, I put all of my food and snacks in containers with tight fitting lids.  The mouse has not been back!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 was proud to tell the other teachers  about my mouse and how I handled it.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" r="32143"/>
          <a:stretch/>
        </p:blipFill>
        <p:spPr>
          <a:xfrm>
            <a:off x="304800" y="2895600"/>
            <a:ext cx="2705663" cy="25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2:  Education &amp; Awareness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9140" y="2936880"/>
            <a:ext cx="51536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 pests to your IPM Coordinator. </a:t>
            </a:r>
          </a:p>
          <a:p>
            <a:endParaRPr lang="en-US" dirty="0" smtClean="0"/>
          </a:p>
          <a:p>
            <a:r>
              <a:rPr lang="en-US" dirty="0"/>
              <a:t>Report any sign of pests:  </a:t>
            </a:r>
            <a:r>
              <a:rPr lang="en-US" dirty="0" smtClean="0"/>
              <a:t>droppings</a:t>
            </a:r>
            <a:r>
              <a:rPr lang="en-US" dirty="0"/>
              <a:t>, dead insects or rodent bite marks.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see something, say something - soon.  Pests are easier to control if stopped quickly. </a:t>
            </a:r>
          </a:p>
          <a:p>
            <a:endParaRPr lang="en-US" dirty="0"/>
          </a:p>
          <a:p>
            <a:r>
              <a:rPr lang="en-US" dirty="0" smtClean="0"/>
              <a:t>Tell where they are, how many and how long they’ve been there. </a:t>
            </a:r>
            <a:endParaRPr lang="en-US" dirty="0"/>
          </a:p>
        </p:txBody>
      </p:sp>
      <p:pic>
        <p:nvPicPr>
          <p:cNvPr id="12290" name="Picture 2" descr="http://www.ipmimages.org/images/384x256/5005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7" y="3258066"/>
            <a:ext cx="274678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3:  Physical Controls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0890" y="3376136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controls include any means of keeping pests out. </a:t>
            </a:r>
          </a:p>
          <a:p>
            <a:endParaRPr lang="en-US" dirty="0"/>
          </a:p>
          <a:p>
            <a:r>
              <a:rPr lang="en-US" dirty="0" smtClean="0"/>
              <a:t>Windows, doors and plumbing should be sealed to keep insects and rodents out.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9" y="3048000"/>
            <a:ext cx="3412605" cy="25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3:  Physical Controls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191000" y="2590800"/>
            <a:ext cx="4391251" cy="3379638"/>
          </a:xfrm>
          <a:prstGeom prst="wedgeRectCallout">
            <a:avLst>
              <a:gd name="adj1" fmla="val -57162"/>
              <a:gd name="adj2" fmla="val -215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Every day after school, I had ants crawling on my counters.  After our session today on IPM practices, I followed their trail and found they were coming in through a gap in the window frame.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 reported it to the IPM Coordinator.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window was caulked up, the ants were sealed out, and I have no more ants on my counters!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7" y="2819400"/>
            <a:ext cx="369775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7089" y="1939119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and parents want safe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healthy schools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382" y="5334000"/>
            <a:ext cx="817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course is about how to reduce pest problems in your classroom and school while reducing pesticide use.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70" y="2435420"/>
            <a:ext cx="4975860" cy="27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4:  Mechanical Controls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8088" y="3347672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 controls include any traps or other means of catching pests. </a:t>
            </a:r>
          </a:p>
          <a:p>
            <a:endParaRPr lang="en-US" dirty="0"/>
          </a:p>
          <a:p>
            <a:r>
              <a:rPr lang="en-US" dirty="0" smtClean="0"/>
              <a:t>Sticky traps, vacuum cleaners, and mouse traps are all examples of mechanical controls. </a:t>
            </a:r>
            <a:endParaRPr lang="en-US" dirty="0"/>
          </a:p>
        </p:txBody>
      </p:sp>
      <p:pic>
        <p:nvPicPr>
          <p:cNvPr id="20" name="Picture 4" descr="ra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0" y="3062785"/>
            <a:ext cx="3276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3:  Physical Controls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886200" y="2765028"/>
            <a:ext cx="4696051" cy="3429000"/>
          </a:xfrm>
          <a:prstGeom prst="wedgeRectCallout">
            <a:avLst>
              <a:gd name="adj1" fmla="val -60548"/>
              <a:gd name="adj2" fmla="val -126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The IPM Coordinator and I tried several times to find where the pests were coming in to my room.  We had caulked a gap in the wall for the the plumbing, but something was still eating through my snack containers.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Several sticky traps were put out overnight, and we caught the biggest rat I had ever seen!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Now that he is gone, I am relieved that we caught him, and I feel safer offering my students rewards.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7" t="19107"/>
          <a:stretch/>
        </p:blipFill>
        <p:spPr>
          <a:xfrm flipH="1">
            <a:off x="240991" y="3276600"/>
            <a:ext cx="3130194" cy="24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5:  Pesticides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8088" y="3209172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pesticides are needed after all other means have failed, IPM practices recommend the least hazardous chemical that will be effective. </a:t>
            </a:r>
          </a:p>
          <a:p>
            <a:endParaRPr lang="en-US" dirty="0"/>
          </a:p>
          <a:p>
            <a:r>
              <a:rPr lang="en-US" dirty="0" smtClean="0"/>
              <a:t>The IPM Coordinator can only use licensed pesticide applicators.  </a:t>
            </a:r>
            <a:endParaRPr lang="en-US" dirty="0"/>
          </a:p>
        </p:txBody>
      </p:sp>
      <p:pic>
        <p:nvPicPr>
          <p:cNvPr id="21" name="Picture 20" descr="licensed pesticide applicator spraying pesticide" title="licensed pesticide applicator spraying pesticid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8" y="2967535"/>
            <a:ext cx="3352800" cy="2514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2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Pyramid Level 5:  Pesticides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8088" y="3209172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Pesticides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Insecticides for insect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Rodenticides for rodent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Herbicides for weed </a:t>
            </a:r>
            <a:r>
              <a:rPr lang="en-US" dirty="0" smtClean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Disinfectants for cleaning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And many others.</a:t>
            </a:r>
            <a:endParaRPr lang="en-US" dirty="0"/>
          </a:p>
        </p:txBody>
      </p:sp>
      <p:pic>
        <p:nvPicPr>
          <p:cNvPr id="35842" name="Picture 2" descr="http://www.ipmimages.org/images/384x256/1572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7" y="2962771"/>
            <a:ext cx="36957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the Law!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031" y="2968388"/>
            <a:ext cx="7428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Never bring cans of bug spray or other chemicals to school.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Remember what happened in Chillicothe!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law states that only licensed pesticide applicators can spray for pests in schools.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 volunteers should never bring chemicals to spray!</a:t>
            </a:r>
          </a:p>
        </p:txBody>
      </p:sp>
    </p:spTree>
    <p:extLst>
      <p:ext uri="{BB962C8B-B14F-4D97-AF65-F5344CB8AC3E}">
        <p14:creationId xmlns:p14="http://schemas.microsoft.com/office/powerpoint/2010/main" val="20633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eager parents to the IPM Coordinator. 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4191000" y="3124200"/>
            <a:ext cx="4391251" cy="2514601"/>
          </a:xfrm>
          <a:prstGeom prst="wedgeRectCallout">
            <a:avLst>
              <a:gd name="adj1" fmla="val -67850"/>
              <a:gd name="adj2" fmla="val -170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I’d like to introduce you to our school’s IPM Coordinator.  She will arrange to have our ants taken care of.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 appreciate that you want to have a healthy school environment for your child, but state law says we cannot spray any chemicals ourselves.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34" b="7432"/>
          <a:stretch/>
        </p:blipFill>
        <p:spPr>
          <a:xfrm>
            <a:off x="572069" y="2607128"/>
            <a:ext cx="279141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971467"/>
            <a:ext cx="486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“Pesticide” refers to any substance or mixture of substances intended for preventing, destroying, repelling or mitigating any pest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26322" y="5129267"/>
            <a:ext cx="4562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that every pesticide is toxic and poses a threat to the environment if it is not used properly. </a:t>
            </a:r>
            <a:endParaRPr lang="en-US" dirty="0"/>
          </a:p>
        </p:txBody>
      </p:sp>
      <p:pic>
        <p:nvPicPr>
          <p:cNvPr id="27652" name="Picture 4" descr="http://www.ipmimages.org/images/384x256/5365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" y="4399861"/>
            <a:ext cx="1426206" cy="22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anet Hurley\Dropbox\IPM for ESS\School IPM 101\Suggested images\pesticide sp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" y="2366665"/>
            <a:ext cx="1557198" cy="19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0325" y="2971465"/>
            <a:ext cx="427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all pesticides are equally dangerous.  If label directions and precautions are followed, using pesticides poses minimal risk.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90325" y="4761701"/>
            <a:ext cx="427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pesticides can be applied by a teacher or other school employee.  Only the IPM Coordinator authorizes pesticide application. </a:t>
            </a:r>
            <a:endParaRPr lang="en-US" dirty="0"/>
          </a:p>
        </p:txBody>
      </p:sp>
      <p:pic>
        <p:nvPicPr>
          <p:cNvPr id="21" name="Picture 6" descr="caulk bait in cabi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1" y="2242594"/>
            <a:ext cx="2498977" cy="19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7" y="4572000"/>
            <a:ext cx="2769843" cy="20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6936" y="3150957"/>
            <a:ext cx="4270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Excessive pesticide exposure can 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Allergic effects:  skin, eye and nose irritation as well as asthma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Acute effects:  harmful or fatal if swallowed or inhaled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Delayed effects:  tumors, cancer, birth defects, blood &amp; nervous system disorders</a:t>
            </a:r>
            <a:endParaRPr lang="en-US" dirty="0"/>
          </a:p>
        </p:txBody>
      </p:sp>
      <p:pic>
        <p:nvPicPr>
          <p:cNvPr id="3074" name="Picture 2" descr="C:\Users\Janet Hurley\Dropbox\IPM for ESS\School IPM 101\Suggested images\100_1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9" y="3150957"/>
            <a:ext cx="317162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 Classifications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819400"/>
            <a:ext cx="1524000" cy="2971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35905" y="3150957"/>
            <a:ext cx="728590" cy="65904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35905" y="3962400"/>
            <a:ext cx="728590" cy="6590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49553" y="4784316"/>
            <a:ext cx="728590" cy="6590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67055" y="2667000"/>
            <a:ext cx="4619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Pesticides are classified in categories by their toxicity level. </a:t>
            </a:r>
          </a:p>
          <a:p>
            <a:endParaRPr lang="en-US" dirty="0"/>
          </a:p>
          <a:p>
            <a:r>
              <a:rPr lang="en-US" dirty="0" smtClean="0"/>
              <a:t>There are different rules associated with each of the categories for both indoor and outdoor use. </a:t>
            </a:r>
          </a:p>
          <a:p>
            <a:endParaRPr lang="en-US" dirty="0"/>
          </a:p>
          <a:p>
            <a:r>
              <a:rPr lang="en-US" dirty="0" smtClean="0"/>
              <a:t>Only pesticides registered with the EPA and TDA are allowed for use in TX schools. </a:t>
            </a:r>
          </a:p>
          <a:p>
            <a:endParaRPr lang="en-US" dirty="0"/>
          </a:p>
          <a:p>
            <a:r>
              <a:rPr lang="en-US" dirty="0" smtClean="0"/>
              <a:t>Only the IPM Coordinator can authorize pesticide 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3442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Fewer pesticides make for a healthier school!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6248400" cy="41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 Category:  Green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819400"/>
            <a:ext cx="1524000" cy="2971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35905" y="3150957"/>
            <a:ext cx="728590" cy="65904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35905" y="3962400"/>
            <a:ext cx="728590" cy="6590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49553" y="4784316"/>
            <a:ext cx="728590" cy="6590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2971800"/>
            <a:ext cx="5229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Caution is signal word on the label.</a:t>
            </a:r>
          </a:p>
          <a:p>
            <a:endParaRPr lang="en-US" dirty="0"/>
          </a:p>
          <a:p>
            <a:r>
              <a:rPr lang="en-US" dirty="0" smtClean="0"/>
              <a:t>Indoors:  Students cannot be present for application, but may re-enter as soon as area is dry.</a:t>
            </a:r>
          </a:p>
          <a:p>
            <a:endParaRPr lang="en-US" dirty="0"/>
          </a:p>
          <a:p>
            <a:r>
              <a:rPr lang="en-US" dirty="0" smtClean="0"/>
              <a:t>Outdoors:  Students cannot be within 10 feet during application. </a:t>
            </a:r>
          </a:p>
        </p:txBody>
      </p:sp>
      <p:sp>
        <p:nvSpPr>
          <p:cNvPr id="10" name="Right Arrow 9"/>
          <p:cNvSpPr/>
          <p:nvPr/>
        </p:nvSpPr>
        <p:spPr>
          <a:xfrm rot="18719681">
            <a:off x="1625491" y="3804386"/>
            <a:ext cx="1964495" cy="63466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 Category:  Yellow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819400"/>
            <a:ext cx="1524000" cy="2971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35905" y="3150957"/>
            <a:ext cx="728590" cy="65904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35905" y="3962400"/>
            <a:ext cx="728590" cy="6590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49553" y="4784316"/>
            <a:ext cx="728590" cy="6590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2971800"/>
            <a:ext cx="5229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 is signal word on the label.</a:t>
            </a:r>
          </a:p>
          <a:p>
            <a:endParaRPr lang="en-US" dirty="0"/>
          </a:p>
          <a:p>
            <a:r>
              <a:rPr lang="en-US" dirty="0" smtClean="0"/>
              <a:t>Indoors:  Students cannot be present for application, and may not re-enter the area for at least 4 hours.</a:t>
            </a:r>
          </a:p>
          <a:p>
            <a:endParaRPr lang="en-US" dirty="0"/>
          </a:p>
          <a:p>
            <a:r>
              <a:rPr lang="en-US" dirty="0" smtClean="0"/>
              <a:t>Outdoors:  Students cannot be within 10 feet during application. Area is off-limits for at least 4 hours. </a:t>
            </a:r>
          </a:p>
        </p:txBody>
      </p:sp>
      <p:sp>
        <p:nvSpPr>
          <p:cNvPr id="10" name="Right Arrow 9"/>
          <p:cNvSpPr/>
          <p:nvPr/>
        </p:nvSpPr>
        <p:spPr>
          <a:xfrm rot="19277324">
            <a:off x="1859577" y="3327147"/>
            <a:ext cx="1526514" cy="63466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Pesticide Category:  Red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819400"/>
            <a:ext cx="1524000" cy="2971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35905" y="3150957"/>
            <a:ext cx="728590" cy="65904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35905" y="3962400"/>
            <a:ext cx="728590" cy="6590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49553" y="4784316"/>
            <a:ext cx="728590" cy="6590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2984351"/>
            <a:ext cx="5229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 or Danger is the signal word on the label.</a:t>
            </a:r>
          </a:p>
          <a:p>
            <a:endParaRPr lang="en-US" dirty="0"/>
          </a:p>
          <a:p>
            <a:r>
              <a:rPr lang="en-US" dirty="0" smtClean="0"/>
              <a:t>Indoors:  Students cannot be present for application, and may not re-enter the area for at least 8 hours.</a:t>
            </a:r>
          </a:p>
          <a:p>
            <a:endParaRPr lang="en-US" dirty="0"/>
          </a:p>
          <a:p>
            <a:r>
              <a:rPr lang="en-US" dirty="0" smtClean="0"/>
              <a:t>Outdoors:  Students cannot be within 25 feet during application. Area is off-limits for at least 8 hours. </a:t>
            </a:r>
          </a:p>
        </p:txBody>
      </p:sp>
      <p:sp>
        <p:nvSpPr>
          <p:cNvPr id="10" name="Right Arrow 9"/>
          <p:cNvSpPr/>
          <p:nvPr/>
        </p:nvSpPr>
        <p:spPr>
          <a:xfrm rot="20926878">
            <a:off x="2127058" y="2978341"/>
            <a:ext cx="1163749" cy="63466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Top Tips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932" y="2667000"/>
            <a:ext cx="6982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Sanitation, not pesticides, will do more to prevent pests than any other practice.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Get to know your IPM Coordinator.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you see something, say something - soon.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Never solve a pest problem by yourself.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the IPM Coordinator is unresponsive, go up the chain until you reach someone who will act.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Prevent pests from entering your building.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91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IPM Goal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419" y="2667000"/>
            <a:ext cx="6817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Safe, healthy schools for Texas kids!</a:t>
            </a:r>
          </a:p>
          <a:p>
            <a:endParaRPr lang="en-US" sz="2400" dirty="0"/>
          </a:p>
          <a:p>
            <a:r>
              <a:rPr lang="en-US" sz="2400" dirty="0" smtClean="0"/>
              <a:t>For more information in IPM in schools, visit:</a:t>
            </a:r>
          </a:p>
          <a:p>
            <a:r>
              <a:rPr lang="en-US" sz="2400" b="1" u="sng" dirty="0">
                <a:hlinkClick r:id="rId3" tooltip="link to school ipm information "/>
              </a:rPr>
              <a:t>http://</a:t>
            </a:r>
            <a:r>
              <a:rPr lang="en-US" sz="2400" b="1" u="sng" dirty="0" smtClean="0">
                <a:hlinkClick r:id="rId3" tooltip="link to school ipm information "/>
              </a:rPr>
              <a:t>schoolipm.tamu.edu</a:t>
            </a:r>
            <a:endParaRPr lang="en-US" sz="2400" b="1" u="sng" dirty="0" smtClean="0"/>
          </a:p>
          <a:p>
            <a:endParaRPr lang="en-US" sz="2400" b="1" u="sng" dirty="0"/>
          </a:p>
          <a:p>
            <a:r>
              <a:rPr lang="en-US" sz="2400" b="1" u="sng" dirty="0">
                <a:hlinkClick r:id="rId4" tooltip="link to volunteer form"/>
              </a:rPr>
              <a:t>http://schoolipm.tamu.edu/forms/information-for-teachers-volunteers</a:t>
            </a:r>
            <a:r>
              <a:rPr lang="en-US" sz="2400" b="1" u="sng" dirty="0" smtClean="0">
                <a:hlinkClick r:id="rId4" tooltip="link to volunteer form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5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2069" y="1905000"/>
            <a:ext cx="8172706" cy="3808988"/>
            <a:chOff x="572069" y="1905000"/>
            <a:chExt cx="8172706" cy="3808988"/>
          </a:xfrm>
        </p:grpSpPr>
        <p:sp>
          <p:nvSpPr>
            <p:cNvPr id="2" name="TextBox 1"/>
            <p:cNvSpPr txBox="1"/>
            <p:nvPr/>
          </p:nvSpPr>
          <p:spPr>
            <a:xfrm>
              <a:off x="572069" y="1905000"/>
              <a:ext cx="8172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Quiz and Certificate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63419" y="2667000"/>
              <a:ext cx="681716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Please complete the quiz and print your certificate of completion.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 smtClean="0"/>
                <a:t>Please complete a course evaluation at this link.  </a:t>
              </a:r>
            </a:p>
            <a:p>
              <a:pPr algn="ctr"/>
              <a:r>
                <a:rPr lang="en-US" sz="2400" dirty="0" smtClean="0"/>
                <a:t>&lt;LINK&gt;</a:t>
              </a:r>
              <a:endParaRPr lang="en-US" sz="2400" dirty="0"/>
            </a:p>
            <a:p>
              <a:pPr algn="ctr"/>
              <a:r>
                <a:rPr lang="en-US" sz="2400" dirty="0" smtClean="0"/>
                <a:t>Your feedback will be used to improve the course for future learners!</a:t>
              </a:r>
            </a:p>
            <a:p>
              <a:pPr algn="ctr"/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8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ipmimages.org/images/384x256/2169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0" y="2590800"/>
            <a:ext cx="23206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6274" y="3143934"/>
            <a:ext cx="427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Mice and rats can spread many diseases – and they bite!</a:t>
            </a:r>
            <a:endParaRPr lang="en-US" dirty="0"/>
          </a:p>
        </p:txBody>
      </p:sp>
      <p:pic>
        <p:nvPicPr>
          <p:cNvPr id="35" name="Picture 12" descr="http://www.ipmimages.org/images/384x256/1324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7" y="4538343"/>
            <a:ext cx="2336486" cy="155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216273" y="4855506"/>
            <a:ext cx="4020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year, rodents and termites cause millions of dollars of damage to school facilities.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5285" y="3166670"/>
            <a:ext cx="487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Stings from fire ants and other stinging insects result in tens of thousands of emergency room visits every year. </a:t>
            </a:r>
            <a:endParaRPr lang="en-US" dirty="0"/>
          </a:p>
        </p:txBody>
      </p:sp>
      <p:pic>
        <p:nvPicPr>
          <p:cNvPr id="4104" name="Picture 8" descr="http://www.ipmimages.org/images/384x256/1319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0" y="2656785"/>
            <a:ext cx="1295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ipmimages.org/images/384x256/15080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3" y="4648200"/>
            <a:ext cx="2371994" cy="15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73103" y="4977199"/>
            <a:ext cx="4425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Children are more sensitive than adults to airborne pollutants such as pesticides, mold and insect allergens.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0" name="Picture 14" descr="http://www.ipmimages.org/images/384x256/1233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3" y="2656055"/>
            <a:ext cx="1820874" cy="18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11747" y="3243326"/>
            <a:ext cx="449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Cockroaches are responsible for transmitting several food born illnesses. </a:t>
            </a:r>
            <a:endParaRPr lang="en-US" dirty="0"/>
          </a:p>
        </p:txBody>
      </p:sp>
      <p:pic>
        <p:nvPicPr>
          <p:cNvPr id="4114" name="Picture 18" descr="http://www.ipmimages.org/images/384x256/1233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4" y="4648200"/>
            <a:ext cx="1820874" cy="18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2785024" y="5235471"/>
            <a:ext cx="490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Cockroach skin fragments and feces are the most common cause of asthma in urban youth.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Children Exposed to Pesticides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6104" y="2971800"/>
            <a:ext cx="4436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1981, the Chillicothe Independent School District was forced to close its doors for four weeks because students experienced adverse reactions to chemicals sprayed to control an ongoing head lice infestation. </a:t>
            </a:r>
          </a:p>
          <a:p>
            <a:endParaRPr lang="en-US" dirty="0"/>
          </a:p>
          <a:p>
            <a:r>
              <a:rPr lang="en-US" dirty="0" smtClean="0"/>
              <a:t>Chemicals normally used on livestock caused the schoolchildren headaches, nausea and runny eyes.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" y="2806302"/>
            <a:ext cx="3459812" cy="29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T\Downloads\TAMAgEXT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89"/>
            <a:ext cx="2352820" cy="8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IPM for Texas Schools and Teachers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6666" y="-272258"/>
            <a:ext cx="1848583" cy="1752602"/>
            <a:chOff x="3333393" y="380998"/>
            <a:chExt cx="1848583" cy="1752602"/>
          </a:xfrm>
        </p:grpSpPr>
        <p:grpSp>
          <p:nvGrpSpPr>
            <p:cNvPr id="13" name="Group 12"/>
            <p:cNvGrpSpPr/>
            <p:nvPr/>
          </p:nvGrpSpPr>
          <p:grpSpPr>
            <a:xfrm>
              <a:off x="3383578" y="380998"/>
              <a:ext cx="1695510" cy="1752602"/>
              <a:chOff x="2350412" y="867560"/>
              <a:chExt cx="1695510" cy="175260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883717" y="1334255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Home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3179117" y="1753357"/>
                <a:ext cx="133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500000"/>
                    </a:solidFill>
                    <a:latin typeface="Segoe Script" panose="020B0504020000000003" pitchFamily="34" charset="0"/>
                  </a:rPr>
                  <a:t>Work</a:t>
                </a:r>
                <a:endParaRPr lang="en-US" sz="2000" b="1" dirty="0">
                  <a:solidFill>
                    <a:srgbClr val="500000"/>
                  </a:solidFill>
                  <a:latin typeface="Segoe Script" panose="020B0504020000000003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52700" y="1153252"/>
                <a:ext cx="1443334" cy="1132748"/>
                <a:chOff x="2552700" y="1334399"/>
                <a:chExt cx="1443334" cy="113274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2552700" y="1451484"/>
                  <a:ext cx="1343638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0" dirty="0" smtClean="0">
                      <a:solidFill>
                        <a:srgbClr val="005480"/>
                      </a:solidFill>
                      <a:latin typeface="Impact" panose="020B0806030902050204" pitchFamily="34" charset="0"/>
                    </a:rPr>
                    <a:t>IPM</a:t>
                  </a:r>
                  <a:endParaRPr lang="en-US" sz="6000" dirty="0">
                    <a:solidFill>
                      <a:srgbClr val="005480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62534" y="1334399"/>
                  <a:ext cx="133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500000"/>
                      </a:solidFill>
                      <a:latin typeface="Segoe Script" panose="020B0504020000000003" pitchFamily="34" charset="0"/>
                    </a:rPr>
                    <a:t>School</a:t>
                  </a:r>
                  <a:endParaRPr lang="en-US" sz="2000" b="1" dirty="0">
                    <a:solidFill>
                      <a:srgbClr val="500000"/>
                    </a:solidFill>
                    <a:latin typeface="Segoe Script" panose="020B0504020000000003" pitchFamily="34" charset="0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3333393" y="1581327"/>
              <a:ext cx="1848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500000"/>
                  </a:solidFill>
                  <a:latin typeface="Segoe Script" panose="020B0504020000000003" pitchFamily="34" charset="0"/>
                </a:rPr>
                <a:t>Pest Management</a:t>
              </a:r>
              <a:endParaRPr lang="en-US" sz="1400" b="1" dirty="0">
                <a:solidFill>
                  <a:srgbClr val="500000"/>
                </a:solidFill>
                <a:latin typeface="Segoe Script" panose="020B05040200000000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2069" y="1905000"/>
            <a:ext cx="817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Legislative Response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722" y="2813713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avoid a repeat of the Chillicothe problem, the Texas Legislature passed HB 2751.  </a:t>
            </a:r>
          </a:p>
          <a:p>
            <a:endParaRPr lang="en-US" dirty="0"/>
          </a:p>
          <a:p>
            <a:r>
              <a:rPr lang="en-US" dirty="0" smtClean="0"/>
              <a:t>This requires all Texas school districts to adopt Integrated Pest Management (IPM) programs.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2639</Words>
  <Application>Microsoft Office PowerPoint</Application>
  <PresentationFormat>On-screen Show (4:3)</PresentationFormat>
  <Paragraphs>527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Jarvis</dc:creator>
  <cp:lastModifiedBy>Janet Hurley</cp:lastModifiedBy>
  <cp:revision>35</cp:revision>
  <dcterms:created xsi:type="dcterms:W3CDTF">2013-11-25T20:45:33Z</dcterms:created>
  <dcterms:modified xsi:type="dcterms:W3CDTF">2014-02-19T23:44:35Z</dcterms:modified>
</cp:coreProperties>
</file>