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8" r:id="rId3"/>
    <p:sldId id="303" r:id="rId4"/>
    <p:sldId id="304" r:id="rId5"/>
    <p:sldId id="276" r:id="rId6"/>
    <p:sldId id="278" r:id="rId7"/>
    <p:sldId id="277" r:id="rId8"/>
    <p:sldId id="267" r:id="rId9"/>
    <p:sldId id="279" r:id="rId10"/>
    <p:sldId id="259" r:id="rId11"/>
    <p:sldId id="260" r:id="rId12"/>
    <p:sldId id="266" r:id="rId13"/>
    <p:sldId id="268" r:id="rId14"/>
    <p:sldId id="271" r:id="rId15"/>
    <p:sldId id="270" r:id="rId16"/>
    <p:sldId id="299" r:id="rId17"/>
    <p:sldId id="313" r:id="rId18"/>
    <p:sldId id="314" r:id="rId19"/>
    <p:sldId id="281" r:id="rId20"/>
    <p:sldId id="263" r:id="rId21"/>
    <p:sldId id="265" r:id="rId22"/>
    <p:sldId id="282" r:id="rId23"/>
    <p:sldId id="283" r:id="rId24"/>
    <p:sldId id="284" r:id="rId25"/>
    <p:sldId id="285" r:id="rId26"/>
    <p:sldId id="286" r:id="rId27"/>
    <p:sldId id="287" r:id="rId28"/>
    <p:sldId id="288" r:id="rId29"/>
    <p:sldId id="291" r:id="rId30"/>
    <p:sldId id="294" r:id="rId31"/>
    <p:sldId id="301" r:id="rId32"/>
    <p:sldId id="262" r:id="rId33"/>
    <p:sldId id="305" r:id="rId34"/>
    <p:sldId id="306" r:id="rId35"/>
    <p:sldId id="307" r:id="rId36"/>
    <p:sldId id="308" r:id="rId37"/>
    <p:sldId id="309" r:id="rId38"/>
    <p:sldId id="310" r:id="rId39"/>
    <p:sldId id="311" r:id="rId40"/>
    <p:sldId id="31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6" autoAdjust="0"/>
    <p:restoredTop sz="87814" autoAdjust="0"/>
  </p:normalViewPr>
  <p:slideViewPr>
    <p:cSldViewPr>
      <p:cViewPr varScale="1">
        <p:scale>
          <a:sx n="64" d="100"/>
          <a:sy n="64" d="100"/>
        </p:scale>
        <p:origin x="-156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36666-1894-4BE9-91D2-6D231D9D5892}"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73685BF9-8931-4E21-8354-A60174F9B83A}">
      <dgm:prSet phldrT="[Text]"/>
      <dgm:spPr/>
      <dgm:t>
        <a:bodyPr/>
        <a:lstStyle/>
        <a:p>
          <a:r>
            <a:rPr lang="en-US" dirty="0" smtClean="0"/>
            <a:t>Pest Control</a:t>
          </a:r>
          <a:endParaRPr lang="en-US" dirty="0"/>
        </a:p>
      </dgm:t>
    </dgm:pt>
    <dgm:pt modelId="{6BC5DCA4-E934-4968-BFE5-A0DC17D811D2}" type="parTrans" cxnId="{9E5C0D63-24C3-4952-B64B-90672D56B1B1}">
      <dgm:prSet/>
      <dgm:spPr/>
      <dgm:t>
        <a:bodyPr/>
        <a:lstStyle/>
        <a:p>
          <a:endParaRPr lang="en-US"/>
        </a:p>
      </dgm:t>
    </dgm:pt>
    <dgm:pt modelId="{9B9B6EC1-555F-4715-B1CF-766E892C0880}" type="sibTrans" cxnId="{9E5C0D63-24C3-4952-B64B-90672D56B1B1}">
      <dgm:prSet/>
      <dgm:spPr/>
      <dgm:t>
        <a:bodyPr/>
        <a:lstStyle/>
        <a:p>
          <a:endParaRPr lang="en-US"/>
        </a:p>
      </dgm:t>
    </dgm:pt>
    <dgm:pt modelId="{E572F2D4-741D-4882-9B01-E3CA0DCCC5FA}">
      <dgm:prSet phldrT="[Text]" custT="1"/>
      <dgm:spPr/>
      <dgm:t>
        <a:bodyPr/>
        <a:lstStyle/>
        <a:p>
          <a:r>
            <a:rPr lang="en-US" sz="1600" dirty="0" smtClean="0"/>
            <a:t>Inspection, monitoring, evaluation</a:t>
          </a:r>
          <a:endParaRPr lang="en-US" sz="1600" dirty="0"/>
        </a:p>
      </dgm:t>
    </dgm:pt>
    <dgm:pt modelId="{82F92383-1315-4E00-9ED6-1EF93A5C90D8}" type="parTrans" cxnId="{0EFD7B84-781B-4432-B07B-38083E3BBE11}">
      <dgm:prSet/>
      <dgm:spPr/>
      <dgm:t>
        <a:bodyPr/>
        <a:lstStyle/>
        <a:p>
          <a:endParaRPr lang="en-US"/>
        </a:p>
      </dgm:t>
    </dgm:pt>
    <dgm:pt modelId="{F1720D32-87A9-4752-BAE7-9428C9F517B8}" type="sibTrans" cxnId="{0EFD7B84-781B-4432-B07B-38083E3BBE11}">
      <dgm:prSet/>
      <dgm:spPr/>
      <dgm:t>
        <a:bodyPr/>
        <a:lstStyle/>
        <a:p>
          <a:endParaRPr lang="en-US"/>
        </a:p>
      </dgm:t>
    </dgm:pt>
    <dgm:pt modelId="{AEDC24EB-F192-42F3-AEF4-B51C92528282}">
      <dgm:prSet phldrT="[Text]" custT="1"/>
      <dgm:spPr/>
      <dgm:t>
        <a:bodyPr/>
        <a:lstStyle/>
        <a:p>
          <a:r>
            <a:rPr lang="en-US" sz="1600" baseline="0" dirty="0" smtClean="0"/>
            <a:t>Education, communication, behavioral change</a:t>
          </a:r>
          <a:endParaRPr lang="en-US" sz="1600" baseline="0" dirty="0"/>
        </a:p>
      </dgm:t>
    </dgm:pt>
    <dgm:pt modelId="{A8DDBE56-715A-4AEC-BC95-E1973E75BA76}" type="parTrans" cxnId="{98EF7F6A-B503-4048-B6BE-CCEEF91FAD79}">
      <dgm:prSet/>
      <dgm:spPr/>
      <dgm:t>
        <a:bodyPr/>
        <a:lstStyle/>
        <a:p>
          <a:endParaRPr lang="en-US"/>
        </a:p>
      </dgm:t>
    </dgm:pt>
    <dgm:pt modelId="{91771583-1021-454E-9257-FD75843CC468}" type="sibTrans" cxnId="{98EF7F6A-B503-4048-B6BE-CCEEF91FAD79}">
      <dgm:prSet/>
      <dgm:spPr/>
      <dgm:t>
        <a:bodyPr/>
        <a:lstStyle/>
        <a:p>
          <a:endParaRPr lang="en-US"/>
        </a:p>
      </dgm:t>
    </dgm:pt>
    <dgm:pt modelId="{12F029A0-07DB-4BA7-B012-F62B9397FD52}">
      <dgm:prSet phldrT="[Text]"/>
      <dgm:spPr/>
      <dgm:t>
        <a:bodyPr/>
        <a:lstStyle/>
        <a:p>
          <a:r>
            <a:rPr lang="en-US" dirty="0" smtClean="0"/>
            <a:t>Sanitation</a:t>
          </a:r>
          <a:endParaRPr lang="en-US" dirty="0"/>
        </a:p>
      </dgm:t>
    </dgm:pt>
    <dgm:pt modelId="{2501C9B7-E825-45A0-B3B6-7EECB5F422BD}" type="parTrans" cxnId="{F9588FF4-C5FA-4758-BC4A-54EDB0F19D1E}">
      <dgm:prSet/>
      <dgm:spPr/>
      <dgm:t>
        <a:bodyPr/>
        <a:lstStyle/>
        <a:p>
          <a:endParaRPr lang="en-US"/>
        </a:p>
      </dgm:t>
    </dgm:pt>
    <dgm:pt modelId="{7DC8176F-3509-4FD5-88AA-A0EFF7A37CC9}" type="sibTrans" cxnId="{F9588FF4-C5FA-4758-BC4A-54EDB0F19D1E}">
      <dgm:prSet/>
      <dgm:spPr/>
      <dgm:t>
        <a:bodyPr/>
        <a:lstStyle/>
        <a:p>
          <a:endParaRPr lang="en-US"/>
        </a:p>
      </dgm:t>
    </dgm:pt>
    <dgm:pt modelId="{3D71DD0F-F056-46DD-ACEF-4635C0C41170}">
      <dgm:prSet phldrT="[Text]"/>
      <dgm:spPr/>
      <dgm:t>
        <a:bodyPr/>
        <a:lstStyle/>
        <a:p>
          <a:r>
            <a:rPr lang="en-US" dirty="0" smtClean="0"/>
            <a:t>Products/ pesticides</a:t>
          </a:r>
          <a:endParaRPr lang="en-US" dirty="0"/>
        </a:p>
      </dgm:t>
    </dgm:pt>
    <dgm:pt modelId="{11CDB371-5469-46D6-BE9D-A303CF51A536}" type="parTrans" cxnId="{129CDA40-1287-4FD9-8EC1-0858B3AAA0B4}">
      <dgm:prSet/>
      <dgm:spPr/>
      <dgm:t>
        <a:bodyPr/>
        <a:lstStyle/>
        <a:p>
          <a:endParaRPr lang="en-US"/>
        </a:p>
      </dgm:t>
    </dgm:pt>
    <dgm:pt modelId="{5ACFB222-C3D6-4AED-A836-DCFDDA73AEDC}" type="sibTrans" cxnId="{129CDA40-1287-4FD9-8EC1-0858B3AAA0B4}">
      <dgm:prSet/>
      <dgm:spPr/>
      <dgm:t>
        <a:bodyPr/>
        <a:lstStyle/>
        <a:p>
          <a:endParaRPr lang="en-US"/>
        </a:p>
      </dgm:t>
    </dgm:pt>
    <dgm:pt modelId="{FC6068D2-A674-4151-ABC1-09855DC400A9}">
      <dgm:prSet phldrT="[Text]" custScaleX="115477" custScaleY="117558"/>
      <dgm:spPr/>
      <dgm:t>
        <a:bodyPr/>
        <a:lstStyle/>
        <a:p>
          <a:endParaRPr lang="en-US"/>
        </a:p>
      </dgm:t>
    </dgm:pt>
    <dgm:pt modelId="{35C39396-0526-4E12-AB8D-82F8AEA9FA5A}" type="parTrans" cxnId="{C41F812B-AFED-4A2D-869B-21018DF22C25}">
      <dgm:prSet/>
      <dgm:spPr/>
      <dgm:t>
        <a:bodyPr/>
        <a:lstStyle/>
        <a:p>
          <a:endParaRPr lang="en-US"/>
        </a:p>
      </dgm:t>
    </dgm:pt>
    <dgm:pt modelId="{2236E492-F407-4274-9B86-E70E28B6E5F5}" type="sibTrans" cxnId="{C41F812B-AFED-4A2D-869B-21018DF22C25}">
      <dgm:prSet/>
      <dgm:spPr/>
      <dgm:t>
        <a:bodyPr/>
        <a:lstStyle/>
        <a:p>
          <a:endParaRPr lang="en-US"/>
        </a:p>
      </dgm:t>
    </dgm:pt>
    <dgm:pt modelId="{9F7E0EE2-4750-45FF-83F5-B474F75A539F}">
      <dgm:prSet phldrT="[Text]" custScaleX="125467" custScaleY="116339"/>
      <dgm:spPr/>
      <dgm:t>
        <a:bodyPr/>
        <a:lstStyle/>
        <a:p>
          <a:endParaRPr lang="en-US"/>
        </a:p>
      </dgm:t>
    </dgm:pt>
    <dgm:pt modelId="{B048AE40-AA99-40BE-ACFC-6E3F5141DAE5}" type="parTrans" cxnId="{A06C382D-4E51-48C7-9F49-8E9AFC4506DE}">
      <dgm:prSet/>
      <dgm:spPr/>
      <dgm:t>
        <a:bodyPr/>
        <a:lstStyle/>
        <a:p>
          <a:endParaRPr lang="en-US"/>
        </a:p>
      </dgm:t>
    </dgm:pt>
    <dgm:pt modelId="{ACD2D137-B380-4E21-BC19-FEE77A9DEBBF}" type="sibTrans" cxnId="{A06C382D-4E51-48C7-9F49-8E9AFC4506DE}">
      <dgm:prSet/>
      <dgm:spPr/>
      <dgm:t>
        <a:bodyPr/>
        <a:lstStyle/>
        <a:p>
          <a:endParaRPr lang="en-US"/>
        </a:p>
      </dgm:t>
    </dgm:pt>
    <dgm:pt modelId="{52FDED02-60DE-45C8-B1C6-ADC3391B4B1A}">
      <dgm:prSet phldrT="[Text]" custScaleX="107799" custScaleY="105829"/>
      <dgm:spPr/>
      <dgm:t>
        <a:bodyPr/>
        <a:lstStyle/>
        <a:p>
          <a:endParaRPr lang="en-US" dirty="0"/>
        </a:p>
      </dgm:t>
    </dgm:pt>
    <dgm:pt modelId="{32D5EB3E-1198-4D8E-844A-1EF7B4C84C67}" type="parTrans" cxnId="{8E0824D2-1510-4532-A4DF-1D7F9FDAF45B}">
      <dgm:prSet/>
      <dgm:spPr/>
      <dgm:t>
        <a:bodyPr/>
        <a:lstStyle/>
        <a:p>
          <a:endParaRPr lang="en-US"/>
        </a:p>
      </dgm:t>
    </dgm:pt>
    <dgm:pt modelId="{28009B2F-E899-4868-8F16-11FC9BED4B7E}" type="sibTrans" cxnId="{8E0824D2-1510-4532-A4DF-1D7F9FDAF45B}">
      <dgm:prSet/>
      <dgm:spPr/>
      <dgm:t>
        <a:bodyPr/>
        <a:lstStyle/>
        <a:p>
          <a:endParaRPr lang="en-US"/>
        </a:p>
      </dgm:t>
    </dgm:pt>
    <dgm:pt modelId="{A080FBD7-0FB1-460F-AEBF-A82EF99D4640}">
      <dgm:prSet phldrT="[Text]" custScaleX="109989" custScaleY="116039"/>
      <dgm:spPr/>
      <dgm:t>
        <a:bodyPr/>
        <a:lstStyle/>
        <a:p>
          <a:endParaRPr lang="en-US"/>
        </a:p>
      </dgm:t>
    </dgm:pt>
    <dgm:pt modelId="{8C1F209F-A917-44CF-AEFA-D46B7AA3DBCC}" type="parTrans" cxnId="{BBC3B328-6A84-46B1-A585-4B047B6F1610}">
      <dgm:prSet/>
      <dgm:spPr/>
      <dgm:t>
        <a:bodyPr/>
        <a:lstStyle/>
        <a:p>
          <a:endParaRPr lang="en-US"/>
        </a:p>
      </dgm:t>
    </dgm:pt>
    <dgm:pt modelId="{FF092FF1-40E0-4471-9A65-ABB55E878125}" type="sibTrans" cxnId="{BBC3B328-6A84-46B1-A585-4B047B6F1610}">
      <dgm:prSet/>
      <dgm:spPr/>
      <dgm:t>
        <a:bodyPr/>
        <a:lstStyle/>
        <a:p>
          <a:endParaRPr lang="en-US"/>
        </a:p>
      </dgm:t>
    </dgm:pt>
    <dgm:pt modelId="{659BE524-34AF-4162-B7D3-0B6745A30E15}" type="pres">
      <dgm:prSet presAssocID="{65136666-1894-4BE9-91D2-6D231D9D5892}" presName="Name0" presStyleCnt="0">
        <dgm:presLayoutVars>
          <dgm:chMax val="1"/>
          <dgm:dir/>
          <dgm:animLvl val="ctr"/>
          <dgm:resizeHandles val="exact"/>
        </dgm:presLayoutVars>
      </dgm:prSet>
      <dgm:spPr/>
      <dgm:t>
        <a:bodyPr/>
        <a:lstStyle/>
        <a:p>
          <a:endParaRPr lang="en-US"/>
        </a:p>
      </dgm:t>
    </dgm:pt>
    <dgm:pt modelId="{7C4B7581-4E8C-4766-B66F-2E90E80F38AF}" type="pres">
      <dgm:prSet presAssocID="{73685BF9-8931-4E21-8354-A60174F9B83A}" presName="centerShape" presStyleLbl="node0" presStyleIdx="0" presStyleCnt="1"/>
      <dgm:spPr/>
      <dgm:t>
        <a:bodyPr/>
        <a:lstStyle/>
        <a:p>
          <a:endParaRPr lang="en-US"/>
        </a:p>
      </dgm:t>
    </dgm:pt>
    <dgm:pt modelId="{1037690D-4CB8-470D-BA96-8D4F0569AEB9}" type="pres">
      <dgm:prSet presAssocID="{E572F2D4-741D-4882-9B01-E3CA0DCCC5FA}" presName="node" presStyleLbl="node1" presStyleIdx="0" presStyleCnt="4" custScaleX="124996" custScaleY="116039">
        <dgm:presLayoutVars>
          <dgm:bulletEnabled val="1"/>
        </dgm:presLayoutVars>
      </dgm:prSet>
      <dgm:spPr/>
      <dgm:t>
        <a:bodyPr/>
        <a:lstStyle/>
        <a:p>
          <a:endParaRPr lang="en-US"/>
        </a:p>
      </dgm:t>
    </dgm:pt>
    <dgm:pt modelId="{684D8ECE-1A0B-4211-A197-E7DCEA1DFAA0}" type="pres">
      <dgm:prSet presAssocID="{E572F2D4-741D-4882-9B01-E3CA0DCCC5FA}" presName="dummy" presStyleCnt="0"/>
      <dgm:spPr/>
    </dgm:pt>
    <dgm:pt modelId="{F8B2BAED-6727-4E02-8B67-30651449E404}" type="pres">
      <dgm:prSet presAssocID="{F1720D32-87A9-4752-BAE7-9428C9F517B8}" presName="sibTrans" presStyleLbl="sibTrans2D1" presStyleIdx="0" presStyleCnt="4"/>
      <dgm:spPr/>
      <dgm:t>
        <a:bodyPr/>
        <a:lstStyle/>
        <a:p>
          <a:endParaRPr lang="en-US"/>
        </a:p>
      </dgm:t>
    </dgm:pt>
    <dgm:pt modelId="{62F98738-4763-4AD0-AFBC-E11932545B89}" type="pres">
      <dgm:prSet presAssocID="{AEDC24EB-F192-42F3-AEF4-B51C92528282}" presName="node" presStyleLbl="node1" presStyleIdx="1" presStyleCnt="4" custScaleX="154931" custScaleY="105829">
        <dgm:presLayoutVars>
          <dgm:bulletEnabled val="1"/>
        </dgm:presLayoutVars>
      </dgm:prSet>
      <dgm:spPr/>
      <dgm:t>
        <a:bodyPr/>
        <a:lstStyle/>
        <a:p>
          <a:endParaRPr lang="en-US"/>
        </a:p>
      </dgm:t>
    </dgm:pt>
    <dgm:pt modelId="{1F86399A-7B8A-468D-BD82-9D053B9FA970}" type="pres">
      <dgm:prSet presAssocID="{AEDC24EB-F192-42F3-AEF4-B51C92528282}" presName="dummy" presStyleCnt="0"/>
      <dgm:spPr/>
    </dgm:pt>
    <dgm:pt modelId="{92EFF060-95B0-4BD4-A0A3-A71516BBC424}" type="pres">
      <dgm:prSet presAssocID="{91771583-1021-454E-9257-FD75843CC468}" presName="sibTrans" presStyleLbl="sibTrans2D1" presStyleIdx="1" presStyleCnt="4"/>
      <dgm:spPr/>
      <dgm:t>
        <a:bodyPr/>
        <a:lstStyle/>
        <a:p>
          <a:endParaRPr lang="en-US"/>
        </a:p>
      </dgm:t>
    </dgm:pt>
    <dgm:pt modelId="{12FBA468-5EC5-464A-9D73-D3CBBCC25288}" type="pres">
      <dgm:prSet presAssocID="{12F029A0-07DB-4BA7-B012-F62B9397FD52}" presName="node" presStyleLbl="node1" presStyleIdx="2" presStyleCnt="4" custScaleX="125467" custScaleY="116339">
        <dgm:presLayoutVars>
          <dgm:bulletEnabled val="1"/>
        </dgm:presLayoutVars>
      </dgm:prSet>
      <dgm:spPr/>
      <dgm:t>
        <a:bodyPr/>
        <a:lstStyle/>
        <a:p>
          <a:endParaRPr lang="en-US"/>
        </a:p>
      </dgm:t>
    </dgm:pt>
    <dgm:pt modelId="{EC4C1060-BE00-4A83-A0E7-0C820D8A5641}" type="pres">
      <dgm:prSet presAssocID="{12F029A0-07DB-4BA7-B012-F62B9397FD52}" presName="dummy" presStyleCnt="0"/>
      <dgm:spPr/>
    </dgm:pt>
    <dgm:pt modelId="{8343466A-364E-405F-B53A-FB3B3650BFDA}" type="pres">
      <dgm:prSet presAssocID="{7DC8176F-3509-4FD5-88AA-A0EFF7A37CC9}" presName="sibTrans" presStyleLbl="sibTrans2D1" presStyleIdx="2" presStyleCnt="4"/>
      <dgm:spPr/>
      <dgm:t>
        <a:bodyPr/>
        <a:lstStyle/>
        <a:p>
          <a:endParaRPr lang="en-US"/>
        </a:p>
      </dgm:t>
    </dgm:pt>
    <dgm:pt modelId="{8FA931CF-B520-434D-8D8D-17D0CD15B779}" type="pres">
      <dgm:prSet presAssocID="{3D71DD0F-F056-46DD-ACEF-4635C0C41170}" presName="node" presStyleLbl="node1" presStyleIdx="3" presStyleCnt="4" custScaleX="115477" custScaleY="117558" custRadScaleRad="100654" custRadScaleInc="21783">
        <dgm:presLayoutVars>
          <dgm:bulletEnabled val="1"/>
        </dgm:presLayoutVars>
      </dgm:prSet>
      <dgm:spPr/>
      <dgm:t>
        <a:bodyPr/>
        <a:lstStyle/>
        <a:p>
          <a:endParaRPr lang="en-US"/>
        </a:p>
      </dgm:t>
    </dgm:pt>
    <dgm:pt modelId="{E718EB15-526F-44C9-9A2A-7100DB9C8953}" type="pres">
      <dgm:prSet presAssocID="{3D71DD0F-F056-46DD-ACEF-4635C0C41170}" presName="dummy" presStyleCnt="0"/>
      <dgm:spPr/>
    </dgm:pt>
    <dgm:pt modelId="{44259563-B5C7-4C01-B62D-6E895B307A6C}" type="pres">
      <dgm:prSet presAssocID="{5ACFB222-C3D6-4AED-A836-DCFDDA73AEDC}" presName="sibTrans" presStyleLbl="sibTrans2D1" presStyleIdx="3" presStyleCnt="4"/>
      <dgm:spPr/>
      <dgm:t>
        <a:bodyPr/>
        <a:lstStyle/>
        <a:p>
          <a:endParaRPr lang="en-US"/>
        </a:p>
      </dgm:t>
    </dgm:pt>
  </dgm:ptLst>
  <dgm:cxnLst>
    <dgm:cxn modelId="{55C3974E-E65A-441A-A1FF-4A9680FABD52}" type="presOf" srcId="{F1720D32-87A9-4752-BAE7-9428C9F517B8}" destId="{F8B2BAED-6727-4E02-8B67-30651449E404}" srcOrd="0" destOrd="0" presId="urn:microsoft.com/office/officeart/2005/8/layout/radial6"/>
    <dgm:cxn modelId="{D52882B1-4A37-47D6-8A3C-240E1CF54167}" type="presOf" srcId="{7DC8176F-3509-4FD5-88AA-A0EFF7A37CC9}" destId="{8343466A-364E-405F-B53A-FB3B3650BFDA}" srcOrd="0" destOrd="0" presId="urn:microsoft.com/office/officeart/2005/8/layout/radial6"/>
    <dgm:cxn modelId="{E53FE4C2-FD69-4C23-A88E-3CB664A3E5EA}" type="presOf" srcId="{AEDC24EB-F192-42F3-AEF4-B51C92528282}" destId="{62F98738-4763-4AD0-AFBC-E11932545B89}" srcOrd="0" destOrd="0" presId="urn:microsoft.com/office/officeart/2005/8/layout/radial6"/>
    <dgm:cxn modelId="{1B7D87FD-93DC-463C-AA70-208414FF9C0C}" type="presOf" srcId="{5ACFB222-C3D6-4AED-A836-DCFDDA73AEDC}" destId="{44259563-B5C7-4C01-B62D-6E895B307A6C}" srcOrd="0" destOrd="0" presId="urn:microsoft.com/office/officeart/2005/8/layout/radial6"/>
    <dgm:cxn modelId="{B616BED3-EF02-46DF-8E5A-4F927C454618}" type="presOf" srcId="{65136666-1894-4BE9-91D2-6D231D9D5892}" destId="{659BE524-34AF-4162-B7D3-0B6745A30E15}" srcOrd="0" destOrd="0" presId="urn:microsoft.com/office/officeart/2005/8/layout/radial6"/>
    <dgm:cxn modelId="{0EFD7B84-781B-4432-B07B-38083E3BBE11}" srcId="{73685BF9-8931-4E21-8354-A60174F9B83A}" destId="{E572F2D4-741D-4882-9B01-E3CA0DCCC5FA}" srcOrd="0" destOrd="0" parTransId="{82F92383-1315-4E00-9ED6-1EF93A5C90D8}" sibTransId="{F1720D32-87A9-4752-BAE7-9428C9F517B8}"/>
    <dgm:cxn modelId="{C41F812B-AFED-4A2D-869B-21018DF22C25}" srcId="{65136666-1894-4BE9-91D2-6D231D9D5892}" destId="{FC6068D2-A674-4151-ABC1-09855DC400A9}" srcOrd="1" destOrd="0" parTransId="{35C39396-0526-4E12-AB8D-82F8AEA9FA5A}" sibTransId="{2236E492-F407-4274-9B86-E70E28B6E5F5}"/>
    <dgm:cxn modelId="{6CDBFA4D-E0FC-4F04-AE2B-F5EFB38D60F5}" type="presOf" srcId="{73685BF9-8931-4E21-8354-A60174F9B83A}" destId="{7C4B7581-4E8C-4766-B66F-2E90E80F38AF}" srcOrd="0" destOrd="0" presId="urn:microsoft.com/office/officeart/2005/8/layout/radial6"/>
    <dgm:cxn modelId="{00CA42CD-4ABA-4152-9DA5-76FE79C5A447}" type="presOf" srcId="{91771583-1021-454E-9257-FD75843CC468}" destId="{92EFF060-95B0-4BD4-A0A3-A71516BBC424}" srcOrd="0" destOrd="0" presId="urn:microsoft.com/office/officeart/2005/8/layout/radial6"/>
    <dgm:cxn modelId="{129CDA40-1287-4FD9-8EC1-0858B3AAA0B4}" srcId="{73685BF9-8931-4E21-8354-A60174F9B83A}" destId="{3D71DD0F-F056-46DD-ACEF-4635C0C41170}" srcOrd="3" destOrd="0" parTransId="{11CDB371-5469-46D6-BE9D-A303CF51A536}" sibTransId="{5ACFB222-C3D6-4AED-A836-DCFDDA73AEDC}"/>
    <dgm:cxn modelId="{98EF7F6A-B503-4048-B6BE-CCEEF91FAD79}" srcId="{73685BF9-8931-4E21-8354-A60174F9B83A}" destId="{AEDC24EB-F192-42F3-AEF4-B51C92528282}" srcOrd="1" destOrd="0" parTransId="{A8DDBE56-715A-4AEC-BC95-E1973E75BA76}" sibTransId="{91771583-1021-454E-9257-FD75843CC468}"/>
    <dgm:cxn modelId="{8E0824D2-1510-4532-A4DF-1D7F9FDAF45B}" srcId="{65136666-1894-4BE9-91D2-6D231D9D5892}" destId="{52FDED02-60DE-45C8-B1C6-ADC3391B4B1A}" srcOrd="3" destOrd="0" parTransId="{32D5EB3E-1198-4D8E-844A-1EF7B4C84C67}" sibTransId="{28009B2F-E899-4868-8F16-11FC9BED4B7E}"/>
    <dgm:cxn modelId="{B8059B71-C965-4CEE-956F-EA9166704EEC}" type="presOf" srcId="{E572F2D4-741D-4882-9B01-E3CA0DCCC5FA}" destId="{1037690D-4CB8-470D-BA96-8D4F0569AEB9}" srcOrd="0" destOrd="0" presId="urn:microsoft.com/office/officeart/2005/8/layout/radial6"/>
    <dgm:cxn modelId="{A06C382D-4E51-48C7-9F49-8E9AFC4506DE}" srcId="{65136666-1894-4BE9-91D2-6D231D9D5892}" destId="{9F7E0EE2-4750-45FF-83F5-B474F75A539F}" srcOrd="2" destOrd="0" parTransId="{B048AE40-AA99-40BE-ACFC-6E3F5141DAE5}" sibTransId="{ACD2D137-B380-4E21-BC19-FEE77A9DEBBF}"/>
    <dgm:cxn modelId="{D93CD9F2-F7BF-4F21-91A3-0DF57B862457}" type="presOf" srcId="{12F029A0-07DB-4BA7-B012-F62B9397FD52}" destId="{12FBA468-5EC5-464A-9D73-D3CBBCC25288}" srcOrd="0" destOrd="0" presId="urn:microsoft.com/office/officeart/2005/8/layout/radial6"/>
    <dgm:cxn modelId="{8AFD2D82-4228-4376-9F9B-F50C8C7E6E93}" type="presOf" srcId="{3D71DD0F-F056-46DD-ACEF-4635C0C41170}" destId="{8FA931CF-B520-434D-8D8D-17D0CD15B779}" srcOrd="0" destOrd="0" presId="urn:microsoft.com/office/officeart/2005/8/layout/radial6"/>
    <dgm:cxn modelId="{9E5C0D63-24C3-4952-B64B-90672D56B1B1}" srcId="{65136666-1894-4BE9-91D2-6D231D9D5892}" destId="{73685BF9-8931-4E21-8354-A60174F9B83A}" srcOrd="0" destOrd="0" parTransId="{6BC5DCA4-E934-4968-BFE5-A0DC17D811D2}" sibTransId="{9B9B6EC1-555F-4715-B1CF-766E892C0880}"/>
    <dgm:cxn modelId="{F9588FF4-C5FA-4758-BC4A-54EDB0F19D1E}" srcId="{73685BF9-8931-4E21-8354-A60174F9B83A}" destId="{12F029A0-07DB-4BA7-B012-F62B9397FD52}" srcOrd="2" destOrd="0" parTransId="{2501C9B7-E825-45A0-B3B6-7EECB5F422BD}" sibTransId="{7DC8176F-3509-4FD5-88AA-A0EFF7A37CC9}"/>
    <dgm:cxn modelId="{BBC3B328-6A84-46B1-A585-4B047B6F1610}" srcId="{65136666-1894-4BE9-91D2-6D231D9D5892}" destId="{A080FBD7-0FB1-460F-AEBF-A82EF99D4640}" srcOrd="4" destOrd="0" parTransId="{8C1F209F-A917-44CF-AEFA-D46B7AA3DBCC}" sibTransId="{FF092FF1-40E0-4471-9A65-ABB55E878125}"/>
    <dgm:cxn modelId="{396BEAC8-1A09-4450-BE0C-B8F51777D402}" type="presParOf" srcId="{659BE524-34AF-4162-B7D3-0B6745A30E15}" destId="{7C4B7581-4E8C-4766-B66F-2E90E80F38AF}" srcOrd="0" destOrd="0" presId="urn:microsoft.com/office/officeart/2005/8/layout/radial6"/>
    <dgm:cxn modelId="{6B5350B4-A146-4A72-AB2A-7D80E5B5DDA1}" type="presParOf" srcId="{659BE524-34AF-4162-B7D3-0B6745A30E15}" destId="{1037690D-4CB8-470D-BA96-8D4F0569AEB9}" srcOrd="1" destOrd="0" presId="urn:microsoft.com/office/officeart/2005/8/layout/radial6"/>
    <dgm:cxn modelId="{72969F89-0C8D-41CD-BBBF-2FB62AE65222}" type="presParOf" srcId="{659BE524-34AF-4162-B7D3-0B6745A30E15}" destId="{684D8ECE-1A0B-4211-A197-E7DCEA1DFAA0}" srcOrd="2" destOrd="0" presId="urn:microsoft.com/office/officeart/2005/8/layout/radial6"/>
    <dgm:cxn modelId="{43BA4D39-2602-45F2-81B8-0CD35E19E49E}" type="presParOf" srcId="{659BE524-34AF-4162-B7D3-0B6745A30E15}" destId="{F8B2BAED-6727-4E02-8B67-30651449E404}" srcOrd="3" destOrd="0" presId="urn:microsoft.com/office/officeart/2005/8/layout/radial6"/>
    <dgm:cxn modelId="{2A163848-21DB-4728-BD55-EA7C5C660777}" type="presParOf" srcId="{659BE524-34AF-4162-B7D3-0B6745A30E15}" destId="{62F98738-4763-4AD0-AFBC-E11932545B89}" srcOrd="4" destOrd="0" presId="urn:microsoft.com/office/officeart/2005/8/layout/radial6"/>
    <dgm:cxn modelId="{AEDA63F6-C6DF-49C8-803D-F4EE1B5D0F3F}" type="presParOf" srcId="{659BE524-34AF-4162-B7D3-0B6745A30E15}" destId="{1F86399A-7B8A-468D-BD82-9D053B9FA970}" srcOrd="5" destOrd="0" presId="urn:microsoft.com/office/officeart/2005/8/layout/radial6"/>
    <dgm:cxn modelId="{3D8427C5-D1D6-4FF3-B6F6-4CD632BDA22E}" type="presParOf" srcId="{659BE524-34AF-4162-B7D3-0B6745A30E15}" destId="{92EFF060-95B0-4BD4-A0A3-A71516BBC424}" srcOrd="6" destOrd="0" presId="urn:microsoft.com/office/officeart/2005/8/layout/radial6"/>
    <dgm:cxn modelId="{D40AC807-AF6D-4163-995E-817AAF79C0BA}" type="presParOf" srcId="{659BE524-34AF-4162-B7D3-0B6745A30E15}" destId="{12FBA468-5EC5-464A-9D73-D3CBBCC25288}" srcOrd="7" destOrd="0" presId="urn:microsoft.com/office/officeart/2005/8/layout/radial6"/>
    <dgm:cxn modelId="{34E77792-8136-4BC8-AA4A-3F56B915D1D1}" type="presParOf" srcId="{659BE524-34AF-4162-B7D3-0B6745A30E15}" destId="{EC4C1060-BE00-4A83-A0E7-0C820D8A5641}" srcOrd="8" destOrd="0" presId="urn:microsoft.com/office/officeart/2005/8/layout/radial6"/>
    <dgm:cxn modelId="{BD4FB187-CCEC-4C2D-8CFD-931F282745CE}" type="presParOf" srcId="{659BE524-34AF-4162-B7D3-0B6745A30E15}" destId="{8343466A-364E-405F-B53A-FB3B3650BFDA}" srcOrd="9" destOrd="0" presId="urn:microsoft.com/office/officeart/2005/8/layout/radial6"/>
    <dgm:cxn modelId="{A392AD42-A672-4AD5-8E32-6B91E51F4714}" type="presParOf" srcId="{659BE524-34AF-4162-B7D3-0B6745A30E15}" destId="{8FA931CF-B520-434D-8D8D-17D0CD15B779}" srcOrd="10" destOrd="0" presId="urn:microsoft.com/office/officeart/2005/8/layout/radial6"/>
    <dgm:cxn modelId="{FD5F63DA-701A-46C0-BEE0-C90731AAAD23}" type="presParOf" srcId="{659BE524-34AF-4162-B7D3-0B6745A30E15}" destId="{E718EB15-526F-44C9-9A2A-7100DB9C8953}" srcOrd="11" destOrd="0" presId="urn:microsoft.com/office/officeart/2005/8/layout/radial6"/>
    <dgm:cxn modelId="{B1209A55-6522-4307-AA21-C4EAF7AB7D89}" type="presParOf" srcId="{659BE524-34AF-4162-B7D3-0B6745A30E15}" destId="{44259563-B5C7-4C01-B62D-6E895B307A6C}"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59563-B5C7-4C01-B62D-6E895B307A6C}">
      <dsp:nvSpPr>
        <dsp:cNvPr id="0" name=""/>
        <dsp:cNvSpPr/>
      </dsp:nvSpPr>
      <dsp:spPr>
        <a:xfrm>
          <a:off x="1433532" y="610268"/>
          <a:ext cx="4086001" cy="4086001"/>
        </a:xfrm>
        <a:prstGeom prst="blockArc">
          <a:avLst>
            <a:gd name="adj1" fmla="val 11194595"/>
            <a:gd name="adj2" fmla="val 16222622"/>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43466A-364E-405F-B53A-FB3B3650BFDA}">
      <dsp:nvSpPr>
        <dsp:cNvPr id="0" name=""/>
        <dsp:cNvSpPr/>
      </dsp:nvSpPr>
      <dsp:spPr>
        <a:xfrm>
          <a:off x="1433522" y="610355"/>
          <a:ext cx="4086001" cy="4086001"/>
        </a:xfrm>
        <a:prstGeom prst="blockArc">
          <a:avLst>
            <a:gd name="adj1" fmla="val 5377360"/>
            <a:gd name="adj2" fmla="val 11194745"/>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EFF060-95B0-4BD4-A0A3-A71516BBC424}">
      <dsp:nvSpPr>
        <dsp:cNvPr id="0" name=""/>
        <dsp:cNvSpPr/>
      </dsp:nvSpPr>
      <dsp:spPr>
        <a:xfrm>
          <a:off x="1446664" y="610312"/>
          <a:ext cx="4086001" cy="4086001"/>
        </a:xfrm>
        <a:prstGeom prst="blockArc">
          <a:avLst>
            <a:gd name="adj1" fmla="val 0"/>
            <a:gd name="adj2" fmla="val 540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2BAED-6727-4E02-8B67-30651449E404}">
      <dsp:nvSpPr>
        <dsp:cNvPr id="0" name=""/>
        <dsp:cNvSpPr/>
      </dsp:nvSpPr>
      <dsp:spPr>
        <a:xfrm>
          <a:off x="1446664" y="610312"/>
          <a:ext cx="4086001" cy="4086001"/>
        </a:xfrm>
        <a:prstGeom prst="blockArc">
          <a:avLst>
            <a:gd name="adj1" fmla="val 16200000"/>
            <a:gd name="adj2" fmla="val 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4B7581-4E8C-4766-B66F-2E90E80F38AF}">
      <dsp:nvSpPr>
        <dsp:cNvPr id="0" name=""/>
        <dsp:cNvSpPr/>
      </dsp:nvSpPr>
      <dsp:spPr>
        <a:xfrm>
          <a:off x="2549444" y="1713091"/>
          <a:ext cx="1880443" cy="18804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Pest Control</a:t>
          </a:r>
          <a:endParaRPr lang="en-US" sz="3100" kern="1200" dirty="0"/>
        </a:p>
      </dsp:txBody>
      <dsp:txXfrm>
        <a:off x="2824829" y="1988476"/>
        <a:ext cx="1329673" cy="1329673"/>
      </dsp:txXfrm>
    </dsp:sp>
    <dsp:sp modelId="{1037690D-4CB8-470D-BA96-8D4F0569AEB9}">
      <dsp:nvSpPr>
        <dsp:cNvPr id="0" name=""/>
        <dsp:cNvSpPr/>
      </dsp:nvSpPr>
      <dsp:spPr>
        <a:xfrm>
          <a:off x="2666998" y="-106017"/>
          <a:ext cx="1645335" cy="152743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 monitoring, evaluation</a:t>
          </a:r>
          <a:endParaRPr lang="en-US" sz="1600" kern="1200" dirty="0"/>
        </a:p>
      </dsp:txBody>
      <dsp:txXfrm>
        <a:off x="2907952" y="117670"/>
        <a:ext cx="1163427" cy="1080059"/>
      </dsp:txXfrm>
    </dsp:sp>
    <dsp:sp modelId="{62F98738-4763-4AD0-AFBC-E11932545B89}">
      <dsp:nvSpPr>
        <dsp:cNvPr id="0" name=""/>
        <dsp:cNvSpPr/>
      </dsp:nvSpPr>
      <dsp:spPr>
        <a:xfrm>
          <a:off x="4465592" y="1956793"/>
          <a:ext cx="2039372" cy="139303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baseline="0" dirty="0" smtClean="0"/>
            <a:t>Education, communication, behavioral change</a:t>
          </a:r>
          <a:endParaRPr lang="en-US" sz="1600" kern="1200" baseline="0" dirty="0"/>
        </a:p>
      </dsp:txBody>
      <dsp:txXfrm>
        <a:off x="4764251" y="2160799"/>
        <a:ext cx="1442054" cy="985026"/>
      </dsp:txXfrm>
    </dsp:sp>
    <dsp:sp modelId="{12FBA468-5EC5-464A-9D73-D3CBBCC25288}">
      <dsp:nvSpPr>
        <dsp:cNvPr id="0" name=""/>
        <dsp:cNvSpPr/>
      </dsp:nvSpPr>
      <dsp:spPr>
        <a:xfrm>
          <a:off x="2663898" y="3883235"/>
          <a:ext cx="1651535" cy="153138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Sanitation</a:t>
          </a:r>
          <a:endParaRPr lang="en-US" sz="1900" kern="1200" dirty="0"/>
        </a:p>
      </dsp:txBody>
      <dsp:txXfrm>
        <a:off x="2905760" y="4107501"/>
        <a:ext cx="1167811" cy="1082850"/>
      </dsp:txXfrm>
    </dsp:sp>
    <dsp:sp modelId="{8FA931CF-B520-434D-8D8D-17D0CD15B779}">
      <dsp:nvSpPr>
        <dsp:cNvPr id="0" name=""/>
        <dsp:cNvSpPr/>
      </dsp:nvSpPr>
      <dsp:spPr>
        <a:xfrm>
          <a:off x="734033" y="1650995"/>
          <a:ext cx="1520035" cy="1547428"/>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Products/ pesticides</a:t>
          </a:r>
          <a:endParaRPr lang="en-US" sz="1900" kern="1200" dirty="0"/>
        </a:p>
      </dsp:txBody>
      <dsp:txXfrm>
        <a:off x="956637" y="1877611"/>
        <a:ext cx="1074827" cy="10941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CBBB4-D7CA-4EB0-A83A-83640A6EE227}" type="datetimeFigureOut">
              <a:rPr lang="en-US" smtClean="0"/>
              <a:t>4/2/2014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010789-8DB9-416E-B0DF-A4C774CBFC30}" type="slidenum">
              <a:rPr lang="en-US" smtClean="0"/>
              <a:t>‹#›</a:t>
            </a:fld>
            <a:endParaRPr lang="en-US"/>
          </a:p>
        </p:txBody>
      </p:sp>
    </p:spTree>
    <p:extLst>
      <p:ext uri="{BB962C8B-B14F-4D97-AF65-F5344CB8AC3E}">
        <p14:creationId xmlns:p14="http://schemas.microsoft.com/office/powerpoint/2010/main" val="336912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cholastic.com/teachers/teaching-ideas/alycia-zimmerma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cite_note-6"/><Relationship Id="rId3" Type="http://schemas.openxmlformats.org/officeDocument/2006/relationships/hyperlink" Target="#cite_note-Backtoschool-4"/><Relationship Id="rId7" Type="http://schemas.openxmlformats.org/officeDocument/2006/relationships/hyperlink" Target="http://en.wikipedia.org/wiki/Environmental_Protection_Agency"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Centers_for_Disease_Control" TargetMode="External"/><Relationship Id="rId5" Type="http://schemas.openxmlformats.org/officeDocument/2006/relationships/hyperlink" Target="http://en.wikipedia.org/wiki/Sheila_Jackson_Lee" TargetMode="External"/><Relationship Id="rId10" Type="http://schemas.openxmlformats.org/officeDocument/2006/relationships/hyperlink" Target="#cite_note-7"/><Relationship Id="rId4" Type="http://schemas.openxmlformats.org/officeDocument/2006/relationships/hyperlink" Target="#cite_note-Allclear-5"/><Relationship Id="rId9" Type="http://schemas.openxmlformats.org/officeDocument/2006/relationships/hyperlink" Target="http://en.wikipedia.org/wiki/United_States_Dolla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pa.gov/iaq/schools/student_performance/references.html#1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epa.gov/iaq/schools/student_performance/references.html#61" TargetMode="External"/><Relationship Id="rId5" Type="http://schemas.openxmlformats.org/officeDocument/2006/relationships/hyperlink" Target="http://www.epa.gov/iaq/schools/student_performance/references.html#42" TargetMode="External"/><Relationship Id="rId4" Type="http://schemas.openxmlformats.org/officeDocument/2006/relationships/hyperlink" Target="http://www.epa.gov/iaq/schools/student_performance/references.html#79"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0789-8DB9-416E-B0DF-A4C774CBFC30}" type="slidenum">
              <a:rPr lang="en-US" smtClean="0"/>
              <a:t>1</a:t>
            </a:fld>
            <a:endParaRPr lang="en-US"/>
          </a:p>
        </p:txBody>
      </p:sp>
    </p:spTree>
    <p:extLst>
      <p:ext uri="{BB962C8B-B14F-4D97-AF65-F5344CB8AC3E}">
        <p14:creationId xmlns:p14="http://schemas.microsoft.com/office/powerpoint/2010/main" val="3249177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effectLst/>
            </a:endParaRPr>
          </a:p>
          <a:p>
            <a:endParaRPr lang="en-US" i="1" dirty="0" smtClean="0">
              <a:effectLst/>
            </a:endParaRPr>
          </a:p>
          <a:p>
            <a:r>
              <a:rPr lang="en-US" i="1" dirty="0" smtClean="0">
                <a:effectLst/>
              </a:rPr>
              <a:t>A newly cleaned shelf makes me feel hopeful and ready for the next challenges. </a:t>
            </a:r>
          </a:p>
          <a:p>
            <a:r>
              <a:rPr lang="en-US" b="1" dirty="0" smtClean="0">
                <a:effectLst/>
              </a:rPr>
              <a:t>Blogger Profile </a:t>
            </a:r>
            <a:r>
              <a:rPr lang="en-US" dirty="0" smtClean="0">
                <a:effectLst/>
                <a:hlinkClick r:id="rId3" action="ppaction://hlinkfile"/>
              </a:rPr>
              <a:t>Alycia Zimmerman</a:t>
            </a:r>
            <a:endParaRPr lang="en-US" dirty="0" smtClean="0">
              <a:effectLst/>
            </a:endParaRPr>
          </a:p>
          <a:p>
            <a:r>
              <a:rPr lang="en-US" i="1" dirty="0" smtClean="0">
                <a:effectLst/>
              </a:rPr>
              <a:t>Alycia Zimmerman</a:t>
            </a:r>
          </a:p>
          <a:p>
            <a:endParaRPr lang="en-US" i="1" dirty="0" smtClean="0">
              <a:effectLst/>
            </a:endParaRPr>
          </a:p>
          <a:p>
            <a:r>
              <a:rPr lang="en-US" dirty="0" smtClean="0"/>
              <a:t>Focus on small steps.</a:t>
            </a:r>
          </a:p>
          <a:p>
            <a:r>
              <a:rPr lang="en-US" dirty="0" smtClean="0"/>
              <a:t>Focus on what you want, not what you don't want.</a:t>
            </a:r>
          </a:p>
          <a:p>
            <a:r>
              <a:rPr lang="en-US" dirty="0" smtClean="0"/>
              <a:t>Focus on the moment. </a:t>
            </a:r>
          </a:p>
          <a:p>
            <a:r>
              <a:rPr lang="en-US" sz="1200" dirty="0" smtClean="0">
                <a:effectLst/>
              </a:rPr>
              <a:t>Tackle one problem spot a week until the end of the school year</a:t>
            </a:r>
          </a:p>
          <a:p>
            <a:endParaRPr lang="en-US" sz="1200" dirty="0" smtClean="0"/>
          </a:p>
          <a:p>
            <a:r>
              <a:rPr lang="en-US" dirty="0" smtClean="0"/>
              <a:t>What Is The Five Minute De-Cluttering Technique? </a:t>
            </a:r>
            <a:br>
              <a:rPr lang="en-US" dirty="0" smtClean="0"/>
            </a:br>
            <a:r>
              <a:rPr lang="en-US" dirty="0" smtClean="0"/>
              <a:t>The Five Minute De-cluttering Technique is about taking the focus away from sorting through each item and deciding whether to keep that particular one or not. It takes more time and emotional energy to pay attention to an item one by one because the likelihood of it being clutter is pretty high. It's much more effective to focus on the truly useful and valuable things you want to keep and then get rid of everything else. It's simple, easy and it gets the job done.</a:t>
            </a:r>
          </a:p>
          <a:p>
            <a:r>
              <a:rPr lang="en-US" dirty="0" smtClean="0"/>
              <a:t>The five-minute de-cluttering technique consists of five steps: </a:t>
            </a:r>
            <a:br>
              <a:rPr lang="en-US" dirty="0" smtClean="0"/>
            </a:br>
            <a:r>
              <a:rPr lang="en-US" dirty="0" smtClean="0"/>
              <a:t>1. Decide on a small area of the house you want to de-clutter. Then pick only a portion of that area to work on. For example, a drawer in your desk. </a:t>
            </a:r>
            <a:br>
              <a:rPr lang="en-US" dirty="0" smtClean="0"/>
            </a:br>
            <a:r>
              <a:rPr lang="en-US" dirty="0" smtClean="0"/>
              <a:t>2. Take an egg-timer and set it for five-minutes. </a:t>
            </a:r>
            <a:br>
              <a:rPr lang="en-US" dirty="0" smtClean="0"/>
            </a:br>
            <a:r>
              <a:rPr lang="en-US" dirty="0" smtClean="0"/>
              <a:t>3. Take everything out and clear the area you are working with. </a:t>
            </a:r>
            <a:br>
              <a:rPr lang="en-US" dirty="0" smtClean="0"/>
            </a:br>
            <a:r>
              <a:rPr lang="en-US" dirty="0" smtClean="0"/>
              <a:t>4. Look for the items that you really truly want to keep. Limit yourself to a few things as possible. Don't think too much and follow your intuition. </a:t>
            </a:r>
            <a:br>
              <a:rPr lang="en-US" dirty="0" smtClean="0"/>
            </a:br>
            <a:r>
              <a:rPr lang="en-US" dirty="0" smtClean="0"/>
              <a:t>5. Throw, recycle or give away everything else.</a:t>
            </a:r>
            <a:endParaRPr lang="en-US" dirty="0"/>
          </a:p>
        </p:txBody>
      </p:sp>
      <p:sp>
        <p:nvSpPr>
          <p:cNvPr id="4" name="Slide Number Placeholder 3"/>
          <p:cNvSpPr>
            <a:spLocks noGrp="1"/>
          </p:cNvSpPr>
          <p:nvPr>
            <p:ph type="sldNum" sz="quarter" idx="10"/>
          </p:nvPr>
        </p:nvSpPr>
        <p:spPr/>
        <p:txBody>
          <a:bodyPr/>
          <a:lstStyle/>
          <a:p>
            <a:fld id="{EF010789-8DB9-416E-B0DF-A4C774CBFC30}" type="slidenum">
              <a:rPr lang="en-US" smtClean="0"/>
              <a:t>14</a:t>
            </a:fld>
            <a:endParaRPr lang="en-US"/>
          </a:p>
        </p:txBody>
      </p:sp>
    </p:spTree>
    <p:extLst>
      <p:ext uri="{BB962C8B-B14F-4D97-AF65-F5344CB8AC3E}">
        <p14:creationId xmlns:p14="http://schemas.microsoft.com/office/powerpoint/2010/main" val="14856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Sometimes I need to ask for help.</a:t>
            </a:r>
            <a:r>
              <a:rPr lang="en-US" dirty="0" smtClean="0">
                <a:effectLst/>
              </a:rPr>
              <a:t> I was totally stressed as I approached my most offensive closet, filled with oddball books, crafts supplies, and shopping bags filled with </a:t>
            </a:r>
            <a:r>
              <a:rPr lang="en-US" i="1" dirty="0" smtClean="0">
                <a:effectLst/>
              </a:rPr>
              <a:t>everything</a:t>
            </a:r>
            <a:r>
              <a:rPr lang="en-US" dirty="0" smtClean="0">
                <a:effectLst/>
              </a:rPr>
              <a:t>! I ran to a colleague’s room, and she patiently walked me back to my closet and spent an hour helping me sort. No, she didn’t clean the closet out for me — I had to do that myself. But she listened as I talked through the process; she brought me more garbage bags; and she suggested teachers who’d love to inherit some of my cast-offs. A fresh set of eyes really makes a difference!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010789-8DB9-416E-B0DF-A4C774CBFC30}" type="slidenum">
              <a:rPr lang="en-US" smtClean="0"/>
              <a:t>15</a:t>
            </a:fld>
            <a:endParaRPr lang="en-US"/>
          </a:p>
        </p:txBody>
      </p:sp>
    </p:spTree>
    <p:extLst>
      <p:ext uri="{BB962C8B-B14F-4D97-AF65-F5344CB8AC3E}">
        <p14:creationId xmlns:p14="http://schemas.microsoft.com/office/powerpoint/2010/main" val="3474081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A36E894-20E3-4511-9E1E-83E35DDF9A61}" type="slidenum">
              <a:rPr lang="en-US" smtClean="0"/>
              <a:pPr>
                <a:defRPr/>
              </a:pPr>
              <a:t>17</a:t>
            </a:fld>
            <a:endParaRPr lang="en-US"/>
          </a:p>
        </p:txBody>
      </p:sp>
    </p:spTree>
    <p:extLst>
      <p:ext uri="{BB962C8B-B14F-4D97-AF65-F5344CB8AC3E}">
        <p14:creationId xmlns:p14="http://schemas.microsoft.com/office/powerpoint/2010/main" val="107298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0789-8DB9-416E-B0DF-A4C774CBFC30}" type="slidenum">
              <a:rPr lang="en-US" smtClean="0"/>
              <a:t>18</a:t>
            </a:fld>
            <a:endParaRPr lang="en-US"/>
          </a:p>
        </p:txBody>
      </p:sp>
    </p:spTree>
    <p:extLst>
      <p:ext uri="{BB962C8B-B14F-4D97-AF65-F5344CB8AC3E}">
        <p14:creationId xmlns:p14="http://schemas.microsoft.com/office/powerpoint/2010/main" val="189805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18E6C95-F79E-4C0B-BFF0-46EC00F6A986}" type="slidenum">
              <a:rPr lang="en-US" smtClean="0"/>
              <a:pPr>
                <a:defRPr/>
              </a:pPr>
              <a:t>19</a:t>
            </a:fld>
            <a:endParaRPr lang="en-US"/>
          </a:p>
        </p:txBody>
      </p:sp>
    </p:spTree>
    <p:extLst>
      <p:ext uri="{BB962C8B-B14F-4D97-AF65-F5344CB8AC3E}">
        <p14:creationId xmlns:p14="http://schemas.microsoft.com/office/powerpoint/2010/main" val="111099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is an Effective State Environmental Health Program for Schools?</a:t>
            </a:r>
          </a:p>
          <a:p>
            <a:endParaRPr lang="en-US" b="1" dirty="0" smtClean="0"/>
          </a:p>
          <a:p>
            <a:r>
              <a:rPr lang="en-US" b="1" dirty="0" smtClean="0"/>
              <a:t>To promote a healthy school environment, schools and school districts should work with an existing council, team, or committee to form an environmental health team that can help develop and implement a school environmental health program, and serve as a resource for parents and the surrounding community. </a:t>
            </a:r>
          </a:p>
          <a:p>
            <a:r>
              <a:rPr lang="en-US" b="1" dirty="0" smtClean="0"/>
              <a:t>Members should include administrators, teachers, school nurses or other health services staff, and facility managers. At least one person on the team or committee should have experience in emergency management. </a:t>
            </a:r>
          </a:p>
          <a:p>
            <a:endParaRPr lang="en-US" b="1" dirty="0"/>
          </a:p>
        </p:txBody>
      </p:sp>
      <p:sp>
        <p:nvSpPr>
          <p:cNvPr id="4" name="Slide Number Placeholder 3"/>
          <p:cNvSpPr>
            <a:spLocks noGrp="1"/>
          </p:cNvSpPr>
          <p:nvPr>
            <p:ph type="sldNum" sz="quarter" idx="10"/>
          </p:nvPr>
        </p:nvSpPr>
        <p:spPr/>
        <p:txBody>
          <a:bodyPr/>
          <a:lstStyle/>
          <a:p>
            <a:fld id="{EF010789-8DB9-416E-B0DF-A4C774CBFC30}" type="slidenum">
              <a:rPr lang="en-US" smtClean="0"/>
              <a:t>20</a:t>
            </a:fld>
            <a:endParaRPr lang="en-US"/>
          </a:p>
        </p:txBody>
      </p:sp>
    </p:spTree>
    <p:extLst>
      <p:ext uri="{BB962C8B-B14F-4D97-AF65-F5344CB8AC3E}">
        <p14:creationId xmlns:p14="http://schemas.microsoft.com/office/powerpoint/2010/main" val="1371082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investments to address critical environmental issues in schools can save schools money by avoiding costly cleanups and remediation related to poor indoor air quality, mold and mildew damage, mismanaged chemicals, and pest infestation.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2007 employees, students, and visitors complained of watery eyes, headaches, and other symptoms.</a:t>
            </a:r>
            <a:r>
              <a:rPr lang="en-US" baseline="30000" dirty="0" smtClean="0">
                <a:hlinkClick r:id="rId3"/>
              </a:rPr>
              <a:t>[4]</a:t>
            </a:r>
            <a:r>
              <a:rPr lang="en-US" dirty="0" smtClean="0"/>
              <a:t> The district closed the school in late September 2007 to test the school for mold;</a:t>
            </a:r>
            <a:r>
              <a:rPr lang="en-US" baseline="30000" dirty="0" smtClean="0">
                <a:hlinkClick r:id="rId4"/>
              </a:rPr>
              <a:t>[5]</a:t>
            </a:r>
            <a:r>
              <a:rPr lang="en-US" dirty="0" smtClean="0"/>
              <a:t> students attended Fleming Middle School.</a:t>
            </a:r>
            <a:r>
              <a:rPr lang="en-US" baseline="30000" dirty="0" smtClean="0">
                <a:hlinkClick r:id="rId4"/>
              </a:rPr>
              <a:t>[5]</a:t>
            </a:r>
            <a:r>
              <a:rPr lang="en-US" dirty="0" smtClean="0"/>
              <a:t> In September 2007 </a:t>
            </a:r>
            <a:r>
              <a:rPr lang="en-US" dirty="0" smtClean="0">
                <a:hlinkClick r:id="rId5" tooltip="Sheila Jackson Lee"/>
              </a:rPr>
              <a:t>Sheila Jackson Lee</a:t>
            </a:r>
            <a:r>
              <a:rPr lang="en-US" dirty="0" smtClean="0"/>
              <a:t>, a U.S. congressperson, had asked the </a:t>
            </a:r>
            <a:r>
              <a:rPr lang="en-US" dirty="0" smtClean="0">
                <a:hlinkClick r:id="rId6" tooltip="Centers for Disease Control"/>
              </a:rPr>
              <a:t>Centers for Disease Control</a:t>
            </a:r>
            <a:r>
              <a:rPr lang="en-US" dirty="0" smtClean="0"/>
              <a:t> (CDC) and the </a:t>
            </a:r>
            <a:r>
              <a:rPr lang="en-US" dirty="0" smtClean="0">
                <a:hlinkClick r:id="rId7" tooltip="Environmental Protection Agency"/>
              </a:rPr>
              <a:t>Environmental Protection Agency</a:t>
            </a:r>
            <a:r>
              <a:rPr lang="en-US" dirty="0" smtClean="0"/>
              <a:t> (EPA) to visit Key. Afterwards HISD called inspectors from the CDC to inspect Key.</a:t>
            </a:r>
            <a:r>
              <a:rPr lang="en-US" baseline="30000" dirty="0" smtClean="0">
                <a:hlinkClick r:id="rId8"/>
              </a:rPr>
              <a:t>[6]</a:t>
            </a:r>
            <a:r>
              <a:rPr lang="en-US" dirty="0" smtClean="0"/>
              <a:t> On Wednesday, March 26, 2008 the district re-opened Key.</a:t>
            </a:r>
            <a:r>
              <a:rPr lang="en-US" baseline="30000" dirty="0" smtClean="0">
                <a:hlinkClick r:id="rId4"/>
              </a:rPr>
              <a:t>[5]</a:t>
            </a:r>
            <a:r>
              <a:rPr lang="en-US" dirty="0" smtClean="0"/>
              <a:t> Air quality tests performed in weeks around March 2008 revealed limited mold spores.</a:t>
            </a:r>
            <a:r>
              <a:rPr lang="en-US" baseline="30000" dirty="0" smtClean="0">
                <a:hlinkClick r:id="rId3"/>
              </a:rPr>
              <a:t>[4]</a:t>
            </a:r>
            <a:r>
              <a:rPr lang="en-US" dirty="0" smtClean="0"/>
              <a:t> Sheila Jackson Lee said that she felt that the district should not re-open the campus by March 2008. The district spent about </a:t>
            </a:r>
            <a:r>
              <a:rPr lang="en-US" dirty="0" smtClean="0">
                <a:hlinkClick r:id="rId9" tooltip="United States Dollar"/>
              </a:rPr>
              <a:t>US$</a:t>
            </a:r>
            <a:r>
              <a:rPr lang="en-US" dirty="0" smtClean="0"/>
              <a:t>3 Million to clean Key.</a:t>
            </a:r>
            <a:r>
              <a:rPr lang="en-US" baseline="30000" dirty="0" smtClean="0">
                <a:hlinkClick r:id="rId10"/>
              </a:rPr>
              <a:t>[7]</a:t>
            </a:r>
            <a:endParaRPr lang="en-US" dirty="0" smtClean="0"/>
          </a:p>
          <a:p>
            <a:endParaRPr lang="en-US" dirty="0"/>
          </a:p>
        </p:txBody>
      </p:sp>
      <p:sp>
        <p:nvSpPr>
          <p:cNvPr id="4" name="Slide Number Placeholder 3"/>
          <p:cNvSpPr>
            <a:spLocks noGrp="1"/>
          </p:cNvSpPr>
          <p:nvPr>
            <p:ph type="sldNum" sz="quarter" idx="10"/>
          </p:nvPr>
        </p:nvSpPr>
        <p:spPr/>
        <p:txBody>
          <a:bodyPr/>
          <a:lstStyle/>
          <a:p>
            <a:fld id="{EF010789-8DB9-416E-B0DF-A4C774CBFC30}" type="slidenum">
              <a:rPr lang="en-US" smtClean="0"/>
              <a:t>21</a:t>
            </a:fld>
            <a:endParaRPr lang="en-US"/>
          </a:p>
        </p:txBody>
      </p:sp>
    </p:spTree>
    <p:extLst>
      <p:ext uri="{BB962C8B-B14F-4D97-AF65-F5344CB8AC3E}">
        <p14:creationId xmlns:p14="http://schemas.microsoft.com/office/powerpoint/2010/main" val="1811066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21DA17-F689-48A7-B3B4-9DE8A5F7ED70}" type="slidenum">
              <a:rPr lang="en-US" smtClean="0"/>
              <a:pPr>
                <a:defRPr/>
              </a:pPr>
              <a:t>25</a:t>
            </a:fld>
            <a:endParaRPr lang="en-US"/>
          </a:p>
        </p:txBody>
      </p:sp>
    </p:spTree>
    <p:extLst>
      <p:ext uri="{BB962C8B-B14F-4D97-AF65-F5344CB8AC3E}">
        <p14:creationId xmlns:p14="http://schemas.microsoft.com/office/powerpoint/2010/main" val="299739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E1EB65-6D95-4B79-BEB8-D5EC4AF982B4}" type="slidenum">
              <a:rPr lang="en-US"/>
              <a:pPr>
                <a:defRPr/>
              </a:pPr>
              <a:t>26</a:t>
            </a:fld>
            <a:endParaRPr lang="en-US"/>
          </a:p>
        </p:txBody>
      </p:sp>
      <p:sp>
        <p:nvSpPr>
          <p:cNvPr id="890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2" name="Rectangle 3"/>
          <p:cNvSpPr>
            <a:spLocks noGrp="1" noChangeArrowheads="1"/>
          </p:cNvSpPr>
          <p:nvPr>
            <p:ph type="body" idx="1"/>
          </p:nvPr>
        </p:nvSpPr>
        <p:spPr bwMode="auto">
          <a:xfrm>
            <a:off x="915025" y="4344030"/>
            <a:ext cx="5027951" cy="4114485"/>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88422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EC0492-5B25-4E9C-BB9E-C2C7600B60B9}" type="slidenum">
              <a:rPr lang="en-US"/>
              <a:pPr>
                <a:defRPr/>
              </a:pPr>
              <a:t>27</a:t>
            </a:fld>
            <a:endParaRPr lang="en-US"/>
          </a:p>
        </p:txBody>
      </p:sp>
      <p:sp>
        <p:nvSpPr>
          <p:cNvPr id="901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0116" name="Rectangle 3"/>
          <p:cNvSpPr>
            <a:spLocks noGrp="1" noChangeArrowheads="1"/>
          </p:cNvSpPr>
          <p:nvPr>
            <p:ph type="body" idx="1"/>
          </p:nvPr>
        </p:nvSpPr>
        <p:spPr bwMode="auto">
          <a:xfrm>
            <a:off x="915025" y="4344030"/>
            <a:ext cx="5027951" cy="4114485"/>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1766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Children’s overall performance decreases with illnesses or absences from school.</a:t>
            </a:r>
            <a:r>
              <a:rPr lang="en-US" sz="1200" b="0" i="0" u="none" strike="noStrike" kern="1200" baseline="30000" dirty="0" smtClean="0">
                <a:solidFill>
                  <a:schemeClr val="tx1"/>
                </a:solidFill>
                <a:effectLst/>
                <a:latin typeface="+mn-lt"/>
                <a:ea typeface="+mn-ea"/>
                <a:cs typeface="+mn-cs"/>
                <a:hlinkClick r:id="rId3"/>
              </a:rPr>
              <a:t>11</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4"/>
              </a:rPr>
              <a:t>79</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5"/>
              </a:rPr>
              <a:t>42</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6"/>
              </a:rPr>
              <a:t>61</a:t>
            </a:r>
            <a:r>
              <a:rPr lang="en-US" sz="1200" b="0" i="0" kern="1200" dirty="0" smtClean="0">
                <a:solidFill>
                  <a:schemeClr val="tx1"/>
                </a:solidFill>
                <a:effectLst/>
                <a:latin typeface="+mn-lt"/>
                <a:ea typeface="+mn-ea"/>
                <a:cs typeface="+mn-cs"/>
              </a:rPr>
              <a:t> Student performance also can be affected when teachers are absent due to illness. Even the best substitute teachers may disrupt the learning process, and they can present an added expense.</a:t>
            </a:r>
          </a:p>
          <a:p>
            <a:endParaRPr lang="en-US" sz="1200" b="0" i="0" kern="1200" dirty="0" smtClean="0">
              <a:solidFill>
                <a:schemeClr val="tx1"/>
              </a:solidFill>
              <a:effectLst/>
              <a:latin typeface="+mn-lt"/>
              <a:ea typeface="+mn-ea"/>
              <a:cs typeface="+mn-cs"/>
            </a:endParaRPr>
          </a:p>
          <a:p>
            <a:r>
              <a:rPr lang="en-US" dirty="0" smtClean="0"/>
              <a:t>About 1 in 12 people (about 25 million) have asthma, and the numbers are increasing every year.</a:t>
            </a:r>
          </a:p>
          <a:p>
            <a:r>
              <a:rPr lang="en-US" dirty="0" smtClean="0"/>
              <a:t>About 1 in 2 people (about 12 million) with asthma had an asthma attack in 2008, but many asthma attacks could have been prevented</a:t>
            </a:r>
            <a:endParaRPr lang="en-US" b="1" dirty="0" smtClean="0"/>
          </a:p>
          <a:p>
            <a:r>
              <a:rPr lang="en-US" dirty="0" smtClean="0"/>
              <a:t>Asthma cost the US about $56 billion in medical costs, lost school and work days, and early deaths in 2007.</a:t>
            </a:r>
          </a:p>
          <a:p>
            <a:r>
              <a:rPr lang="en-US" dirty="0" smtClean="0"/>
              <a:t>15 Million lost school days</a:t>
            </a:r>
          </a:p>
        </p:txBody>
      </p:sp>
      <p:sp>
        <p:nvSpPr>
          <p:cNvPr id="4" name="Slide Number Placeholder 3"/>
          <p:cNvSpPr>
            <a:spLocks noGrp="1"/>
          </p:cNvSpPr>
          <p:nvPr>
            <p:ph type="sldNum" sz="quarter" idx="10"/>
          </p:nvPr>
        </p:nvSpPr>
        <p:spPr/>
        <p:txBody>
          <a:bodyPr/>
          <a:lstStyle/>
          <a:p>
            <a:fld id="{EF010789-8DB9-416E-B0DF-A4C774CBFC30}" type="slidenum">
              <a:rPr lang="en-US" smtClean="0"/>
              <a:t>2</a:t>
            </a:fld>
            <a:endParaRPr lang="en-US"/>
          </a:p>
        </p:txBody>
      </p:sp>
    </p:spTree>
    <p:extLst>
      <p:ext uri="{BB962C8B-B14F-4D97-AF65-F5344CB8AC3E}">
        <p14:creationId xmlns:p14="http://schemas.microsoft.com/office/powerpoint/2010/main" val="94797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FC70FF07-FC13-442F-B04D-174063007E90}" type="slidenum">
              <a:rPr lang="en-US"/>
              <a:pPr>
                <a:defRPr/>
              </a:pPr>
              <a:t>29</a:t>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itchFamily="34" charset="0"/>
                <a:cs typeface="Arial" pitchFamily="34" charset="0"/>
              </a:rPr>
              <a:t>This is the time to introduce the concepts of risk and exposure.  These will be the points on which product choice is evaluated: choose methods low on the pyramid they are least likely to expose people to a pesticide. Risk of exposure (and toxicity, and potential for misuse) becomes greater as you go up the pyramid. </a:t>
            </a:r>
          </a:p>
        </p:txBody>
      </p:sp>
    </p:spTree>
    <p:extLst>
      <p:ext uri="{BB962C8B-B14F-4D97-AF65-F5344CB8AC3E}">
        <p14:creationId xmlns:p14="http://schemas.microsoft.com/office/powerpoint/2010/main" val="3263892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p:txBody>
          <a:bodyPr/>
          <a:lstStyle/>
          <a:p>
            <a:pPr defTabSz="909149">
              <a:defRPr/>
            </a:pPr>
            <a:r>
              <a:rPr lang="en-US"/>
              <a:t>IPM in Multifamily Housing Training</a:t>
            </a:r>
          </a:p>
        </p:txBody>
      </p:sp>
      <p:sp>
        <p:nvSpPr>
          <p:cNvPr id="63491" name="Rectangle 6"/>
          <p:cNvSpPr>
            <a:spLocks noGrp="1" noChangeArrowheads="1"/>
          </p:cNvSpPr>
          <p:nvPr>
            <p:ph type="ftr" sz="quarter" idx="4"/>
          </p:nvPr>
        </p:nvSpPr>
        <p:spPr/>
        <p:txBody>
          <a:bodyPr/>
          <a:lstStyle/>
          <a:p>
            <a:pPr defTabSz="909149">
              <a:defRPr/>
            </a:pPr>
            <a:r>
              <a:rPr lang="en-US"/>
              <a:t>www.StopPests.org</a:t>
            </a:r>
          </a:p>
        </p:txBody>
      </p:sp>
      <p:sp>
        <p:nvSpPr>
          <p:cNvPr id="63492" name="Rectangle 7"/>
          <p:cNvSpPr>
            <a:spLocks noGrp="1" noChangeArrowheads="1"/>
          </p:cNvSpPr>
          <p:nvPr>
            <p:ph type="sldNum" sz="quarter" idx="5"/>
          </p:nvPr>
        </p:nvSpPr>
        <p:spPr/>
        <p:txBody>
          <a:bodyPr/>
          <a:lstStyle/>
          <a:p>
            <a:pPr defTabSz="909149">
              <a:defRPr/>
            </a:pPr>
            <a:fld id="{E79750CE-0860-46C5-BFE1-ED384AE203F2}" type="slidenum">
              <a:rPr lang="en-US"/>
              <a:pPr defTabSz="909149">
                <a:defRPr/>
              </a:pPr>
              <a:t>30</a:t>
            </a:fld>
            <a:endParaRPr lang="en-US"/>
          </a:p>
        </p:txBody>
      </p:sp>
      <p:sp>
        <p:nvSpPr>
          <p:cNvPr id="97285" name="Rectangle 2"/>
          <p:cNvSpPr>
            <a:spLocks noGrp="1" noRot="1" noChangeAspect="1" noChangeArrowheads="1" noTextEdit="1"/>
          </p:cNvSpPr>
          <p:nvPr>
            <p:ph type="sldImg"/>
          </p:nvPr>
        </p:nvSpPr>
        <p:spPr bwMode="auto">
          <a:xfrm>
            <a:off x="1862138" y="301625"/>
            <a:ext cx="3116262" cy="2338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6" name="Rectangle 3"/>
          <p:cNvSpPr>
            <a:spLocks noGrp="1" noChangeArrowheads="1"/>
          </p:cNvSpPr>
          <p:nvPr>
            <p:ph type="body" idx="1"/>
          </p:nvPr>
        </p:nvSpPr>
        <p:spPr bwMode="auto">
          <a:xfrm>
            <a:off x="357578" y="2639749"/>
            <a:ext cx="6214672" cy="55153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3180" indent="-213180"/>
            <a:r>
              <a:rPr lang="en-US" altLang="en-US" smtClean="0">
                <a:latin typeface="Arial" pitchFamily="34" charset="0"/>
              </a:rPr>
              <a:t>Cockroaches are active at night when people aren’t looking and they hide where people don’t usually look. Monitors help find cockroaches when and where people can’t.</a:t>
            </a:r>
          </a:p>
          <a:p>
            <a:pPr marL="213180" indent="-213180"/>
            <a:r>
              <a:rPr lang="en-US" altLang="en-US" i="1" smtClean="0">
                <a:latin typeface="Arial" pitchFamily="34" charset="0"/>
              </a:rPr>
              <a:t>Show a sticky trap.</a:t>
            </a:r>
          </a:p>
          <a:p>
            <a:pPr marL="213180" indent="-213180"/>
            <a:r>
              <a:rPr lang="en-US" altLang="en-US" smtClean="0">
                <a:latin typeface="Arial" pitchFamily="34" charset="0"/>
              </a:rPr>
              <a:t>A common way to monitor for cockroaches is to use sticky traps. Sticky mineral-based glue is put on paper. There is no pesticide. </a:t>
            </a:r>
          </a:p>
          <a:p>
            <a:pPr marL="213180" indent="-213180"/>
            <a:r>
              <a:rPr lang="en-US" altLang="en-US" smtClean="0">
                <a:latin typeface="Arial" pitchFamily="34" charset="0"/>
              </a:rPr>
              <a:t>The paper is folded to keep out other pests out (and the curious cat). In this type, the paper is folded into a triangle. It has glue in small places on the outside to keep it in place. </a:t>
            </a:r>
            <a:r>
              <a:rPr lang="en-US" altLang="en-US" i="1" smtClean="0">
                <a:latin typeface="Arial" pitchFamily="34" charset="0"/>
              </a:rPr>
              <a:t>The key is to properly place the trap in a corner or near a water source.</a:t>
            </a:r>
          </a:p>
          <a:p>
            <a:pPr marL="213180" indent="-213180">
              <a:spcBef>
                <a:spcPts val="432"/>
              </a:spcBef>
            </a:pPr>
            <a:r>
              <a:rPr lang="en-US" altLang="en-US" smtClean="0">
                <a:latin typeface="Arial" pitchFamily="34" charset="0"/>
              </a:rPr>
              <a:t>A few things to note about the pictures:</a:t>
            </a:r>
          </a:p>
          <a:p>
            <a:pPr marL="213180" indent="-213180">
              <a:spcBef>
                <a:spcPct val="0"/>
              </a:spcBef>
              <a:buFontTx/>
              <a:buAutoNum type="arabicPeriod"/>
            </a:pPr>
            <a:r>
              <a:rPr lang="en-US" altLang="en-US" smtClean="0">
                <a:latin typeface="Arial" pitchFamily="34" charset="0"/>
              </a:rPr>
              <a:t>The traps with cockroaches were in the kitchen and bathroom. The kitchen was worse. The other traps were in the bedroom. </a:t>
            </a:r>
          </a:p>
          <a:p>
            <a:pPr marL="213180" indent="-213180">
              <a:spcBef>
                <a:spcPct val="0"/>
              </a:spcBef>
              <a:buFontTx/>
              <a:buAutoNum type="arabicPeriod"/>
            </a:pPr>
            <a:r>
              <a:rPr lang="en-US" altLang="en-US" smtClean="0">
                <a:latin typeface="Arial" pitchFamily="34" charset="0"/>
              </a:rPr>
              <a:t>The small cockroaches (nymphs) in the lower left photo indicate that the trap was close to the nest. Cockroaches travel only 5 to 10 feet from the nest. Small ones travel less distance. </a:t>
            </a:r>
          </a:p>
          <a:p>
            <a:pPr marL="213180" indent="-213180">
              <a:spcBef>
                <a:spcPct val="0"/>
              </a:spcBef>
              <a:buFontTx/>
              <a:buAutoNum type="arabicPeriod"/>
            </a:pPr>
            <a:r>
              <a:rPr lang="en-US" altLang="en-US" smtClean="0">
                <a:latin typeface="Arial" pitchFamily="34" charset="0"/>
              </a:rPr>
              <a:t>The tongs in the background allow one to avoid touching the cockroaches on the traps.</a:t>
            </a:r>
          </a:p>
          <a:p>
            <a:pPr marL="213180" indent="-213180">
              <a:spcBef>
                <a:spcPct val="0"/>
              </a:spcBef>
              <a:buFontTx/>
              <a:buAutoNum type="arabicPeriod"/>
            </a:pPr>
            <a:r>
              <a:rPr lang="en-US" altLang="en-US" smtClean="0">
                <a:latin typeface="Arial" pitchFamily="34" charset="0"/>
              </a:rPr>
              <a:t>The cockroaches can survive for several weeks on the glue trap.</a:t>
            </a:r>
          </a:p>
          <a:p>
            <a:pPr marL="213180" indent="-213180"/>
            <a:r>
              <a:rPr lang="en-US" altLang="en-US" i="1" smtClean="0">
                <a:latin typeface="Arial" pitchFamily="34" charset="0"/>
              </a:rPr>
              <a:t>Sticky traps are information-gathering tools. They alert to a growing infestation in common areas, such as trash chutes and trash storage areas. To see changes that indicate a growing population, the sticky traps must be checked and changed periodically. Suggest writing a date and specific location (e.g. Unit 315 Bathroom) on them when placing so that patterns and the time it took to catch the number of cockroaches will be known. The concept of an IPM log will be introduced in the IPM and Pesticide Use section, but take this opportunity to demonstrate how keeping records of trap counts could tell a lot about the problem.</a:t>
            </a:r>
          </a:p>
          <a:p>
            <a:pPr marL="213180" indent="-213180"/>
            <a:r>
              <a:rPr lang="en-US" altLang="en-US" smtClean="0">
                <a:latin typeface="Arial" pitchFamily="34" charset="0"/>
              </a:rPr>
              <a:t>Traps that are covered, like the three on the left, above, should be put in a re-sealable bag and brought to the property manager or designated person who will assess the information.</a:t>
            </a:r>
          </a:p>
          <a:p>
            <a:pPr marL="213180" indent="-213180"/>
            <a:r>
              <a:rPr lang="en-US" altLang="en-US" i="1" smtClean="0">
                <a:latin typeface="Arial" pitchFamily="34" charset="0"/>
              </a:rPr>
              <a:t>Hand out sticky traps and have trainees put them together. Ask trainees to brainstorm areas where sticky traps should be placed. Note that this will be practiced later.</a:t>
            </a:r>
          </a:p>
        </p:txBody>
      </p:sp>
    </p:spTree>
    <p:extLst>
      <p:ext uri="{BB962C8B-B14F-4D97-AF65-F5344CB8AC3E}">
        <p14:creationId xmlns:p14="http://schemas.microsoft.com/office/powerpoint/2010/main" val="377736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0789-8DB9-416E-B0DF-A4C774CBFC30}" type="slidenum">
              <a:rPr lang="en-US" smtClean="0"/>
              <a:t>32</a:t>
            </a:fld>
            <a:endParaRPr lang="en-US"/>
          </a:p>
        </p:txBody>
      </p:sp>
    </p:spTree>
    <p:extLst>
      <p:ext uri="{BB962C8B-B14F-4D97-AF65-F5344CB8AC3E}">
        <p14:creationId xmlns:p14="http://schemas.microsoft.com/office/powerpoint/2010/main" val="411602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65A4A-72F6-4E44-8D91-9ECFF5198922}" type="slidenum">
              <a:rPr lang="en-US" altLang="en-US"/>
              <a:pPr/>
              <a:t>37</a:t>
            </a:fld>
            <a:endParaRPr lang="en-US" altLang="en-US"/>
          </a:p>
        </p:txBody>
      </p:sp>
      <p:sp>
        <p:nvSpPr>
          <p:cNvPr id="37890" name="Rectangle 2"/>
          <p:cNvSpPr>
            <a:spLocks noGrp="1" noRot="1" noChangeAspect="1" noChangeArrowheads="1" noTextEdit="1"/>
          </p:cNvSpPr>
          <p:nvPr>
            <p:ph type="sldImg"/>
          </p:nvPr>
        </p:nvSpPr>
        <p:spPr>
          <a:xfrm>
            <a:off x="1144588" y="685800"/>
            <a:ext cx="4570412" cy="3427413"/>
          </a:xfrm>
          <a:ln/>
        </p:spPr>
      </p:sp>
      <p:sp>
        <p:nvSpPr>
          <p:cNvPr id="37891" name="Rectangle 3"/>
          <p:cNvSpPr>
            <a:spLocks noGrp="1" noChangeArrowheads="1"/>
          </p:cNvSpPr>
          <p:nvPr>
            <p:ph type="body" idx="1"/>
          </p:nvPr>
        </p:nvSpPr>
        <p:spPr>
          <a:xfrm>
            <a:off x="912813" y="4344988"/>
            <a:ext cx="5032375" cy="4113212"/>
          </a:xfrm>
        </p:spPr>
        <p:txBody>
          <a:bodyPr/>
          <a:lstStyle/>
          <a:p>
            <a:endParaRPr lang="en-US" altLang="en-US"/>
          </a:p>
        </p:txBody>
      </p:sp>
    </p:spTree>
    <p:extLst>
      <p:ext uri="{BB962C8B-B14F-4D97-AF65-F5344CB8AC3E}">
        <p14:creationId xmlns:p14="http://schemas.microsoft.com/office/powerpoint/2010/main" val="190539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cs typeface="Arial" pitchFamily="34" charset="0"/>
              </a:defRPr>
            </a:lvl1pPr>
            <a:lvl2pPr marL="742950" indent="-285750" eaLnBrk="0" hangingPunct="0">
              <a:defRPr sz="2400">
                <a:solidFill>
                  <a:schemeClr val="tx1"/>
                </a:solidFill>
                <a:latin typeface="Comic Sans MS" pitchFamily="66" charset="0"/>
                <a:cs typeface="Arial" pitchFamily="34" charset="0"/>
              </a:defRPr>
            </a:lvl2pPr>
            <a:lvl3pPr marL="1143000" indent="-228600" eaLnBrk="0" hangingPunct="0">
              <a:defRPr sz="2400">
                <a:solidFill>
                  <a:schemeClr val="tx1"/>
                </a:solidFill>
                <a:latin typeface="Comic Sans MS" pitchFamily="66" charset="0"/>
                <a:cs typeface="Arial" pitchFamily="34" charset="0"/>
              </a:defRPr>
            </a:lvl3pPr>
            <a:lvl4pPr marL="1600200" indent="-228600" eaLnBrk="0" hangingPunct="0">
              <a:defRPr sz="2400">
                <a:solidFill>
                  <a:schemeClr val="tx1"/>
                </a:solidFill>
                <a:latin typeface="Comic Sans MS" pitchFamily="66" charset="0"/>
                <a:cs typeface="Arial" pitchFamily="34" charset="0"/>
              </a:defRPr>
            </a:lvl4pPr>
            <a:lvl5pPr marL="2057400" indent="-228600" eaLnBrk="0" hangingPunct="0">
              <a:defRPr sz="2400">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sz="2400">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sz="2400">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sz="2400">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sz="2400">
                <a:solidFill>
                  <a:schemeClr val="tx1"/>
                </a:solidFill>
                <a:latin typeface="Comic Sans MS" pitchFamily="66" charset="0"/>
                <a:cs typeface="Arial" pitchFamily="34" charset="0"/>
              </a:defRPr>
            </a:lvl9pPr>
          </a:lstStyle>
          <a:p>
            <a:pPr eaLnBrk="1" hangingPunct="1"/>
            <a:fld id="{5843D112-5604-4758-831B-860FBECE4B34}" type="slidenum">
              <a:rPr lang="en-US" altLang="en-US" sz="1200" smtClean="0">
                <a:latin typeface="Arial" pitchFamily="34" charset="0"/>
              </a:rPr>
              <a:pPr eaLnBrk="1" hangingPunct="1"/>
              <a:t>6</a:t>
            </a:fld>
            <a:endParaRPr lang="en-US" altLang="en-US" sz="1200" smtClean="0">
              <a:latin typeface="Arial" pitchFamily="34" charset="0"/>
            </a:endParaRPr>
          </a:p>
        </p:txBody>
      </p:sp>
      <p:sp>
        <p:nvSpPr>
          <p:cNvPr id="88067" name="Rectangle 2"/>
          <p:cNvSpPr>
            <a:spLocks noGrp="1" noRot="1" noChangeAspect="1" noChangeArrowheads="1" noTextEdit="1"/>
          </p:cNvSpPr>
          <p:nvPr>
            <p:ph type="sldImg"/>
          </p:nvPr>
        </p:nvSpPr>
        <p:spPr>
          <a:xfrm>
            <a:off x="1143000" y="684213"/>
            <a:ext cx="4572000" cy="3429000"/>
          </a:xfrm>
          <a:ln/>
        </p:spPr>
      </p:sp>
      <p:sp>
        <p:nvSpPr>
          <p:cNvPr id="8806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cs typeface="Arial" pitchFamily="34" charset="0"/>
              </a:rPr>
              <a:t>The key is the connection between health and housing.  </a:t>
            </a:r>
          </a:p>
        </p:txBody>
      </p:sp>
    </p:spTree>
    <p:extLst>
      <p:ext uri="{BB962C8B-B14F-4D97-AF65-F5344CB8AC3E}">
        <p14:creationId xmlns:p14="http://schemas.microsoft.com/office/powerpoint/2010/main" val="137614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0789-8DB9-416E-B0DF-A4C774CBFC30}" type="slidenum">
              <a:rPr lang="en-US" smtClean="0"/>
              <a:t>8</a:t>
            </a:fld>
            <a:endParaRPr lang="en-US"/>
          </a:p>
        </p:txBody>
      </p:sp>
    </p:spTree>
    <p:extLst>
      <p:ext uri="{BB962C8B-B14F-4D97-AF65-F5344CB8AC3E}">
        <p14:creationId xmlns:p14="http://schemas.microsoft.com/office/powerpoint/2010/main" val="256440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cs typeface="Arial" pitchFamily="34" charset="0"/>
              </a:defRPr>
            </a:lvl1pPr>
            <a:lvl2pPr marL="742950" indent="-285750" eaLnBrk="0" hangingPunct="0">
              <a:defRPr sz="2400">
                <a:solidFill>
                  <a:schemeClr val="tx1"/>
                </a:solidFill>
                <a:latin typeface="Comic Sans MS" pitchFamily="66" charset="0"/>
                <a:cs typeface="Arial" pitchFamily="34" charset="0"/>
              </a:defRPr>
            </a:lvl2pPr>
            <a:lvl3pPr marL="1143000" indent="-228600" eaLnBrk="0" hangingPunct="0">
              <a:defRPr sz="2400">
                <a:solidFill>
                  <a:schemeClr val="tx1"/>
                </a:solidFill>
                <a:latin typeface="Comic Sans MS" pitchFamily="66" charset="0"/>
                <a:cs typeface="Arial" pitchFamily="34" charset="0"/>
              </a:defRPr>
            </a:lvl3pPr>
            <a:lvl4pPr marL="1600200" indent="-228600" eaLnBrk="0" hangingPunct="0">
              <a:defRPr sz="2400">
                <a:solidFill>
                  <a:schemeClr val="tx1"/>
                </a:solidFill>
                <a:latin typeface="Comic Sans MS" pitchFamily="66" charset="0"/>
                <a:cs typeface="Arial" pitchFamily="34" charset="0"/>
              </a:defRPr>
            </a:lvl4pPr>
            <a:lvl5pPr marL="2057400" indent="-228600" eaLnBrk="0" hangingPunct="0">
              <a:defRPr sz="2400">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sz="2400">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sz="2400">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sz="2400">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sz="2400">
                <a:solidFill>
                  <a:schemeClr val="tx1"/>
                </a:solidFill>
                <a:latin typeface="Comic Sans MS" pitchFamily="66" charset="0"/>
                <a:cs typeface="Arial" pitchFamily="34" charset="0"/>
              </a:defRPr>
            </a:lvl9pPr>
          </a:lstStyle>
          <a:p>
            <a:pPr eaLnBrk="1" hangingPunct="1"/>
            <a:fld id="{DCE96F32-5DCA-457B-A13A-216F031AE9A0}" type="slidenum">
              <a:rPr lang="en-US" altLang="en-US" sz="1200" smtClean="0">
                <a:latin typeface="Arial" pitchFamily="34" charset="0"/>
              </a:rPr>
              <a:pPr eaLnBrk="1" hangingPunct="1"/>
              <a:t>9</a:t>
            </a:fld>
            <a:endParaRPr lang="en-US" altLang="en-US" sz="1200" smtClean="0">
              <a:latin typeface="Arial" pitchFamily="34" charset="0"/>
            </a:endParaRPr>
          </a:p>
        </p:txBody>
      </p:sp>
      <p:sp>
        <p:nvSpPr>
          <p:cNvPr id="109571" name="Rectangle 2"/>
          <p:cNvSpPr>
            <a:spLocks noGrp="1" noRot="1" noChangeAspect="1" noChangeArrowheads="1" noTextEdit="1"/>
          </p:cNvSpPr>
          <p:nvPr>
            <p:ph type="sldImg"/>
          </p:nvPr>
        </p:nvSpPr>
        <p:spPr>
          <a:xfrm>
            <a:off x="1146175" y="685800"/>
            <a:ext cx="4568825" cy="3427413"/>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900" dirty="0" smtClean="0">
                <a:latin typeface="Arial" pitchFamily="34" charset="0"/>
                <a:cs typeface="Arial" pitchFamily="34" charset="0"/>
              </a:rPr>
              <a:t>Cleaning ducts and carpet can sometimes be problematic. Another potential problem is overuse of anti-</a:t>
            </a:r>
            <a:r>
              <a:rPr lang="en-US" altLang="en-US" sz="900" dirty="0" err="1" smtClean="0">
                <a:latin typeface="Arial" pitchFamily="34" charset="0"/>
                <a:cs typeface="Arial" pitchFamily="34" charset="0"/>
              </a:rPr>
              <a:t>microbials</a:t>
            </a:r>
            <a:r>
              <a:rPr lang="en-US" altLang="en-US" sz="900" dirty="0" smtClean="0">
                <a:latin typeface="Arial" pitchFamily="34" charset="0"/>
                <a:cs typeface="Arial" pitchFamily="34" charset="0"/>
              </a:rPr>
              <a:t>.</a:t>
            </a:r>
          </a:p>
          <a:p>
            <a:pPr eaLnBrk="1" hangingPunct="1">
              <a:spcBef>
                <a:spcPct val="0"/>
              </a:spcBef>
            </a:pPr>
            <a:endParaRPr lang="en-US" altLang="en-US" sz="900" dirty="0" smtClean="0">
              <a:latin typeface="Arial" pitchFamily="34" charset="0"/>
              <a:cs typeface="Arial" pitchFamily="34" charset="0"/>
            </a:endParaRPr>
          </a:p>
          <a:p>
            <a:pPr eaLnBrk="1" hangingPunct="1">
              <a:spcBef>
                <a:spcPct val="0"/>
              </a:spcBef>
            </a:pPr>
            <a:r>
              <a:rPr lang="en-US" altLang="en-US" sz="900" dirty="0" smtClean="0">
                <a:latin typeface="Arial" pitchFamily="34" charset="0"/>
                <a:cs typeface="Arial" pitchFamily="34" charset="0"/>
              </a:rPr>
              <a:t>See EPA’s “Should You Have the Air Ducts in Your Home Cleaned?” </a:t>
            </a:r>
          </a:p>
          <a:p>
            <a:pPr eaLnBrk="1" hangingPunct="1">
              <a:spcBef>
                <a:spcPct val="0"/>
              </a:spcBef>
            </a:pPr>
            <a:r>
              <a:rPr lang="en-US" altLang="en-US" sz="900" dirty="0" smtClean="0">
                <a:latin typeface="Arial" pitchFamily="34" charset="0"/>
                <a:cs typeface="Arial" pitchFamily="34" charset="0"/>
              </a:rPr>
              <a:t>How clean is clean?</a:t>
            </a:r>
          </a:p>
          <a:p>
            <a:pPr eaLnBrk="1" hangingPunct="1">
              <a:spcBef>
                <a:spcPct val="0"/>
              </a:spcBef>
            </a:pPr>
            <a:endParaRPr lang="en-US" altLang="en-US" sz="900" dirty="0" smtClean="0">
              <a:latin typeface="Arial" pitchFamily="34" charset="0"/>
              <a:cs typeface="Arial" pitchFamily="34" charset="0"/>
            </a:endParaRPr>
          </a:p>
          <a:p>
            <a:pPr eaLnBrk="1" hangingPunct="1">
              <a:lnSpc>
                <a:spcPct val="90000"/>
              </a:lnSpc>
              <a:spcBef>
                <a:spcPct val="0"/>
              </a:spcBef>
              <a:buFont typeface="Wingdings" pitchFamily="2" charset="2"/>
              <a:buChar char="§"/>
            </a:pPr>
            <a:r>
              <a:rPr lang="en-US" altLang="en-US" sz="900" dirty="0" smtClean="0">
                <a:latin typeface="Arial" pitchFamily="34" charset="0"/>
                <a:cs typeface="Arial" pitchFamily="34" charset="0"/>
              </a:rPr>
              <a:t>Determining if the house is clean is often difficult because there are very few standards for cleaning.</a:t>
            </a:r>
            <a:r>
              <a:rPr lang="en-US" altLang="en-US" dirty="0" smtClean="0">
                <a:latin typeface="Arial" pitchFamily="34" charset="0"/>
                <a:cs typeface="Arial" pitchFamily="34" charset="0"/>
              </a:rPr>
              <a:t> Clearance testing for lead</a:t>
            </a:r>
          </a:p>
          <a:p>
            <a:pPr lvl="1" eaLnBrk="1" hangingPunct="1">
              <a:lnSpc>
                <a:spcPct val="90000"/>
              </a:lnSpc>
              <a:spcBef>
                <a:spcPct val="0"/>
              </a:spcBef>
              <a:buFont typeface="Wingdings" pitchFamily="2" charset="2"/>
              <a:buChar char="§"/>
            </a:pPr>
            <a:r>
              <a:rPr lang="en-US" altLang="en-US" dirty="0" smtClean="0">
                <a:latin typeface="Arial" pitchFamily="34" charset="0"/>
                <a:cs typeface="Arial" pitchFamily="34" charset="0"/>
              </a:rPr>
              <a:t>40 micrograms of lead per square foot on floors</a:t>
            </a:r>
          </a:p>
          <a:p>
            <a:pPr lvl="1" eaLnBrk="1" hangingPunct="1">
              <a:lnSpc>
                <a:spcPct val="90000"/>
              </a:lnSpc>
              <a:spcBef>
                <a:spcPct val="0"/>
              </a:spcBef>
              <a:buFont typeface="Wingdings" pitchFamily="2" charset="2"/>
              <a:buChar char="§"/>
            </a:pPr>
            <a:r>
              <a:rPr lang="en-US" altLang="en-US" dirty="0" smtClean="0">
                <a:latin typeface="Arial" pitchFamily="34" charset="0"/>
                <a:cs typeface="Arial" pitchFamily="34" charset="0"/>
              </a:rPr>
              <a:t>250 micrograms of lead per square foot on window sills. </a:t>
            </a:r>
          </a:p>
          <a:p>
            <a:pPr eaLnBrk="1" hangingPunct="1">
              <a:lnSpc>
                <a:spcPct val="90000"/>
              </a:lnSpc>
              <a:spcBef>
                <a:spcPct val="0"/>
              </a:spcBef>
              <a:buFont typeface="Wingdings" pitchFamily="2" charset="2"/>
              <a:buChar char="§"/>
            </a:pPr>
            <a:r>
              <a:rPr lang="en-US" altLang="en-US" dirty="0" smtClean="0">
                <a:latin typeface="Arial" pitchFamily="34" charset="0"/>
                <a:cs typeface="Arial" pitchFamily="34" charset="0"/>
              </a:rPr>
              <a:t>Standards for allergens?</a:t>
            </a:r>
          </a:p>
          <a:p>
            <a:pPr eaLnBrk="1" hangingPunct="1">
              <a:lnSpc>
                <a:spcPct val="90000"/>
              </a:lnSpc>
              <a:spcBef>
                <a:spcPct val="0"/>
              </a:spcBef>
              <a:buFont typeface="Wingdings" pitchFamily="2" charset="2"/>
              <a:buChar char="§"/>
            </a:pPr>
            <a:r>
              <a:rPr lang="en-US" altLang="en-US" dirty="0" smtClean="0">
                <a:latin typeface="Arial" pitchFamily="34" charset="0"/>
                <a:cs typeface="Arial" pitchFamily="34" charset="0"/>
              </a:rPr>
              <a:t>Standards for dust?</a:t>
            </a:r>
          </a:p>
          <a:p>
            <a:pPr eaLnBrk="1" hangingPunct="1">
              <a:spcBef>
                <a:spcPct val="0"/>
              </a:spcBef>
            </a:pPr>
            <a:endParaRPr lang="en-US" altLang="en-US" sz="900" dirty="0" smtClean="0">
              <a:latin typeface="Arial" pitchFamily="34" charset="0"/>
              <a:cs typeface="Arial" pitchFamily="34" charset="0"/>
            </a:endParaRPr>
          </a:p>
          <a:p>
            <a:pPr eaLnBrk="1" hangingPunct="1">
              <a:spcBef>
                <a:spcPct val="0"/>
              </a:spcBef>
            </a:pPr>
            <a:endParaRPr lang="en-US" altLang="en-US" sz="900" dirty="0" smtClean="0">
              <a:latin typeface="Arial" pitchFamily="34" charset="0"/>
              <a:cs typeface="Times New Roman" pitchFamily="18" charset="0"/>
            </a:endParaRPr>
          </a:p>
          <a:p>
            <a:pPr eaLnBrk="1" hangingPunct="1">
              <a:spcBef>
                <a:spcPct val="0"/>
              </a:spcBef>
            </a:pPr>
            <a:r>
              <a:rPr lang="en-US" altLang="en-US" sz="900" dirty="0" smtClean="0">
                <a:latin typeface="Arial" pitchFamily="34" charset="0"/>
                <a:cs typeface="Arial" pitchFamily="34" charset="0"/>
              </a:rPr>
              <a:t>However, there are standards for lead dust at 40 CFR Section 765.  There are also standards for lead in soil.  </a:t>
            </a:r>
          </a:p>
          <a:p>
            <a:pPr eaLnBrk="1" hangingPunct="1">
              <a:spcBef>
                <a:spcPct val="0"/>
              </a:spcBef>
            </a:pPr>
            <a:endParaRPr lang="en-US" altLang="en-US" sz="900" dirty="0" smtClean="0">
              <a:latin typeface="Arial" pitchFamily="34" charset="0"/>
              <a:cs typeface="Arial" pitchFamily="34" charset="0"/>
            </a:endParaRPr>
          </a:p>
        </p:txBody>
      </p:sp>
    </p:spTree>
    <p:extLst>
      <p:ext uri="{BB962C8B-B14F-4D97-AF65-F5344CB8AC3E}">
        <p14:creationId xmlns:p14="http://schemas.microsoft.com/office/powerpoint/2010/main" val="352557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0789-8DB9-416E-B0DF-A4C774CBFC30}" type="slidenum">
              <a:rPr lang="en-US" smtClean="0"/>
              <a:t>10</a:t>
            </a:fld>
            <a:endParaRPr lang="en-US"/>
          </a:p>
        </p:txBody>
      </p:sp>
    </p:spTree>
    <p:extLst>
      <p:ext uri="{BB962C8B-B14F-4D97-AF65-F5344CB8AC3E}">
        <p14:creationId xmlns:p14="http://schemas.microsoft.com/office/powerpoint/2010/main" val="825799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0789-8DB9-416E-B0DF-A4C774CBFC30}" type="slidenum">
              <a:rPr lang="en-US" smtClean="0"/>
              <a:t>11</a:t>
            </a:fld>
            <a:endParaRPr lang="en-US"/>
          </a:p>
        </p:txBody>
      </p:sp>
    </p:spTree>
    <p:extLst>
      <p:ext uri="{BB962C8B-B14F-4D97-AF65-F5344CB8AC3E}">
        <p14:creationId xmlns:p14="http://schemas.microsoft.com/office/powerpoint/2010/main" val="107190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buFont typeface="Zapf Dingbats" charset="2"/>
              <a:buNone/>
            </a:pPr>
            <a:r>
              <a:rPr lang="en-US" altLang="en-US" sz="2400" b="1" dirty="0" smtClean="0">
                <a:latin typeface="Arial" pitchFamily="34" charset="0"/>
                <a:cs typeface="Arial" pitchFamily="34" charset="0"/>
              </a:rPr>
              <a:t>2 Key Institute of Medicine Reports </a:t>
            </a:r>
          </a:p>
          <a:p>
            <a:pPr eaLnBrk="1" hangingPunct="1"/>
            <a:r>
              <a:rPr lang="en-US" altLang="en-US" dirty="0" smtClean="0">
                <a:latin typeface="Arial" pitchFamily="34" charset="0"/>
                <a:cs typeface="Arial" pitchFamily="34" charset="0"/>
              </a:rPr>
              <a:t>Association Between Biological and Chemical Exposures in the Home and</a:t>
            </a:r>
          </a:p>
          <a:p>
            <a:pPr eaLnBrk="1" hangingPunct="1"/>
            <a:r>
              <a:rPr lang="en-US" altLang="en-US" dirty="0" smtClean="0">
                <a:latin typeface="Arial" pitchFamily="34" charset="0"/>
                <a:cs typeface="Arial" pitchFamily="34" charset="0"/>
              </a:rPr>
              <a:t>Development of Asthma in Sensitive Individuals Exacerbation of Asthma in Sensitive Individuals </a:t>
            </a:r>
            <a:r>
              <a:rPr lang="en-US" altLang="en-US" sz="2400" dirty="0" smtClean="0">
                <a:latin typeface="Arial" pitchFamily="34" charset="0"/>
                <a:cs typeface="Arial" pitchFamily="34" charset="0"/>
              </a:rPr>
              <a:t>Dust Mites; Cock roach droppings; Cats, Mice ETS in Preschool Children; Nitrogen Oxide high levels in poorly ventilated kitchen.</a:t>
            </a:r>
          </a:p>
          <a:p>
            <a:pPr eaLnBrk="1" hangingPunct="1">
              <a:lnSpc>
                <a:spcPct val="80000"/>
              </a:lnSpc>
              <a:spcBef>
                <a:spcPct val="0"/>
              </a:spcBef>
              <a:buFont typeface="Zapf Dingbats" charset="2"/>
              <a:buNone/>
            </a:pPr>
            <a:r>
              <a:rPr lang="en-US" altLang="en-US" dirty="0" smtClean="0">
                <a:latin typeface="Arial" pitchFamily="34" charset="0"/>
                <a:cs typeface="Arial" pitchFamily="34" charset="0"/>
              </a:rPr>
              <a:t>Asthma, Indoor Air Quality, Damp Indoor Spaces, and Mold</a:t>
            </a:r>
          </a:p>
        </p:txBody>
      </p:sp>
      <p:sp>
        <p:nvSpPr>
          <p:cNvPr id="4" name="Slide Number Placeholder 3"/>
          <p:cNvSpPr>
            <a:spLocks noGrp="1"/>
          </p:cNvSpPr>
          <p:nvPr>
            <p:ph type="sldNum" sz="quarter" idx="10"/>
          </p:nvPr>
        </p:nvSpPr>
        <p:spPr/>
        <p:txBody>
          <a:bodyPr/>
          <a:lstStyle/>
          <a:p>
            <a:fld id="{EF010789-8DB9-416E-B0DF-A4C774CBFC30}" type="slidenum">
              <a:rPr lang="en-US" smtClean="0"/>
              <a:t>12</a:t>
            </a:fld>
            <a:endParaRPr lang="en-US"/>
          </a:p>
        </p:txBody>
      </p:sp>
    </p:spTree>
    <p:extLst>
      <p:ext uri="{BB962C8B-B14F-4D97-AF65-F5344CB8AC3E}">
        <p14:creationId xmlns:p14="http://schemas.microsoft.com/office/powerpoint/2010/main" val="113640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Overwhelmed by the seemingly impossible task, paralysis sets in and the clutter sits and waits for the next surge of motivation, or guilt. Working toward a clutter free classroom is essential if you want to be able to make the environment clean and cleanable;</a:t>
            </a:r>
            <a:r>
              <a:rPr lang="en-US" baseline="0" dirty="0" smtClean="0"/>
              <a:t> deter pests and improve ventilation </a:t>
            </a:r>
            <a:endParaRPr lang="en-US" dirty="0" smtClean="0"/>
          </a:p>
          <a:p>
            <a:endParaRPr lang="en-US" dirty="0" smtClean="0"/>
          </a:p>
          <a:p>
            <a:r>
              <a:rPr lang="en-US" dirty="0" smtClean="0"/>
              <a:t>Teachers are famous for hoarding "good stuff", because we can see the lesson potential in everything. The problem comes when there's so much stuff that they can't find what is needed when they need it, and have forgotten half of what's there.</a:t>
            </a:r>
          </a:p>
          <a:p>
            <a:endParaRPr lang="en-US" dirty="0" smtClean="0"/>
          </a:p>
          <a:p>
            <a:r>
              <a:rPr lang="en-US" dirty="0" smtClean="0">
                <a:effectLst/>
              </a:rPr>
              <a:t>Don’t feel guilty if your classroom doesn’t look like the academic version of a </a:t>
            </a:r>
            <a:r>
              <a:rPr lang="en-US" i="1" dirty="0" smtClean="0">
                <a:effectLst/>
              </a:rPr>
              <a:t>Martha Stewart Living</a:t>
            </a:r>
            <a:r>
              <a:rPr lang="en-US" dirty="0" smtClean="0">
                <a:effectLst/>
              </a:rPr>
              <a:t> </a:t>
            </a:r>
          </a:p>
          <a:p>
            <a:r>
              <a:rPr lang="en-US" dirty="0" smtClean="0"/>
              <a:t>Make room for students (not just their stuff)</a:t>
            </a:r>
          </a:p>
          <a:p>
            <a:r>
              <a:rPr lang="en-US" dirty="0" smtClean="0">
                <a:effectLst/>
              </a:rPr>
              <a:t>We spend so much time &amp; money on our classrooms, it feels wrong to throw or give away items that we might use someday. </a:t>
            </a:r>
            <a:endParaRPr lang="en-US" dirty="0"/>
          </a:p>
        </p:txBody>
      </p:sp>
      <p:sp>
        <p:nvSpPr>
          <p:cNvPr id="4" name="Slide Number Placeholder 3"/>
          <p:cNvSpPr>
            <a:spLocks noGrp="1"/>
          </p:cNvSpPr>
          <p:nvPr>
            <p:ph type="sldNum" sz="quarter" idx="10"/>
          </p:nvPr>
        </p:nvSpPr>
        <p:spPr/>
        <p:txBody>
          <a:bodyPr/>
          <a:lstStyle/>
          <a:p>
            <a:fld id="{EF010789-8DB9-416E-B0DF-A4C774CBFC30}" type="slidenum">
              <a:rPr lang="en-US" smtClean="0"/>
              <a:t>13</a:t>
            </a:fld>
            <a:endParaRPr lang="en-US"/>
          </a:p>
        </p:txBody>
      </p:sp>
    </p:spTree>
    <p:extLst>
      <p:ext uri="{BB962C8B-B14F-4D97-AF65-F5344CB8AC3E}">
        <p14:creationId xmlns:p14="http://schemas.microsoft.com/office/powerpoint/2010/main" val="258609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D40AE-404E-4168-B1A3-E1D3DA8A561C}"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31DD6-1523-489F-B239-C779B20F495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D40AE-404E-4168-B1A3-E1D3DA8A561C}"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31DD6-1523-489F-B239-C779B20F49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AD40AE-404E-4168-B1A3-E1D3DA8A561C}"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31DD6-1523-489F-B239-C779B20F495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D40AE-404E-4168-B1A3-E1D3DA8A561C}"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31DD6-1523-489F-B239-C779B20F495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D40AE-404E-4168-B1A3-E1D3DA8A561C}"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31DD6-1523-489F-B239-C779B20F495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8AD40AE-404E-4168-B1A3-E1D3DA8A561C}"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31DD6-1523-489F-B239-C779B20F495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AD40AE-404E-4168-B1A3-E1D3DA8A561C}" type="datetimeFigureOut">
              <a:rPr lang="en-US" smtClean="0"/>
              <a:t>4/2/2014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31DD6-1523-489F-B239-C779B20F49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AD40AE-404E-4168-B1A3-E1D3DA8A561C}" type="datetimeFigureOut">
              <a:rPr lang="en-US" smtClean="0"/>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31DD6-1523-489F-B239-C779B20F49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8AD40AE-404E-4168-B1A3-E1D3DA8A561C}" type="datetimeFigureOut">
              <a:rPr lang="en-US" smtClean="0"/>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31DD6-1523-489F-B239-C779B20F49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AD40AE-404E-4168-B1A3-E1D3DA8A561C}"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31DD6-1523-489F-B239-C779B20F495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D40AE-404E-4168-B1A3-E1D3DA8A561C}"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31DD6-1523-489F-B239-C779B20F495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8AD40AE-404E-4168-B1A3-E1D3DA8A561C}" type="datetimeFigureOut">
              <a:rPr lang="en-US" smtClean="0"/>
              <a:t>4/2/2014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AC31DD6-1523-489F-B239-C779B20F495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www.scholastic.com/teachers/classroom-solutions/2012/05/Browse%20Serv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cholastic.com/teachers/sites/default/files/posts/u24/images/junk_highstorage.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image" Target="../media/image16.jpeg"/><Relationship Id="rId5" Type="http://schemas.openxmlformats.org/officeDocument/2006/relationships/diagramLayout" Target="../diagrams/layout1.xml"/><Relationship Id="rId10" Type="http://schemas.openxmlformats.org/officeDocument/2006/relationships/image" Target="../media/image15.wmf"/><Relationship Id="rId4" Type="http://schemas.openxmlformats.org/officeDocument/2006/relationships/diagramData" Target="../diagrams/data1.xml"/><Relationship Id="rId9"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hoolipm.tamu.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8" Type="http://schemas.openxmlformats.org/officeDocument/2006/relationships/hyperlink" Target="mailto:nancy.m.crider@uth.tmc.edu" TargetMode="External"/><Relationship Id="rId3" Type="http://schemas.openxmlformats.org/officeDocument/2006/relationships/hyperlink" Target="http://schoolipm.tamu.edu/" TargetMode="External"/><Relationship Id="rId7" Type="http://schemas.openxmlformats.org/officeDocument/2006/relationships/hyperlink" Target="http://agrilife.org/batsinschools/" TargetMode="External"/><Relationship Id="rId2" Type="http://schemas.openxmlformats.org/officeDocument/2006/relationships/hyperlink" Target="mailto:ja-hurley@tamu.edu" TargetMode="External"/><Relationship Id="rId1" Type="http://schemas.openxmlformats.org/officeDocument/2006/relationships/slideLayout" Target="../slideLayouts/slideLayout4.xml"/><Relationship Id="rId6" Type="http://schemas.openxmlformats.org/officeDocument/2006/relationships/hyperlink" Target="http://facebook.com/SchoolIPMTexas" TargetMode="External"/><Relationship Id="rId5" Type="http://schemas.openxmlformats.org/officeDocument/2006/relationships/hyperlink" Target="http://www.extension.org/urban_integrated_pest_management" TargetMode="External"/><Relationship Id="rId4" Type="http://schemas.openxmlformats.org/officeDocument/2006/relationships/hyperlink" Target="http://communityipm.tamu.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
            <a:ext cx="8763000" cy="3352800"/>
          </a:xfrm>
        </p:spPr>
        <p:txBody>
          <a:bodyPr>
            <a:normAutofit fontScale="90000"/>
          </a:bodyPr>
          <a:lstStyle/>
          <a:p>
            <a:pPr algn="l"/>
            <a:r>
              <a:rPr lang="en-US" dirty="0"/>
              <a:t> </a:t>
            </a:r>
            <a:br>
              <a:rPr lang="en-US" dirty="0"/>
            </a:br>
            <a:r>
              <a:rPr lang="en-US" dirty="0">
                <a:solidFill>
                  <a:schemeClr val="tx2"/>
                </a:solidFill>
              </a:rPr>
              <a:t>Management of the Physical Environment &amp; IPM: A Winning Team for School </a:t>
            </a:r>
            <a:r>
              <a:rPr lang="en-US" dirty="0" smtClean="0">
                <a:solidFill>
                  <a:schemeClr val="tx2"/>
                </a:solidFill>
              </a:rPr>
              <a:t>Health</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a:xfrm>
            <a:off x="609600" y="3048000"/>
            <a:ext cx="7696200" cy="3276600"/>
          </a:xfrm>
        </p:spPr>
        <p:txBody>
          <a:bodyPr>
            <a:normAutofit fontScale="25000" lnSpcReduction="20000"/>
          </a:bodyPr>
          <a:lstStyle/>
          <a:p>
            <a:pPr algn="ctr"/>
            <a:r>
              <a:rPr lang="en-US" sz="9600" dirty="0" smtClean="0"/>
              <a:t>Nancy </a:t>
            </a:r>
            <a:r>
              <a:rPr lang="en-US" sz="9600" dirty="0"/>
              <a:t>M. Crider, </a:t>
            </a:r>
            <a:r>
              <a:rPr lang="en-US" sz="9600" dirty="0" err="1"/>
              <a:t>DrPH</a:t>
            </a:r>
            <a:r>
              <a:rPr lang="en-US" sz="9600" dirty="0"/>
              <a:t>, MS, RN, </a:t>
            </a:r>
          </a:p>
          <a:p>
            <a:pPr algn="ctr"/>
            <a:r>
              <a:rPr lang="en-US" sz="9600" dirty="0"/>
              <a:t>Assistant Professor </a:t>
            </a:r>
          </a:p>
          <a:p>
            <a:pPr algn="ctr"/>
            <a:r>
              <a:rPr lang="en-US" sz="9600" dirty="0"/>
              <a:t>UT </a:t>
            </a:r>
            <a:r>
              <a:rPr lang="en-US" sz="9600" dirty="0" smtClean="0"/>
              <a:t>Health Science Center </a:t>
            </a:r>
            <a:r>
              <a:rPr lang="en-US" sz="9600" dirty="0"/>
              <a:t>– Houston </a:t>
            </a:r>
          </a:p>
          <a:p>
            <a:pPr algn="ctr"/>
            <a:endParaRPr lang="en-US" sz="9600" dirty="0" smtClean="0"/>
          </a:p>
          <a:p>
            <a:pPr algn="ctr"/>
            <a:r>
              <a:rPr lang="en-US" sz="9600" dirty="0"/>
              <a:t>Janet A. Hurley, MPA</a:t>
            </a:r>
            <a:br>
              <a:rPr lang="en-US" sz="9600" dirty="0"/>
            </a:br>
            <a:r>
              <a:rPr lang="en-US" sz="9600" dirty="0"/>
              <a:t>Extension Program Specialist II - School IPM</a:t>
            </a:r>
            <a:br>
              <a:rPr lang="en-US" sz="9600" dirty="0"/>
            </a:br>
            <a:r>
              <a:rPr lang="en-US" sz="9600" dirty="0"/>
              <a:t>Texas A&amp;M </a:t>
            </a:r>
            <a:r>
              <a:rPr lang="en-US" sz="9600" dirty="0" smtClean="0"/>
              <a:t>AgriLife </a:t>
            </a:r>
            <a:r>
              <a:rPr lang="en-US" sz="9600" dirty="0"/>
              <a:t>Extension </a:t>
            </a:r>
            <a:r>
              <a:rPr lang="en-US" sz="9600" dirty="0" smtClean="0"/>
              <a:t>Service</a:t>
            </a:r>
          </a:p>
          <a:p>
            <a:endParaRPr lang="en-US" sz="8000" dirty="0"/>
          </a:p>
          <a:p>
            <a:pPr algn="ctr"/>
            <a:r>
              <a:rPr lang="en-US" dirty="0" smtClean="0"/>
              <a:t/>
            </a:r>
            <a:br>
              <a:rPr lang="en-US" dirty="0" smtClean="0"/>
            </a:br>
            <a:r>
              <a:rPr lang="en-US" sz="9600" dirty="0">
                <a:solidFill>
                  <a:schemeClr val="tx2"/>
                </a:solidFill>
              </a:rPr>
              <a:t>2014 Texas Healthy </a:t>
            </a:r>
            <a:r>
              <a:rPr lang="en-US" sz="9600" dirty="0" smtClean="0">
                <a:solidFill>
                  <a:schemeClr val="tx2"/>
                </a:solidFill>
              </a:rPr>
              <a:t>Schools Symposium   </a:t>
            </a:r>
            <a:r>
              <a:rPr lang="en-US" sz="9600" dirty="0">
                <a:solidFill>
                  <a:schemeClr val="tx2"/>
                </a:solidFill>
              </a:rPr>
              <a:t>April 2, 2014</a:t>
            </a:r>
          </a:p>
        </p:txBody>
      </p:sp>
    </p:spTree>
    <p:extLst>
      <p:ext uri="{BB962C8B-B14F-4D97-AF65-F5344CB8AC3E}">
        <p14:creationId xmlns:p14="http://schemas.microsoft.com/office/powerpoint/2010/main" val="1401126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229600" cy="819912"/>
          </a:xfrm>
        </p:spPr>
        <p:txBody>
          <a:bodyPr/>
          <a:lstStyle/>
          <a:p>
            <a:r>
              <a:rPr lang="en-US" dirty="0" smtClean="0"/>
              <a:t>Temperature and Humidity</a:t>
            </a:r>
            <a:endParaRPr lang="en-US" dirty="0"/>
          </a:p>
        </p:txBody>
      </p:sp>
      <p:sp>
        <p:nvSpPr>
          <p:cNvPr id="3" name="Content Placeholder 2"/>
          <p:cNvSpPr>
            <a:spLocks noGrp="1"/>
          </p:cNvSpPr>
          <p:nvPr>
            <p:ph sz="quarter" idx="13"/>
          </p:nvPr>
        </p:nvSpPr>
        <p:spPr>
          <a:xfrm>
            <a:off x="228600" y="1828800"/>
            <a:ext cx="4953000" cy="4815840"/>
          </a:xfrm>
        </p:spPr>
        <p:txBody>
          <a:bodyPr>
            <a:normAutofit fontScale="92500" lnSpcReduction="10000"/>
          </a:bodyPr>
          <a:lstStyle/>
          <a:p>
            <a:r>
              <a:rPr lang="en-US" sz="2800" dirty="0" smtClean="0"/>
              <a:t>Modest </a:t>
            </a:r>
            <a:r>
              <a:rPr lang="en-US" sz="2800" dirty="0"/>
              <a:t>changes in </a:t>
            </a:r>
            <a:r>
              <a:rPr lang="en-US" sz="2800" dirty="0" smtClean="0"/>
              <a:t>temperature </a:t>
            </a:r>
            <a:r>
              <a:rPr lang="en-US" sz="2800" dirty="0"/>
              <a:t>(e.g., 77°F to 68°F) affect children's abilities to perform mental </a:t>
            </a:r>
            <a:r>
              <a:rPr lang="en-US" sz="2800" dirty="0" smtClean="0"/>
              <a:t>tasks</a:t>
            </a:r>
          </a:p>
          <a:p>
            <a:r>
              <a:rPr lang="en-US" sz="2800" dirty="0" smtClean="0"/>
              <a:t>Modest humidity  changes have a big  impact</a:t>
            </a:r>
          </a:p>
          <a:p>
            <a:r>
              <a:rPr lang="en-US" sz="2800" dirty="0" smtClean="0"/>
              <a:t>Stable costs include</a:t>
            </a:r>
          </a:p>
          <a:p>
            <a:pPr lvl="1"/>
            <a:r>
              <a:rPr lang="en-US" sz="2800" dirty="0" smtClean="0"/>
              <a:t>Keeping areas free of humidity</a:t>
            </a:r>
          </a:p>
          <a:p>
            <a:pPr lvl="1"/>
            <a:r>
              <a:rPr lang="en-US" sz="2800" dirty="0" smtClean="0"/>
              <a:t>Not adjusting thermostats </a:t>
            </a:r>
          </a:p>
          <a:p>
            <a:pPr lvl="1"/>
            <a:r>
              <a:rPr lang="en-US" sz="2800" dirty="0" smtClean="0"/>
              <a:t>Keeping temps equal even when they are unoccupied </a:t>
            </a:r>
          </a:p>
          <a:p>
            <a:endParaRPr lang="en-US" dirty="0"/>
          </a:p>
        </p:txBody>
      </p:sp>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477000" y="2057399"/>
            <a:ext cx="1790700" cy="4196953"/>
          </a:xfrm>
        </p:spPr>
      </p:pic>
    </p:spTree>
    <p:extLst>
      <p:ext uri="{BB962C8B-B14F-4D97-AF65-F5344CB8AC3E}">
        <p14:creationId xmlns:p14="http://schemas.microsoft.com/office/powerpoint/2010/main" val="410326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a:bodyPr>
          <a:lstStyle/>
          <a:p>
            <a:r>
              <a:rPr lang="en-US" sz="3200" dirty="0"/>
              <a:t>Adequate Ventilation Can: </a:t>
            </a:r>
          </a:p>
          <a:p>
            <a:pPr lvl="1">
              <a:buFont typeface="Wingdings" panose="05000000000000000000" pitchFamily="2" charset="2"/>
              <a:buChar char="Ø"/>
            </a:pPr>
            <a:r>
              <a:rPr lang="en-US" sz="3200" dirty="0"/>
              <a:t>Improve Ability to Perform </a:t>
            </a:r>
          </a:p>
          <a:p>
            <a:pPr lvl="1">
              <a:buFont typeface="Wingdings" panose="05000000000000000000" pitchFamily="2" charset="2"/>
              <a:buChar char="Ø"/>
            </a:pPr>
            <a:r>
              <a:rPr lang="en-US" sz="3200" dirty="0"/>
              <a:t>Raise Test Scores</a:t>
            </a:r>
          </a:p>
          <a:p>
            <a:pPr lvl="1">
              <a:buFont typeface="Wingdings" panose="05000000000000000000" pitchFamily="2" charset="2"/>
              <a:buChar char="Ø"/>
            </a:pPr>
            <a:r>
              <a:rPr lang="en-US" sz="3200" dirty="0"/>
              <a:t>Reduce Airborne Transmission of Infection</a:t>
            </a:r>
          </a:p>
          <a:p>
            <a:r>
              <a:rPr lang="en-US" sz="3200" dirty="0" smtClean="0"/>
              <a:t>Children in classrooms with higher outdoor air ventilation rates tend to achieve higher scores on standardized tests in math and reading than children in poorly ventilated classrooms.</a:t>
            </a:r>
          </a:p>
          <a:p>
            <a:endParaRPr lang="en-US" dirty="0" smtClean="0"/>
          </a:p>
          <a:p>
            <a:endParaRPr lang="en-US" dirty="0" smtClean="0"/>
          </a:p>
          <a:p>
            <a:endParaRPr lang="en-US" dirty="0" smtClean="0"/>
          </a:p>
        </p:txBody>
      </p:sp>
      <p:sp>
        <p:nvSpPr>
          <p:cNvPr id="2" name="Title 1"/>
          <p:cNvSpPr>
            <a:spLocks noGrp="1"/>
          </p:cNvSpPr>
          <p:nvPr>
            <p:ph type="title"/>
          </p:nvPr>
        </p:nvSpPr>
        <p:spPr>
          <a:xfrm>
            <a:off x="304800" y="381000"/>
            <a:ext cx="8229600" cy="819912"/>
          </a:xfrm>
        </p:spPr>
        <p:txBody>
          <a:bodyPr>
            <a:normAutofit/>
          </a:bodyPr>
          <a:lstStyle/>
          <a:p>
            <a:r>
              <a:rPr lang="en-US" dirty="0" smtClean="0"/>
              <a:t>Ventilation</a:t>
            </a:r>
            <a:endParaRPr lang="en-US" dirty="0"/>
          </a:p>
        </p:txBody>
      </p:sp>
    </p:spTree>
    <p:extLst>
      <p:ext uri="{BB962C8B-B14F-4D97-AF65-F5344CB8AC3E}">
        <p14:creationId xmlns:p14="http://schemas.microsoft.com/office/powerpoint/2010/main" val="1138949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Control</a:t>
            </a:r>
            <a:endParaRPr lang="en-US" dirty="0"/>
          </a:p>
        </p:txBody>
      </p:sp>
      <p:sp>
        <p:nvSpPr>
          <p:cNvPr id="5" name="Content Placeholder 4"/>
          <p:cNvSpPr>
            <a:spLocks noGrp="1"/>
          </p:cNvSpPr>
          <p:nvPr>
            <p:ph sz="quarter" idx="13"/>
          </p:nvPr>
        </p:nvSpPr>
        <p:spPr>
          <a:xfrm>
            <a:off x="4114800" y="2521975"/>
            <a:ext cx="4572000" cy="4054128"/>
          </a:xfrm>
        </p:spPr>
        <p:txBody>
          <a:bodyPr/>
          <a:lstStyle/>
          <a:p>
            <a:pPr>
              <a:lnSpc>
                <a:spcPct val="90000"/>
              </a:lnSpc>
            </a:pPr>
            <a:r>
              <a:rPr lang="en-US" altLang="en-US" sz="3200" dirty="0"/>
              <a:t>Some pests are associated with asthma or asthma symptoms:</a:t>
            </a:r>
          </a:p>
          <a:p>
            <a:pPr lvl="1">
              <a:lnSpc>
                <a:spcPct val="90000"/>
              </a:lnSpc>
            </a:pPr>
            <a:r>
              <a:rPr lang="en-US" altLang="en-US" sz="3200" dirty="0" smtClean="0"/>
              <a:t>Cockroaches</a:t>
            </a:r>
            <a:endParaRPr lang="en-US" altLang="en-US" sz="3200" dirty="0"/>
          </a:p>
          <a:p>
            <a:pPr lvl="1">
              <a:lnSpc>
                <a:spcPct val="90000"/>
              </a:lnSpc>
            </a:pPr>
            <a:r>
              <a:rPr lang="en-US" altLang="en-US" sz="3200" dirty="0" smtClean="0"/>
              <a:t>Rodent dander</a:t>
            </a:r>
          </a:p>
          <a:p>
            <a:pPr lvl="1">
              <a:lnSpc>
                <a:spcPct val="90000"/>
              </a:lnSpc>
            </a:pPr>
            <a:r>
              <a:rPr lang="en-US" altLang="en-US" sz="3200" dirty="0" smtClean="0"/>
              <a:t>Bat Guano</a:t>
            </a:r>
          </a:p>
          <a:p>
            <a:pPr lvl="1">
              <a:lnSpc>
                <a:spcPct val="90000"/>
              </a:lnSpc>
            </a:pPr>
            <a:r>
              <a:rPr lang="en-US" altLang="en-US" sz="3200" dirty="0" smtClean="0"/>
              <a:t>Dust, dander  </a:t>
            </a:r>
          </a:p>
          <a:p>
            <a:pPr lvl="1">
              <a:lnSpc>
                <a:spcPct val="90000"/>
              </a:lnSpc>
            </a:pPr>
            <a:endParaRPr lang="en-US" altLang="en-US" sz="3200" dirty="0" smtClean="0"/>
          </a:p>
          <a:p>
            <a:pPr lvl="1">
              <a:lnSpc>
                <a:spcPct val="90000"/>
              </a:lnSpc>
            </a:pPr>
            <a:endParaRPr lang="en-US" altLang="en-US" sz="3200"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953000"/>
            <a:ext cx="2165304" cy="1623103"/>
          </a:xfrm>
          <a:prstGeom prst="rect">
            <a:avLst/>
          </a:prstGeom>
        </p:spPr>
      </p:pic>
      <p:pic>
        <p:nvPicPr>
          <p:cNvPr id="1027" name="Picture 3" descr="C:\Users\Janet Hurley\Dropbox\IPM for ESS\Bats 101\bat guano on box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616" y="2025925"/>
            <a:ext cx="3551583" cy="266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43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89120"/>
          </a:xfrm>
        </p:spPr>
        <p:txBody>
          <a:bodyPr/>
          <a:lstStyle/>
          <a:p>
            <a:r>
              <a:rPr lang="en-US" dirty="0" smtClean="0"/>
              <a:t>Sort through</a:t>
            </a:r>
          </a:p>
          <a:p>
            <a:r>
              <a:rPr lang="en-US" dirty="0" smtClean="0"/>
              <a:t>Give it away</a:t>
            </a:r>
          </a:p>
          <a:p>
            <a:r>
              <a:rPr lang="en-US" dirty="0" smtClean="0"/>
              <a:t>Throw it away </a:t>
            </a:r>
          </a:p>
          <a:p>
            <a:r>
              <a:rPr lang="en-US" dirty="0" smtClean="0"/>
              <a:t>Categorize</a:t>
            </a:r>
          </a:p>
          <a:p>
            <a:r>
              <a:rPr lang="en-US" dirty="0" smtClean="0"/>
              <a:t>Find it a Home</a:t>
            </a:r>
            <a:endParaRPr lang="en-US" dirty="0"/>
          </a:p>
        </p:txBody>
      </p:sp>
      <p:sp>
        <p:nvSpPr>
          <p:cNvPr id="2" name="Title 1"/>
          <p:cNvSpPr>
            <a:spLocks noGrp="1"/>
          </p:cNvSpPr>
          <p:nvPr>
            <p:ph type="title"/>
          </p:nvPr>
        </p:nvSpPr>
        <p:spPr>
          <a:xfrm>
            <a:off x="457200" y="381000"/>
            <a:ext cx="8229600" cy="1143000"/>
          </a:xfrm>
        </p:spPr>
        <p:txBody>
          <a:bodyPr>
            <a:normAutofit/>
          </a:bodyPr>
          <a:lstStyle/>
          <a:p>
            <a:r>
              <a:rPr lang="en-US" dirty="0" smtClean="0"/>
              <a:t>Teach Clutter in the Classroom </a:t>
            </a:r>
            <a:r>
              <a:rPr lang="en-US" b="1" dirty="0" smtClean="0"/>
              <a:t>IS</a:t>
            </a:r>
            <a:r>
              <a:rPr lang="en-US" dirty="0" smtClean="0"/>
              <a:t> </a:t>
            </a:r>
            <a:endParaRPr lang="en-US" dirty="0"/>
          </a:p>
        </p:txBody>
      </p:sp>
      <p:pic>
        <p:nvPicPr>
          <p:cNvPr id="2050" name="Picture 2" descr="http://ts3.mm.bing.net/th?id=HN.608013244304459617&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2971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BKLSAhW6sdo/TwvMhbyD8bI/AAAAAAAAAjs/vM7F35qTPNs/s1600/P10925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676400"/>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2400" y="5715000"/>
            <a:ext cx="4572000" cy="923330"/>
          </a:xfrm>
          <a:prstGeom prst="rect">
            <a:avLst/>
          </a:prstGeom>
        </p:spPr>
        <p:txBody>
          <a:bodyPr>
            <a:spAutoFit/>
          </a:bodyPr>
          <a:lstStyle/>
          <a:p>
            <a:r>
              <a:rPr lang="en-US" i="1" dirty="0" smtClean="0">
                <a:effectLst/>
              </a:rPr>
              <a:t>I’m lucky  - I haven’t moved classrooms in four years, but that means my closets are overflowing with four years of stuff</a:t>
            </a:r>
            <a:endParaRPr lang="en-US" i="1" dirty="0"/>
          </a:p>
        </p:txBody>
      </p:sp>
      <p:pic>
        <p:nvPicPr>
          <p:cNvPr id="6" name="Picture 4" descr="C:\Users\Janet Hurley\AppData\Local\Microsoft\Windows\Temporary Internet Files\Content.IE5\WF7ADRIR\MC90030367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9635" y="1676401"/>
            <a:ext cx="3750365" cy="376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9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4070" y="101611"/>
            <a:ext cx="8305800" cy="1143000"/>
          </a:xfrm>
        </p:spPr>
        <p:txBody>
          <a:bodyPr/>
          <a:lstStyle/>
          <a:p>
            <a:r>
              <a:rPr lang="en-US" dirty="0" smtClean="0"/>
              <a:t>De-Clutter -One Shelf at a Time</a:t>
            </a:r>
            <a:endParaRPr lang="en-US" dirty="0"/>
          </a:p>
        </p:txBody>
      </p:sp>
      <p:pic>
        <p:nvPicPr>
          <p:cNvPr id="4099" name="Picture 3" descr="Image of plastic bins on a shelf in a classroom overfull and disorgan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81170"/>
            <a:ext cx="4114800" cy="319582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www.scholastic.com/teachers/sites/default/files/posts/u24/images/junk_shelf.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940" y="1447800"/>
            <a:ext cx="4229963" cy="3172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244611"/>
            <a:ext cx="4267200" cy="2092881"/>
          </a:xfrm>
          <a:prstGeom prst="rect">
            <a:avLst/>
          </a:prstGeom>
        </p:spPr>
        <p:txBody>
          <a:bodyPr wrap="square">
            <a:spAutoFit/>
          </a:bodyPr>
          <a:lstStyle/>
          <a:p>
            <a:r>
              <a:rPr lang="en-US" sz="2800" dirty="0" smtClean="0">
                <a:solidFill>
                  <a:schemeClr val="tx2"/>
                </a:solidFill>
              </a:rPr>
              <a:t>Focus on small steps.</a:t>
            </a:r>
          </a:p>
          <a:p>
            <a:r>
              <a:rPr lang="en-US" sz="2800" dirty="0" smtClean="0">
                <a:solidFill>
                  <a:schemeClr val="tx2"/>
                </a:solidFill>
              </a:rPr>
              <a:t>Focus on what you want, not what you don't want.</a:t>
            </a:r>
          </a:p>
          <a:p>
            <a:r>
              <a:rPr lang="en-US" sz="2800" dirty="0" smtClean="0">
                <a:solidFill>
                  <a:schemeClr val="tx2"/>
                </a:solidFill>
              </a:rPr>
              <a:t>Focus on the moment.</a:t>
            </a:r>
          </a:p>
          <a:p>
            <a:endParaRPr lang="en-US" dirty="0"/>
          </a:p>
        </p:txBody>
      </p:sp>
      <p:sp>
        <p:nvSpPr>
          <p:cNvPr id="4" name="Rectangle 3"/>
          <p:cNvSpPr/>
          <p:nvPr/>
        </p:nvSpPr>
        <p:spPr>
          <a:xfrm>
            <a:off x="4735131" y="4637697"/>
            <a:ext cx="4248583" cy="2246769"/>
          </a:xfrm>
          <a:prstGeom prst="rect">
            <a:avLst/>
          </a:prstGeom>
        </p:spPr>
        <p:txBody>
          <a:bodyPr wrap="square">
            <a:spAutoFit/>
          </a:bodyPr>
          <a:lstStyle/>
          <a:p>
            <a:r>
              <a:rPr lang="en-US" sz="2800" dirty="0" smtClean="0">
                <a:solidFill>
                  <a:schemeClr val="tx2"/>
                </a:solidFill>
                <a:effectLst/>
              </a:rPr>
              <a:t>Work with Principals to have </a:t>
            </a:r>
            <a:r>
              <a:rPr lang="en-US" sz="2800" dirty="0" smtClean="0">
                <a:solidFill>
                  <a:schemeClr val="tx2"/>
                </a:solidFill>
              </a:rPr>
              <a:t>them</a:t>
            </a:r>
            <a:r>
              <a:rPr lang="en-US" sz="2800" dirty="0" smtClean="0">
                <a:solidFill>
                  <a:schemeClr val="tx2"/>
                </a:solidFill>
                <a:effectLst/>
              </a:rPr>
              <a:t> set a 5 minute time limit and tackle one problem spot a week until the end of the school year</a:t>
            </a:r>
            <a:endParaRPr lang="en-US" sz="2800" dirty="0">
              <a:solidFill>
                <a:schemeClr val="tx2"/>
              </a:solidFill>
            </a:endParaRPr>
          </a:p>
        </p:txBody>
      </p:sp>
    </p:spTree>
    <p:extLst>
      <p:ext uri="{BB962C8B-B14F-4D97-AF65-F5344CB8AC3E}">
        <p14:creationId xmlns:p14="http://schemas.microsoft.com/office/powerpoint/2010/main" val="2556359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1608138"/>
            <a:ext cx="3429000" cy="5021262"/>
          </a:xfrm>
        </p:spPr>
        <p:txBody>
          <a:bodyPr>
            <a:noAutofit/>
          </a:bodyPr>
          <a:lstStyle/>
          <a:p>
            <a:r>
              <a:rPr lang="en-US" sz="2600" dirty="0" smtClean="0"/>
              <a:t>Set up teacher groups </a:t>
            </a:r>
          </a:p>
          <a:p>
            <a:pPr lvl="1"/>
            <a:r>
              <a:rPr lang="en-US" sz="2600" dirty="0" smtClean="0"/>
              <a:t>Help/others</a:t>
            </a:r>
          </a:p>
          <a:p>
            <a:pPr lvl="2"/>
            <a:r>
              <a:rPr lang="en-US" sz="2600" dirty="0" smtClean="0"/>
              <a:t>offer fresh set of eyes </a:t>
            </a:r>
          </a:p>
          <a:p>
            <a:pPr lvl="2"/>
            <a:r>
              <a:rPr lang="en-US" sz="2600" dirty="0" smtClean="0"/>
              <a:t>accountability</a:t>
            </a:r>
          </a:p>
          <a:p>
            <a:r>
              <a:rPr lang="en-US" sz="2600" dirty="0" smtClean="0"/>
              <a:t>Custodial Needs</a:t>
            </a:r>
          </a:p>
          <a:p>
            <a:pPr lvl="1"/>
            <a:r>
              <a:rPr lang="en-US" sz="2600" dirty="0" smtClean="0"/>
              <a:t>Large bags</a:t>
            </a:r>
          </a:p>
          <a:p>
            <a:pPr lvl="1"/>
            <a:r>
              <a:rPr lang="en-US" sz="2600" dirty="0" smtClean="0"/>
              <a:t>Extra recycle containers</a:t>
            </a:r>
          </a:p>
          <a:p>
            <a:pPr lvl="1"/>
            <a:r>
              <a:rPr lang="en-US" sz="2600" dirty="0" smtClean="0"/>
              <a:t>Rubber containers</a:t>
            </a:r>
          </a:p>
        </p:txBody>
      </p:sp>
      <p:sp>
        <p:nvSpPr>
          <p:cNvPr id="2" name="Title 1"/>
          <p:cNvSpPr>
            <a:spLocks noGrp="1"/>
          </p:cNvSpPr>
          <p:nvPr>
            <p:ph type="title"/>
          </p:nvPr>
        </p:nvSpPr>
        <p:spPr>
          <a:xfrm>
            <a:off x="381000" y="274638"/>
            <a:ext cx="8534400" cy="1143000"/>
          </a:xfrm>
        </p:spPr>
        <p:txBody>
          <a:bodyPr>
            <a:normAutofit/>
          </a:bodyPr>
          <a:lstStyle/>
          <a:p>
            <a:r>
              <a:rPr lang="en-US" dirty="0" smtClean="0"/>
              <a:t>Junk Drawers, Closets &amp; Shelves</a:t>
            </a:r>
            <a:endParaRPr lang="en-US" dirty="0"/>
          </a:p>
        </p:txBody>
      </p:sp>
      <p:pic>
        <p:nvPicPr>
          <p:cNvPr id="3074" name="Picture 2" descr="http://www.scholastic.com/teachers/sites/default/files/posts/u24/images/junk_highstorag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6" y="1608137"/>
            <a:ext cx="5117064" cy="3725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410200"/>
            <a:ext cx="4572000" cy="646331"/>
          </a:xfrm>
          <a:prstGeom prst="rect">
            <a:avLst/>
          </a:prstGeom>
        </p:spPr>
        <p:txBody>
          <a:bodyPr>
            <a:spAutoFit/>
          </a:bodyPr>
          <a:lstStyle/>
          <a:p>
            <a:r>
              <a:rPr lang="en-US" i="1" dirty="0" smtClean="0">
                <a:effectLst/>
              </a:rPr>
              <a:t>I can't even reach these boxes without a ladder! How much of it do I really need.</a:t>
            </a:r>
            <a:endParaRPr lang="en-US" dirty="0">
              <a:effectLst/>
            </a:endParaRPr>
          </a:p>
        </p:txBody>
      </p:sp>
    </p:spTree>
    <p:extLst>
      <p:ext uri="{BB962C8B-B14F-4D97-AF65-F5344CB8AC3E}">
        <p14:creationId xmlns:p14="http://schemas.microsoft.com/office/powerpoint/2010/main" val="3594732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4" descr="IPMprocess w p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14970"/>
            <a:ext cx="5867400" cy="5239717"/>
          </a:xfrm>
          <a:noFill/>
        </p:spPr>
      </p:pic>
      <p:sp>
        <p:nvSpPr>
          <p:cNvPr id="67586" name="Title 4"/>
          <p:cNvSpPr>
            <a:spLocks noGrp="1"/>
          </p:cNvSpPr>
          <p:nvPr>
            <p:ph type="title"/>
          </p:nvPr>
        </p:nvSpPr>
        <p:spPr>
          <a:xfrm>
            <a:off x="1828800" y="381000"/>
            <a:ext cx="5562600" cy="1143000"/>
          </a:xfrm>
        </p:spPr>
        <p:txBody>
          <a:bodyPr/>
          <a:lstStyle/>
          <a:p>
            <a:pPr eaLnBrk="1" hangingPunct="1"/>
            <a:r>
              <a:rPr lang="en-US" altLang="en-US" dirty="0" smtClean="0"/>
              <a:t>IPM IS A Process</a:t>
            </a:r>
          </a:p>
        </p:txBody>
      </p:sp>
    </p:spTree>
    <p:extLst>
      <p:ext uri="{BB962C8B-B14F-4D97-AF65-F5344CB8AC3E}">
        <p14:creationId xmlns:p14="http://schemas.microsoft.com/office/powerpoint/2010/main" val="1627288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2162634" y="2354940"/>
            <a:ext cx="6629400" cy="3581400"/>
            <a:chOff x="768" y="1392"/>
            <a:chExt cx="4464" cy="2496"/>
          </a:xfrm>
        </p:grpSpPr>
        <p:sp>
          <p:nvSpPr>
            <p:cNvPr id="7175" name="Oval 5"/>
            <p:cNvSpPr>
              <a:spLocks noChangeArrowheads="1"/>
            </p:cNvSpPr>
            <p:nvPr/>
          </p:nvSpPr>
          <p:spPr bwMode="auto">
            <a:xfrm>
              <a:off x="1008" y="1392"/>
              <a:ext cx="3600" cy="2400"/>
            </a:xfrm>
            <a:prstGeom prst="ellipse">
              <a:avLst/>
            </a:prstGeom>
            <a:noFill/>
            <a:ln w="63500">
              <a:solidFill>
                <a:schemeClr val="tx1"/>
              </a:solidFill>
              <a:round/>
              <a:headEnd/>
              <a:tailEnd/>
            </a:ln>
          </p:spPr>
          <p:txBody>
            <a:bodyPr wrap="none" anchor="ctr"/>
            <a:lstStyle/>
            <a:p>
              <a:endParaRPr lang="en-US"/>
            </a:p>
          </p:txBody>
        </p:sp>
        <p:sp>
          <p:nvSpPr>
            <p:cNvPr id="7176" name="Oval 6"/>
            <p:cNvSpPr>
              <a:spLocks noChangeArrowheads="1"/>
            </p:cNvSpPr>
            <p:nvPr/>
          </p:nvSpPr>
          <p:spPr bwMode="auto">
            <a:xfrm>
              <a:off x="1296" y="1584"/>
              <a:ext cx="3072" cy="1968"/>
            </a:xfrm>
            <a:prstGeom prst="ellipse">
              <a:avLst/>
            </a:prstGeom>
            <a:noFill/>
            <a:ln w="63500">
              <a:solidFill>
                <a:schemeClr val="tx1"/>
              </a:solidFill>
              <a:round/>
              <a:headEnd/>
              <a:tailEnd/>
            </a:ln>
          </p:spPr>
          <p:txBody>
            <a:bodyPr wrap="none" anchor="ctr"/>
            <a:lstStyle/>
            <a:p>
              <a:endParaRPr lang="en-US"/>
            </a:p>
          </p:txBody>
        </p:sp>
        <p:sp>
          <p:nvSpPr>
            <p:cNvPr id="7177" name="Rectangle 7"/>
            <p:cNvSpPr>
              <a:spLocks noChangeArrowheads="1"/>
            </p:cNvSpPr>
            <p:nvPr/>
          </p:nvSpPr>
          <p:spPr bwMode="auto">
            <a:xfrm>
              <a:off x="816" y="2352"/>
              <a:ext cx="720" cy="432"/>
            </a:xfrm>
            <a:prstGeom prst="rect">
              <a:avLst/>
            </a:prstGeom>
            <a:solidFill>
              <a:schemeClr val="bg1"/>
            </a:solidFill>
            <a:ln w="9525">
              <a:noFill/>
              <a:miter lim="800000"/>
              <a:headEnd/>
              <a:tailEnd/>
            </a:ln>
          </p:spPr>
          <p:txBody>
            <a:bodyPr wrap="none" anchor="ctr"/>
            <a:lstStyle/>
            <a:p>
              <a:endParaRPr lang="en-US"/>
            </a:p>
          </p:txBody>
        </p:sp>
        <p:sp>
          <p:nvSpPr>
            <p:cNvPr id="7178" name="Text Box 8"/>
            <p:cNvSpPr txBox="1">
              <a:spLocks noChangeArrowheads="1"/>
            </p:cNvSpPr>
            <p:nvPr/>
          </p:nvSpPr>
          <p:spPr bwMode="auto">
            <a:xfrm>
              <a:off x="768" y="2400"/>
              <a:ext cx="766" cy="288"/>
            </a:xfrm>
            <a:prstGeom prst="rect">
              <a:avLst/>
            </a:prstGeom>
            <a:noFill/>
            <a:ln w="9525">
              <a:noFill/>
              <a:miter lim="800000"/>
              <a:headEnd/>
              <a:tailEnd/>
            </a:ln>
          </p:spPr>
          <p:txBody>
            <a:bodyPr wrap="none">
              <a:spAutoFit/>
            </a:bodyPr>
            <a:lstStyle/>
            <a:p>
              <a:r>
                <a:rPr lang="en-US" sz="2400">
                  <a:latin typeface="Times New Roman" charset="0"/>
                </a:rPr>
                <a:t>Survival</a:t>
              </a:r>
            </a:p>
          </p:txBody>
        </p:sp>
        <p:sp>
          <p:nvSpPr>
            <p:cNvPr id="7179" name="Line 9"/>
            <p:cNvSpPr>
              <a:spLocks noChangeShapeType="1"/>
            </p:cNvSpPr>
            <p:nvPr/>
          </p:nvSpPr>
          <p:spPr bwMode="auto">
            <a:xfrm>
              <a:off x="1056" y="2304"/>
              <a:ext cx="0" cy="144"/>
            </a:xfrm>
            <a:prstGeom prst="line">
              <a:avLst/>
            </a:prstGeom>
            <a:noFill/>
            <a:ln w="63500">
              <a:solidFill>
                <a:schemeClr val="tx1"/>
              </a:solidFill>
              <a:round/>
              <a:headEnd/>
              <a:tailEnd type="triangle" w="med" len="med"/>
            </a:ln>
          </p:spPr>
          <p:txBody>
            <a:bodyPr/>
            <a:lstStyle/>
            <a:p>
              <a:endParaRPr lang="en-US"/>
            </a:p>
          </p:txBody>
        </p:sp>
        <p:sp>
          <p:nvSpPr>
            <p:cNvPr id="7180" name="Line 10"/>
            <p:cNvSpPr>
              <a:spLocks noChangeShapeType="1"/>
            </p:cNvSpPr>
            <p:nvPr/>
          </p:nvSpPr>
          <p:spPr bwMode="auto">
            <a:xfrm>
              <a:off x="1344" y="2304"/>
              <a:ext cx="0" cy="144"/>
            </a:xfrm>
            <a:prstGeom prst="line">
              <a:avLst/>
            </a:prstGeom>
            <a:noFill/>
            <a:ln w="63500">
              <a:solidFill>
                <a:schemeClr val="tx1"/>
              </a:solidFill>
              <a:round/>
              <a:headEnd/>
              <a:tailEnd type="triangle" w="med" len="med"/>
            </a:ln>
          </p:spPr>
          <p:txBody>
            <a:bodyPr/>
            <a:lstStyle/>
            <a:p>
              <a:endParaRPr lang="en-US"/>
            </a:p>
          </p:txBody>
        </p:sp>
        <p:sp>
          <p:nvSpPr>
            <p:cNvPr id="7181" name="Line 11"/>
            <p:cNvSpPr>
              <a:spLocks noChangeShapeType="1"/>
            </p:cNvSpPr>
            <p:nvPr/>
          </p:nvSpPr>
          <p:spPr bwMode="auto">
            <a:xfrm flipH="1" flipV="1">
              <a:off x="1056" y="2688"/>
              <a:ext cx="0" cy="192"/>
            </a:xfrm>
            <a:prstGeom prst="line">
              <a:avLst/>
            </a:prstGeom>
            <a:noFill/>
            <a:ln w="63500">
              <a:solidFill>
                <a:schemeClr val="tx1"/>
              </a:solidFill>
              <a:round/>
              <a:headEnd/>
              <a:tailEnd type="triangle" w="med" len="med"/>
            </a:ln>
          </p:spPr>
          <p:txBody>
            <a:bodyPr/>
            <a:lstStyle/>
            <a:p>
              <a:endParaRPr lang="en-US"/>
            </a:p>
          </p:txBody>
        </p:sp>
        <p:sp>
          <p:nvSpPr>
            <p:cNvPr id="7182" name="Rectangle 12"/>
            <p:cNvSpPr>
              <a:spLocks noChangeArrowheads="1"/>
            </p:cNvSpPr>
            <p:nvPr/>
          </p:nvSpPr>
          <p:spPr bwMode="auto">
            <a:xfrm>
              <a:off x="2352" y="1488"/>
              <a:ext cx="864" cy="240"/>
            </a:xfrm>
            <a:prstGeom prst="rect">
              <a:avLst/>
            </a:prstGeom>
            <a:solidFill>
              <a:schemeClr val="bg1"/>
            </a:solidFill>
            <a:ln w="9525">
              <a:noFill/>
              <a:miter lim="800000"/>
              <a:headEnd/>
              <a:tailEnd/>
            </a:ln>
          </p:spPr>
          <p:txBody>
            <a:bodyPr wrap="none" anchor="ctr"/>
            <a:lstStyle/>
            <a:p>
              <a:pPr algn="ctr"/>
              <a:r>
                <a:rPr lang="en-US" sz="2400" dirty="0"/>
                <a:t>Growth</a:t>
              </a:r>
            </a:p>
          </p:txBody>
        </p:sp>
        <p:sp>
          <p:nvSpPr>
            <p:cNvPr id="7183" name="Rectangle 13"/>
            <p:cNvSpPr>
              <a:spLocks noChangeArrowheads="1"/>
            </p:cNvSpPr>
            <p:nvPr/>
          </p:nvSpPr>
          <p:spPr bwMode="auto">
            <a:xfrm>
              <a:off x="1296" y="2784"/>
              <a:ext cx="384" cy="2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84" name="Rectangle 14"/>
            <p:cNvSpPr>
              <a:spLocks noChangeArrowheads="1"/>
            </p:cNvSpPr>
            <p:nvPr/>
          </p:nvSpPr>
          <p:spPr bwMode="auto">
            <a:xfrm>
              <a:off x="1488" y="3072"/>
              <a:ext cx="576" cy="2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85" name="Rectangle 15"/>
            <p:cNvSpPr>
              <a:spLocks noChangeArrowheads="1"/>
            </p:cNvSpPr>
            <p:nvPr/>
          </p:nvSpPr>
          <p:spPr bwMode="auto">
            <a:xfrm>
              <a:off x="1920" y="3360"/>
              <a:ext cx="1248" cy="24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86" name="Line 16"/>
            <p:cNvSpPr>
              <a:spLocks noChangeShapeType="1"/>
            </p:cNvSpPr>
            <p:nvPr/>
          </p:nvSpPr>
          <p:spPr bwMode="auto">
            <a:xfrm flipV="1">
              <a:off x="2256" y="1584"/>
              <a:ext cx="144" cy="48"/>
            </a:xfrm>
            <a:prstGeom prst="line">
              <a:avLst/>
            </a:prstGeom>
            <a:noFill/>
            <a:ln w="63500">
              <a:solidFill>
                <a:schemeClr val="tx1"/>
              </a:solidFill>
              <a:round/>
              <a:headEnd/>
              <a:tailEnd type="triangle" w="med" len="med"/>
            </a:ln>
          </p:spPr>
          <p:txBody>
            <a:bodyPr/>
            <a:lstStyle/>
            <a:p>
              <a:endParaRPr lang="en-US"/>
            </a:p>
          </p:txBody>
        </p:sp>
        <p:sp>
          <p:nvSpPr>
            <p:cNvPr id="7187" name="Line 17"/>
            <p:cNvSpPr>
              <a:spLocks noChangeShapeType="1"/>
            </p:cNvSpPr>
            <p:nvPr/>
          </p:nvSpPr>
          <p:spPr bwMode="auto">
            <a:xfrm flipH="1" flipV="1">
              <a:off x="3120" y="1584"/>
              <a:ext cx="192" cy="48"/>
            </a:xfrm>
            <a:prstGeom prst="line">
              <a:avLst/>
            </a:prstGeom>
            <a:noFill/>
            <a:ln w="63500">
              <a:solidFill>
                <a:schemeClr val="tx1"/>
              </a:solidFill>
              <a:round/>
              <a:headEnd/>
              <a:tailEnd type="triangle" w="med" len="med"/>
            </a:ln>
          </p:spPr>
          <p:txBody>
            <a:bodyPr/>
            <a:lstStyle/>
            <a:p>
              <a:endParaRPr lang="en-US"/>
            </a:p>
          </p:txBody>
        </p:sp>
        <p:sp>
          <p:nvSpPr>
            <p:cNvPr id="7188" name="Rectangle 18"/>
            <p:cNvSpPr>
              <a:spLocks noChangeArrowheads="1"/>
            </p:cNvSpPr>
            <p:nvPr/>
          </p:nvSpPr>
          <p:spPr bwMode="auto">
            <a:xfrm>
              <a:off x="4032" y="2400"/>
              <a:ext cx="864" cy="43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89" name="Freeform 19"/>
            <p:cNvSpPr>
              <a:spLocks/>
            </p:cNvSpPr>
            <p:nvPr/>
          </p:nvSpPr>
          <p:spPr bwMode="auto">
            <a:xfrm>
              <a:off x="3028" y="2743"/>
              <a:ext cx="1357" cy="880"/>
            </a:xfrm>
            <a:custGeom>
              <a:avLst/>
              <a:gdLst>
                <a:gd name="T0" fmla="*/ 1242 w 1357"/>
                <a:gd name="T1" fmla="*/ 27 h 880"/>
                <a:gd name="T2" fmla="*/ 1141 w 1357"/>
                <a:gd name="T3" fmla="*/ 210 h 880"/>
                <a:gd name="T4" fmla="*/ 1022 w 1357"/>
                <a:gd name="T5" fmla="*/ 292 h 880"/>
                <a:gd name="T6" fmla="*/ 940 w 1357"/>
                <a:gd name="T7" fmla="*/ 329 h 880"/>
                <a:gd name="T8" fmla="*/ 803 w 1357"/>
                <a:gd name="T9" fmla="*/ 411 h 880"/>
                <a:gd name="T10" fmla="*/ 666 w 1357"/>
                <a:gd name="T11" fmla="*/ 475 h 880"/>
                <a:gd name="T12" fmla="*/ 647 w 1357"/>
                <a:gd name="T13" fmla="*/ 494 h 880"/>
                <a:gd name="T14" fmla="*/ 593 w 1357"/>
                <a:gd name="T15" fmla="*/ 512 h 880"/>
                <a:gd name="T16" fmla="*/ 492 w 1357"/>
                <a:gd name="T17" fmla="*/ 576 h 880"/>
                <a:gd name="T18" fmla="*/ 428 w 1357"/>
                <a:gd name="T19" fmla="*/ 594 h 880"/>
                <a:gd name="T20" fmla="*/ 346 w 1357"/>
                <a:gd name="T21" fmla="*/ 640 h 880"/>
                <a:gd name="T22" fmla="*/ 163 w 1357"/>
                <a:gd name="T23" fmla="*/ 676 h 880"/>
                <a:gd name="T24" fmla="*/ 26 w 1357"/>
                <a:gd name="T25" fmla="*/ 786 h 880"/>
                <a:gd name="T26" fmla="*/ 17 w 1357"/>
                <a:gd name="T27" fmla="*/ 814 h 880"/>
                <a:gd name="T28" fmla="*/ 7 w 1357"/>
                <a:gd name="T29" fmla="*/ 841 h 880"/>
                <a:gd name="T30" fmla="*/ 117 w 1357"/>
                <a:gd name="T31" fmla="*/ 878 h 880"/>
                <a:gd name="T32" fmla="*/ 510 w 1357"/>
                <a:gd name="T33" fmla="*/ 832 h 880"/>
                <a:gd name="T34" fmla="*/ 647 w 1357"/>
                <a:gd name="T35" fmla="*/ 768 h 880"/>
                <a:gd name="T36" fmla="*/ 702 w 1357"/>
                <a:gd name="T37" fmla="*/ 750 h 880"/>
                <a:gd name="T38" fmla="*/ 748 w 1357"/>
                <a:gd name="T39" fmla="*/ 722 h 880"/>
                <a:gd name="T40" fmla="*/ 821 w 1357"/>
                <a:gd name="T41" fmla="*/ 676 h 880"/>
                <a:gd name="T42" fmla="*/ 922 w 1357"/>
                <a:gd name="T43" fmla="*/ 603 h 880"/>
                <a:gd name="T44" fmla="*/ 1095 w 1357"/>
                <a:gd name="T45" fmla="*/ 494 h 880"/>
                <a:gd name="T46" fmla="*/ 1132 w 1357"/>
                <a:gd name="T47" fmla="*/ 448 h 880"/>
                <a:gd name="T48" fmla="*/ 1205 w 1357"/>
                <a:gd name="T49" fmla="*/ 375 h 880"/>
                <a:gd name="T50" fmla="*/ 1223 w 1357"/>
                <a:gd name="T51" fmla="*/ 356 h 880"/>
                <a:gd name="T52" fmla="*/ 1278 w 1357"/>
                <a:gd name="T53" fmla="*/ 247 h 880"/>
                <a:gd name="T54" fmla="*/ 1324 w 1357"/>
                <a:gd name="T55" fmla="*/ 174 h 880"/>
                <a:gd name="T56" fmla="*/ 1297 w 1357"/>
                <a:gd name="T57" fmla="*/ 0 h 880"/>
                <a:gd name="T58" fmla="*/ 1242 w 1357"/>
                <a:gd name="T59" fmla="*/ 27 h 8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7"/>
                <a:gd name="T91" fmla="*/ 0 h 880"/>
                <a:gd name="T92" fmla="*/ 1357 w 1357"/>
                <a:gd name="T93" fmla="*/ 880 h 8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7" h="880">
                  <a:moveTo>
                    <a:pt x="1242" y="27"/>
                  </a:moveTo>
                  <a:cubicBezTo>
                    <a:pt x="1233" y="92"/>
                    <a:pt x="1212" y="187"/>
                    <a:pt x="1141" y="210"/>
                  </a:cubicBezTo>
                  <a:cubicBezTo>
                    <a:pt x="1100" y="237"/>
                    <a:pt x="1063" y="267"/>
                    <a:pt x="1022" y="292"/>
                  </a:cubicBezTo>
                  <a:cubicBezTo>
                    <a:pt x="997" y="307"/>
                    <a:pt x="965" y="315"/>
                    <a:pt x="940" y="329"/>
                  </a:cubicBezTo>
                  <a:cubicBezTo>
                    <a:pt x="892" y="356"/>
                    <a:pt x="855" y="394"/>
                    <a:pt x="803" y="411"/>
                  </a:cubicBezTo>
                  <a:cubicBezTo>
                    <a:pt x="773" y="431"/>
                    <a:pt x="703" y="463"/>
                    <a:pt x="666" y="475"/>
                  </a:cubicBezTo>
                  <a:cubicBezTo>
                    <a:pt x="660" y="481"/>
                    <a:pt x="655" y="490"/>
                    <a:pt x="647" y="494"/>
                  </a:cubicBezTo>
                  <a:cubicBezTo>
                    <a:pt x="630" y="503"/>
                    <a:pt x="593" y="512"/>
                    <a:pt x="593" y="512"/>
                  </a:cubicBezTo>
                  <a:cubicBezTo>
                    <a:pt x="565" y="539"/>
                    <a:pt x="528" y="561"/>
                    <a:pt x="492" y="576"/>
                  </a:cubicBezTo>
                  <a:cubicBezTo>
                    <a:pt x="452" y="593"/>
                    <a:pt x="463" y="577"/>
                    <a:pt x="428" y="594"/>
                  </a:cubicBezTo>
                  <a:cubicBezTo>
                    <a:pt x="400" y="608"/>
                    <a:pt x="374" y="626"/>
                    <a:pt x="346" y="640"/>
                  </a:cubicBezTo>
                  <a:cubicBezTo>
                    <a:pt x="292" y="666"/>
                    <a:pt x="221" y="668"/>
                    <a:pt x="163" y="676"/>
                  </a:cubicBezTo>
                  <a:cubicBezTo>
                    <a:pt x="103" y="697"/>
                    <a:pt x="61" y="734"/>
                    <a:pt x="26" y="786"/>
                  </a:cubicBezTo>
                  <a:cubicBezTo>
                    <a:pt x="23" y="795"/>
                    <a:pt x="20" y="805"/>
                    <a:pt x="17" y="814"/>
                  </a:cubicBezTo>
                  <a:cubicBezTo>
                    <a:pt x="14" y="823"/>
                    <a:pt x="0" y="834"/>
                    <a:pt x="7" y="841"/>
                  </a:cubicBezTo>
                  <a:cubicBezTo>
                    <a:pt x="12" y="846"/>
                    <a:pt x="96" y="870"/>
                    <a:pt x="117" y="878"/>
                  </a:cubicBezTo>
                  <a:cubicBezTo>
                    <a:pt x="310" y="871"/>
                    <a:pt x="363" y="880"/>
                    <a:pt x="510" y="832"/>
                  </a:cubicBezTo>
                  <a:cubicBezTo>
                    <a:pt x="565" y="814"/>
                    <a:pt x="598" y="800"/>
                    <a:pt x="647" y="768"/>
                  </a:cubicBezTo>
                  <a:cubicBezTo>
                    <a:pt x="663" y="757"/>
                    <a:pt x="702" y="750"/>
                    <a:pt x="702" y="750"/>
                  </a:cubicBezTo>
                  <a:cubicBezTo>
                    <a:pt x="739" y="713"/>
                    <a:pt x="701" y="746"/>
                    <a:pt x="748" y="722"/>
                  </a:cubicBezTo>
                  <a:cubicBezTo>
                    <a:pt x="777" y="708"/>
                    <a:pt x="790" y="687"/>
                    <a:pt x="821" y="676"/>
                  </a:cubicBezTo>
                  <a:cubicBezTo>
                    <a:pt x="851" y="647"/>
                    <a:pt x="883" y="616"/>
                    <a:pt x="922" y="603"/>
                  </a:cubicBezTo>
                  <a:cubicBezTo>
                    <a:pt x="977" y="562"/>
                    <a:pt x="1037" y="532"/>
                    <a:pt x="1095" y="494"/>
                  </a:cubicBezTo>
                  <a:cubicBezTo>
                    <a:pt x="1117" y="479"/>
                    <a:pt x="1114" y="468"/>
                    <a:pt x="1132" y="448"/>
                  </a:cubicBezTo>
                  <a:cubicBezTo>
                    <a:pt x="1135" y="444"/>
                    <a:pt x="1193" y="387"/>
                    <a:pt x="1205" y="375"/>
                  </a:cubicBezTo>
                  <a:cubicBezTo>
                    <a:pt x="1211" y="369"/>
                    <a:pt x="1223" y="356"/>
                    <a:pt x="1223" y="356"/>
                  </a:cubicBezTo>
                  <a:cubicBezTo>
                    <a:pt x="1237" y="319"/>
                    <a:pt x="1256" y="280"/>
                    <a:pt x="1278" y="247"/>
                  </a:cubicBezTo>
                  <a:cubicBezTo>
                    <a:pt x="1288" y="215"/>
                    <a:pt x="1306" y="202"/>
                    <a:pt x="1324" y="174"/>
                  </a:cubicBezTo>
                  <a:cubicBezTo>
                    <a:pt x="1344" y="113"/>
                    <a:pt x="1357" y="40"/>
                    <a:pt x="1297" y="0"/>
                  </a:cubicBezTo>
                  <a:cubicBezTo>
                    <a:pt x="1252" y="11"/>
                    <a:pt x="1269" y="0"/>
                    <a:pt x="1242" y="27"/>
                  </a:cubicBezTo>
                  <a:close/>
                </a:path>
              </a:pathLst>
            </a:custGeom>
            <a:solidFill>
              <a:schemeClr val="bg1"/>
            </a:solidFill>
            <a:ln w="9525">
              <a:solidFill>
                <a:schemeClr val="bg1"/>
              </a:solidFill>
              <a:round/>
              <a:headEnd/>
              <a:tailEnd/>
            </a:ln>
          </p:spPr>
          <p:txBody>
            <a:bodyPr/>
            <a:lstStyle/>
            <a:p>
              <a:endParaRPr lang="en-US"/>
            </a:p>
          </p:txBody>
        </p:sp>
        <p:sp>
          <p:nvSpPr>
            <p:cNvPr id="7190" name="Line 20"/>
            <p:cNvSpPr>
              <a:spLocks noChangeShapeType="1"/>
            </p:cNvSpPr>
            <p:nvPr/>
          </p:nvSpPr>
          <p:spPr bwMode="auto">
            <a:xfrm flipH="1">
              <a:off x="4320" y="2352"/>
              <a:ext cx="0" cy="144"/>
            </a:xfrm>
            <a:prstGeom prst="line">
              <a:avLst/>
            </a:prstGeom>
            <a:noFill/>
            <a:ln w="63500">
              <a:solidFill>
                <a:schemeClr val="tx1"/>
              </a:solidFill>
              <a:round/>
              <a:headEnd/>
              <a:tailEnd type="triangle" w="med" len="med"/>
            </a:ln>
          </p:spPr>
          <p:txBody>
            <a:bodyPr/>
            <a:lstStyle/>
            <a:p>
              <a:endParaRPr lang="en-US"/>
            </a:p>
          </p:txBody>
        </p:sp>
        <p:sp>
          <p:nvSpPr>
            <p:cNvPr id="7191" name="Line 21"/>
            <p:cNvSpPr>
              <a:spLocks noChangeShapeType="1"/>
            </p:cNvSpPr>
            <p:nvPr/>
          </p:nvSpPr>
          <p:spPr bwMode="auto">
            <a:xfrm flipH="1" flipV="1">
              <a:off x="4560" y="2688"/>
              <a:ext cx="0" cy="192"/>
            </a:xfrm>
            <a:prstGeom prst="line">
              <a:avLst/>
            </a:prstGeom>
            <a:noFill/>
            <a:ln w="63500">
              <a:solidFill>
                <a:schemeClr val="tx1"/>
              </a:solidFill>
              <a:round/>
              <a:headEnd/>
              <a:tailEnd type="triangle" w="med" len="med"/>
            </a:ln>
          </p:spPr>
          <p:txBody>
            <a:bodyPr/>
            <a:lstStyle/>
            <a:p>
              <a:endParaRPr lang="en-US"/>
            </a:p>
          </p:txBody>
        </p:sp>
        <p:sp>
          <p:nvSpPr>
            <p:cNvPr id="7192" name="Line 22"/>
            <p:cNvSpPr>
              <a:spLocks noChangeShapeType="1"/>
            </p:cNvSpPr>
            <p:nvPr/>
          </p:nvSpPr>
          <p:spPr bwMode="auto">
            <a:xfrm flipH="1">
              <a:off x="4560" y="2352"/>
              <a:ext cx="0" cy="144"/>
            </a:xfrm>
            <a:prstGeom prst="line">
              <a:avLst/>
            </a:prstGeom>
            <a:noFill/>
            <a:ln w="63500">
              <a:solidFill>
                <a:schemeClr val="tx1"/>
              </a:solidFill>
              <a:round/>
              <a:headEnd/>
              <a:tailEnd type="triangle" w="med" len="med"/>
            </a:ln>
          </p:spPr>
          <p:txBody>
            <a:bodyPr/>
            <a:lstStyle/>
            <a:p>
              <a:endParaRPr lang="en-US"/>
            </a:p>
          </p:txBody>
        </p:sp>
        <p:sp>
          <p:nvSpPr>
            <p:cNvPr id="7193" name="Text Box 23"/>
            <p:cNvSpPr txBox="1">
              <a:spLocks noChangeArrowheads="1"/>
            </p:cNvSpPr>
            <p:nvPr/>
          </p:nvSpPr>
          <p:spPr bwMode="auto">
            <a:xfrm>
              <a:off x="3972" y="2448"/>
              <a:ext cx="1260" cy="288"/>
            </a:xfrm>
            <a:prstGeom prst="rect">
              <a:avLst/>
            </a:prstGeom>
            <a:noFill/>
            <a:ln w="9525">
              <a:noFill/>
              <a:miter lim="800000"/>
              <a:headEnd/>
              <a:tailEnd/>
            </a:ln>
          </p:spPr>
          <p:txBody>
            <a:bodyPr wrap="none">
              <a:spAutoFit/>
            </a:bodyPr>
            <a:lstStyle/>
            <a:p>
              <a:r>
                <a:rPr lang="en-US" sz="2400"/>
                <a:t>Reproduction</a:t>
              </a:r>
            </a:p>
          </p:txBody>
        </p:sp>
        <p:sp>
          <p:nvSpPr>
            <p:cNvPr id="7194" name="Rectangle 24"/>
            <p:cNvSpPr>
              <a:spLocks noChangeArrowheads="1"/>
            </p:cNvSpPr>
            <p:nvPr/>
          </p:nvSpPr>
          <p:spPr bwMode="auto">
            <a:xfrm>
              <a:off x="2208" y="3552"/>
              <a:ext cx="1440" cy="336"/>
            </a:xfrm>
            <a:prstGeom prst="rect">
              <a:avLst/>
            </a:prstGeom>
            <a:solidFill>
              <a:schemeClr val="bg1"/>
            </a:solidFill>
            <a:ln w="9525">
              <a:solidFill>
                <a:schemeClr val="bg1"/>
              </a:solidFill>
              <a:miter lim="800000"/>
              <a:headEnd/>
              <a:tailEnd/>
            </a:ln>
          </p:spPr>
          <p:txBody>
            <a:bodyPr wrap="none" anchor="ctr"/>
            <a:lstStyle/>
            <a:p>
              <a:pPr algn="ctr"/>
              <a:r>
                <a:rPr lang="en-US" sz="2400"/>
                <a:t>Movement</a:t>
              </a:r>
            </a:p>
          </p:txBody>
        </p:sp>
        <p:sp>
          <p:nvSpPr>
            <p:cNvPr id="7195" name="Line 25"/>
            <p:cNvSpPr>
              <a:spLocks noChangeShapeType="1"/>
            </p:cNvSpPr>
            <p:nvPr/>
          </p:nvSpPr>
          <p:spPr bwMode="auto">
            <a:xfrm>
              <a:off x="2160" y="3696"/>
              <a:ext cx="144" cy="0"/>
            </a:xfrm>
            <a:prstGeom prst="line">
              <a:avLst/>
            </a:prstGeom>
            <a:noFill/>
            <a:ln w="63500">
              <a:solidFill>
                <a:schemeClr val="tx1"/>
              </a:solidFill>
              <a:round/>
              <a:headEnd/>
              <a:tailEnd type="triangle" w="med" len="med"/>
            </a:ln>
          </p:spPr>
          <p:txBody>
            <a:bodyPr/>
            <a:lstStyle/>
            <a:p>
              <a:endParaRPr lang="en-US"/>
            </a:p>
          </p:txBody>
        </p:sp>
        <p:sp>
          <p:nvSpPr>
            <p:cNvPr id="7196" name="Line 26"/>
            <p:cNvSpPr>
              <a:spLocks noChangeShapeType="1"/>
            </p:cNvSpPr>
            <p:nvPr/>
          </p:nvSpPr>
          <p:spPr bwMode="auto">
            <a:xfrm flipH="1">
              <a:off x="3552" y="3648"/>
              <a:ext cx="96" cy="48"/>
            </a:xfrm>
            <a:prstGeom prst="line">
              <a:avLst/>
            </a:prstGeom>
            <a:noFill/>
            <a:ln w="63500">
              <a:solidFill>
                <a:schemeClr val="tx1"/>
              </a:solidFill>
              <a:round/>
              <a:headEnd/>
              <a:tailEnd type="triangle" w="med" len="med"/>
            </a:ln>
          </p:spPr>
          <p:txBody>
            <a:bodyPr/>
            <a:lstStyle/>
            <a:p>
              <a:endParaRPr lang="en-US"/>
            </a:p>
          </p:txBody>
        </p:sp>
        <p:sp>
          <p:nvSpPr>
            <p:cNvPr id="7197" name="Text Box 27"/>
            <p:cNvSpPr txBox="1">
              <a:spLocks noChangeArrowheads="1"/>
            </p:cNvSpPr>
            <p:nvPr/>
          </p:nvSpPr>
          <p:spPr bwMode="auto">
            <a:xfrm>
              <a:off x="2400" y="2448"/>
              <a:ext cx="811" cy="288"/>
            </a:xfrm>
            <a:prstGeom prst="rect">
              <a:avLst/>
            </a:prstGeom>
            <a:noFill/>
            <a:ln w="9525">
              <a:noFill/>
              <a:miter lim="800000"/>
              <a:headEnd/>
              <a:tailEnd/>
            </a:ln>
          </p:spPr>
          <p:txBody>
            <a:bodyPr wrap="none">
              <a:spAutoFit/>
            </a:bodyPr>
            <a:lstStyle/>
            <a:p>
              <a:r>
                <a:rPr lang="en-US" sz="2400"/>
                <a:t>Feeding</a:t>
              </a:r>
            </a:p>
          </p:txBody>
        </p:sp>
        <p:sp>
          <p:nvSpPr>
            <p:cNvPr id="7198" name="Line 28"/>
            <p:cNvSpPr>
              <a:spLocks noChangeShapeType="1"/>
            </p:cNvSpPr>
            <p:nvPr/>
          </p:nvSpPr>
          <p:spPr bwMode="auto">
            <a:xfrm flipV="1">
              <a:off x="2592" y="1728"/>
              <a:ext cx="0" cy="624"/>
            </a:xfrm>
            <a:prstGeom prst="line">
              <a:avLst/>
            </a:prstGeom>
            <a:noFill/>
            <a:ln w="63500">
              <a:solidFill>
                <a:schemeClr val="tx1"/>
              </a:solidFill>
              <a:round/>
              <a:headEnd/>
              <a:tailEnd type="triangle" w="med" len="med"/>
            </a:ln>
          </p:spPr>
          <p:txBody>
            <a:bodyPr/>
            <a:lstStyle/>
            <a:p>
              <a:endParaRPr lang="en-US"/>
            </a:p>
          </p:txBody>
        </p:sp>
        <p:cxnSp>
          <p:nvCxnSpPr>
            <p:cNvPr id="7199" name="AutoShape 29"/>
            <p:cNvCxnSpPr>
              <a:cxnSpLocks noChangeShapeType="1"/>
            </p:cNvCxnSpPr>
            <p:nvPr/>
          </p:nvCxnSpPr>
          <p:spPr bwMode="auto">
            <a:xfrm>
              <a:off x="2880" y="1728"/>
              <a:ext cx="0" cy="720"/>
            </a:xfrm>
            <a:prstGeom prst="straightConnector1">
              <a:avLst/>
            </a:prstGeom>
            <a:noFill/>
            <a:ln w="63500">
              <a:solidFill>
                <a:schemeClr val="tx1"/>
              </a:solidFill>
              <a:round/>
              <a:headEnd type="triangle" w="med" len="med"/>
              <a:tailEnd type="triangle" w="med" len="med"/>
            </a:ln>
          </p:spPr>
        </p:cxnSp>
        <p:cxnSp>
          <p:nvCxnSpPr>
            <p:cNvPr id="7200" name="AutoShape 30"/>
            <p:cNvCxnSpPr>
              <a:cxnSpLocks noChangeShapeType="1"/>
            </p:cNvCxnSpPr>
            <p:nvPr/>
          </p:nvCxnSpPr>
          <p:spPr bwMode="auto">
            <a:xfrm>
              <a:off x="2880" y="2784"/>
              <a:ext cx="0" cy="720"/>
            </a:xfrm>
            <a:prstGeom prst="straightConnector1">
              <a:avLst/>
            </a:prstGeom>
            <a:noFill/>
            <a:ln w="63500">
              <a:solidFill>
                <a:schemeClr val="tx1"/>
              </a:solidFill>
              <a:round/>
              <a:headEnd type="triangle" w="med" len="med"/>
              <a:tailEnd type="triangle" w="med" len="med"/>
            </a:ln>
          </p:spPr>
        </p:cxnSp>
        <p:sp>
          <p:nvSpPr>
            <p:cNvPr id="7201" name="Line 31"/>
            <p:cNvSpPr>
              <a:spLocks noChangeShapeType="1"/>
            </p:cNvSpPr>
            <p:nvPr/>
          </p:nvSpPr>
          <p:spPr bwMode="auto">
            <a:xfrm>
              <a:off x="2592" y="2880"/>
              <a:ext cx="0" cy="624"/>
            </a:xfrm>
            <a:prstGeom prst="line">
              <a:avLst/>
            </a:prstGeom>
            <a:noFill/>
            <a:ln w="63500">
              <a:solidFill>
                <a:schemeClr val="tx1"/>
              </a:solidFill>
              <a:round/>
              <a:headEnd/>
              <a:tailEnd type="triangle" w="med" len="med"/>
            </a:ln>
          </p:spPr>
          <p:txBody>
            <a:bodyPr/>
            <a:lstStyle/>
            <a:p>
              <a:endParaRPr lang="en-US"/>
            </a:p>
          </p:txBody>
        </p:sp>
        <p:sp>
          <p:nvSpPr>
            <p:cNvPr id="7202" name="Line 32"/>
            <p:cNvSpPr>
              <a:spLocks noChangeShapeType="1"/>
            </p:cNvSpPr>
            <p:nvPr/>
          </p:nvSpPr>
          <p:spPr bwMode="auto">
            <a:xfrm>
              <a:off x="2496" y="2304"/>
              <a:ext cx="192" cy="96"/>
            </a:xfrm>
            <a:prstGeom prst="line">
              <a:avLst/>
            </a:prstGeom>
            <a:noFill/>
            <a:ln w="63500">
              <a:solidFill>
                <a:schemeClr val="tx1"/>
              </a:solidFill>
              <a:round/>
              <a:headEnd/>
              <a:tailEnd/>
            </a:ln>
          </p:spPr>
          <p:txBody>
            <a:bodyPr/>
            <a:lstStyle/>
            <a:p>
              <a:endParaRPr lang="en-US"/>
            </a:p>
          </p:txBody>
        </p:sp>
        <p:sp>
          <p:nvSpPr>
            <p:cNvPr id="7203" name="Line 33"/>
            <p:cNvSpPr>
              <a:spLocks noChangeShapeType="1"/>
            </p:cNvSpPr>
            <p:nvPr/>
          </p:nvSpPr>
          <p:spPr bwMode="auto">
            <a:xfrm>
              <a:off x="2496" y="2832"/>
              <a:ext cx="192" cy="96"/>
            </a:xfrm>
            <a:prstGeom prst="line">
              <a:avLst/>
            </a:prstGeom>
            <a:noFill/>
            <a:ln w="63500">
              <a:solidFill>
                <a:schemeClr val="tx1"/>
              </a:solidFill>
              <a:round/>
              <a:headEnd/>
              <a:tailEnd/>
            </a:ln>
          </p:spPr>
          <p:txBody>
            <a:bodyPr/>
            <a:lstStyle/>
            <a:p>
              <a:endParaRPr lang="en-US"/>
            </a:p>
          </p:txBody>
        </p:sp>
        <p:sp>
          <p:nvSpPr>
            <p:cNvPr id="7204" name="Line 34"/>
            <p:cNvSpPr>
              <a:spLocks noChangeShapeType="1"/>
            </p:cNvSpPr>
            <p:nvPr/>
          </p:nvSpPr>
          <p:spPr bwMode="auto">
            <a:xfrm>
              <a:off x="1584" y="2544"/>
              <a:ext cx="672" cy="0"/>
            </a:xfrm>
            <a:prstGeom prst="line">
              <a:avLst/>
            </a:prstGeom>
            <a:noFill/>
            <a:ln w="63500">
              <a:solidFill>
                <a:schemeClr val="tx1"/>
              </a:solidFill>
              <a:round/>
              <a:headEnd type="triangle" w="med" len="med"/>
              <a:tailEnd type="triangle" w="med" len="med"/>
            </a:ln>
          </p:spPr>
          <p:txBody>
            <a:bodyPr/>
            <a:lstStyle/>
            <a:p>
              <a:endParaRPr lang="en-US"/>
            </a:p>
          </p:txBody>
        </p:sp>
        <p:sp>
          <p:nvSpPr>
            <p:cNvPr id="7205" name="Line 35"/>
            <p:cNvSpPr>
              <a:spLocks noChangeShapeType="1"/>
            </p:cNvSpPr>
            <p:nvPr/>
          </p:nvSpPr>
          <p:spPr bwMode="auto">
            <a:xfrm>
              <a:off x="3264" y="2592"/>
              <a:ext cx="672" cy="0"/>
            </a:xfrm>
            <a:prstGeom prst="line">
              <a:avLst/>
            </a:prstGeom>
            <a:noFill/>
            <a:ln w="63500">
              <a:solidFill>
                <a:schemeClr val="tx1"/>
              </a:solidFill>
              <a:round/>
              <a:headEnd type="triangle" w="med" len="med"/>
              <a:tailEnd type="triangle" w="med" len="med"/>
            </a:ln>
          </p:spPr>
          <p:txBody>
            <a:bodyPr/>
            <a:lstStyle/>
            <a:p>
              <a:endParaRPr lang="en-US"/>
            </a:p>
          </p:txBody>
        </p:sp>
      </p:grpSp>
      <p:sp>
        <p:nvSpPr>
          <p:cNvPr id="7173" name="Text Box 36"/>
          <p:cNvSpPr txBox="1">
            <a:spLocks noChangeArrowheads="1"/>
          </p:cNvSpPr>
          <p:nvPr/>
        </p:nvSpPr>
        <p:spPr bwMode="auto">
          <a:xfrm>
            <a:off x="7010400" y="6248400"/>
            <a:ext cx="1835150" cy="457200"/>
          </a:xfrm>
          <a:prstGeom prst="rect">
            <a:avLst/>
          </a:prstGeom>
          <a:noFill/>
          <a:ln w="9525">
            <a:noFill/>
            <a:miter lim="800000"/>
            <a:headEnd/>
            <a:tailEnd/>
          </a:ln>
        </p:spPr>
        <p:txBody>
          <a:bodyPr wrap="none">
            <a:spAutoFit/>
          </a:bodyPr>
          <a:lstStyle/>
          <a:p>
            <a:r>
              <a:rPr lang="en-US" sz="2400">
                <a:latin typeface="Times New Roman" charset="0"/>
              </a:rPr>
              <a:t>Slansky 1982</a:t>
            </a:r>
          </a:p>
        </p:txBody>
      </p:sp>
      <p:sp>
        <p:nvSpPr>
          <p:cNvPr id="7174" name="Text Box 37"/>
          <p:cNvSpPr txBox="1">
            <a:spLocks noChangeArrowheads="1"/>
          </p:cNvSpPr>
          <p:nvPr/>
        </p:nvSpPr>
        <p:spPr bwMode="auto">
          <a:xfrm>
            <a:off x="152399" y="1676400"/>
            <a:ext cx="2794357" cy="4893647"/>
          </a:xfrm>
          <a:prstGeom prst="rect">
            <a:avLst/>
          </a:prstGeom>
          <a:noFill/>
          <a:ln w="9525">
            <a:noFill/>
            <a:miter lim="800000"/>
            <a:headEnd/>
            <a:tailEnd/>
          </a:ln>
        </p:spPr>
        <p:txBody>
          <a:bodyPr wrap="square">
            <a:spAutoFit/>
          </a:bodyPr>
          <a:lstStyle/>
          <a:p>
            <a:r>
              <a:rPr lang="en-US" sz="2400" dirty="0">
                <a:solidFill>
                  <a:schemeClr val="tx2"/>
                </a:solidFill>
                <a:latin typeface="Arial" pitchFamily="34" charset="0"/>
                <a:cs typeface="Arial" pitchFamily="34" charset="0"/>
              </a:rPr>
              <a:t>Pest </a:t>
            </a:r>
            <a:r>
              <a:rPr lang="en-US" sz="2400" dirty="0" smtClean="0">
                <a:solidFill>
                  <a:schemeClr val="tx2"/>
                </a:solidFill>
                <a:latin typeface="Arial" pitchFamily="34" charset="0"/>
                <a:cs typeface="Arial" pitchFamily="34" charset="0"/>
              </a:rPr>
              <a:t>population survival </a:t>
            </a:r>
            <a:r>
              <a:rPr lang="en-US" sz="2400" dirty="0">
                <a:solidFill>
                  <a:schemeClr val="tx2"/>
                </a:solidFill>
                <a:latin typeface="Arial" pitchFamily="34" charset="0"/>
                <a:cs typeface="Arial" pitchFamily="34" charset="0"/>
              </a:rPr>
              <a:t>dependent on interrelationship of :</a:t>
            </a:r>
          </a:p>
          <a:p>
            <a:pPr>
              <a:buFontTx/>
              <a:buChar char="•"/>
            </a:pPr>
            <a:endParaRPr lang="en-US" sz="2400" dirty="0" smtClean="0">
              <a:solidFill>
                <a:schemeClr val="tx2"/>
              </a:solidFill>
              <a:latin typeface="Arial" pitchFamily="34" charset="0"/>
              <a:cs typeface="Arial" pitchFamily="34" charset="0"/>
            </a:endParaRPr>
          </a:p>
          <a:p>
            <a:pPr>
              <a:buFontTx/>
              <a:buChar char="•"/>
            </a:pPr>
            <a:r>
              <a:rPr lang="en-US" sz="2400" dirty="0" smtClean="0">
                <a:solidFill>
                  <a:schemeClr val="tx2"/>
                </a:solidFill>
                <a:latin typeface="Arial" pitchFamily="34" charset="0"/>
                <a:cs typeface="Arial" pitchFamily="34" charset="0"/>
              </a:rPr>
              <a:t>Feeding</a:t>
            </a:r>
            <a:endParaRPr lang="en-US" sz="2400" dirty="0">
              <a:solidFill>
                <a:schemeClr val="tx2"/>
              </a:solidFill>
              <a:latin typeface="Arial" pitchFamily="34" charset="0"/>
              <a:cs typeface="Arial" pitchFamily="34" charset="0"/>
            </a:endParaRPr>
          </a:p>
          <a:p>
            <a:pPr>
              <a:buFontTx/>
              <a:buChar char="•"/>
            </a:pPr>
            <a:r>
              <a:rPr lang="en-US" sz="2400" dirty="0">
                <a:solidFill>
                  <a:schemeClr val="tx2"/>
                </a:solidFill>
                <a:latin typeface="Arial" pitchFamily="34" charset="0"/>
                <a:cs typeface="Arial" pitchFamily="34" charset="0"/>
              </a:rPr>
              <a:t>Growth</a:t>
            </a:r>
          </a:p>
          <a:p>
            <a:pPr>
              <a:buFontTx/>
              <a:buChar char="•"/>
            </a:pPr>
            <a:r>
              <a:rPr lang="en-US" sz="2400" dirty="0">
                <a:solidFill>
                  <a:schemeClr val="tx2"/>
                </a:solidFill>
                <a:latin typeface="Arial" pitchFamily="34" charset="0"/>
                <a:cs typeface="Arial" pitchFamily="34" charset="0"/>
              </a:rPr>
              <a:t>Survival</a:t>
            </a:r>
          </a:p>
          <a:p>
            <a:pPr>
              <a:buFontTx/>
              <a:buChar char="•"/>
            </a:pPr>
            <a:r>
              <a:rPr lang="en-US" sz="2400" dirty="0">
                <a:solidFill>
                  <a:schemeClr val="tx2"/>
                </a:solidFill>
                <a:latin typeface="Arial" pitchFamily="34" charset="0"/>
                <a:cs typeface="Arial" pitchFamily="34" charset="0"/>
              </a:rPr>
              <a:t>Reproduction</a:t>
            </a:r>
          </a:p>
          <a:p>
            <a:pPr>
              <a:buFontTx/>
              <a:buChar char="•"/>
            </a:pPr>
            <a:r>
              <a:rPr lang="en-US" sz="2400" dirty="0" smtClean="0">
                <a:solidFill>
                  <a:schemeClr val="tx2"/>
                </a:solidFill>
                <a:latin typeface="Arial" pitchFamily="34" charset="0"/>
                <a:cs typeface="Arial" pitchFamily="34" charset="0"/>
              </a:rPr>
              <a:t>Movement</a:t>
            </a:r>
          </a:p>
          <a:p>
            <a:pPr>
              <a:buFontTx/>
              <a:buChar char="•"/>
            </a:pPr>
            <a:r>
              <a:rPr lang="en-US" sz="2400" dirty="0" smtClean="0">
                <a:solidFill>
                  <a:schemeClr val="tx2"/>
                </a:solidFill>
                <a:latin typeface="Arial" pitchFamily="34" charset="0"/>
                <a:cs typeface="Arial" pitchFamily="34" charset="0"/>
              </a:rPr>
              <a:t>Plus:</a:t>
            </a:r>
          </a:p>
          <a:p>
            <a:pPr lvl="1">
              <a:buFontTx/>
              <a:buChar char="•"/>
            </a:pPr>
            <a:r>
              <a:rPr lang="en-US" sz="2400" dirty="0" smtClean="0">
                <a:solidFill>
                  <a:schemeClr val="tx2"/>
                </a:solidFill>
                <a:latin typeface="Arial" pitchFamily="34" charset="0"/>
                <a:cs typeface="Arial" pitchFamily="34" charset="0"/>
              </a:rPr>
              <a:t>Temperature</a:t>
            </a:r>
          </a:p>
          <a:p>
            <a:pPr lvl="1">
              <a:buFontTx/>
              <a:buChar char="•"/>
            </a:pPr>
            <a:r>
              <a:rPr lang="en-US" sz="2400" dirty="0" smtClean="0">
                <a:solidFill>
                  <a:schemeClr val="tx2"/>
                </a:solidFill>
                <a:latin typeface="Arial" pitchFamily="34" charset="0"/>
                <a:cs typeface="Arial" pitchFamily="34" charset="0"/>
              </a:rPr>
              <a:t>Humidity </a:t>
            </a:r>
            <a:endParaRPr lang="en-US" sz="2400" dirty="0">
              <a:solidFill>
                <a:schemeClr val="tx2"/>
              </a:solidFill>
              <a:latin typeface="Arial" pitchFamily="34" charset="0"/>
              <a:cs typeface="Arial" pitchFamily="34" charset="0"/>
            </a:endParaRPr>
          </a:p>
        </p:txBody>
      </p:sp>
      <p:sp>
        <p:nvSpPr>
          <p:cNvPr id="2" name="Isosceles Triangle 1"/>
          <p:cNvSpPr/>
          <p:nvPr/>
        </p:nvSpPr>
        <p:spPr>
          <a:xfrm>
            <a:off x="7534170" y="1223156"/>
            <a:ext cx="1340108" cy="1143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55396" y="2359530"/>
            <a:ext cx="1745991" cy="369332"/>
          </a:xfrm>
          <a:prstGeom prst="rect">
            <a:avLst/>
          </a:prstGeom>
          <a:noFill/>
        </p:spPr>
        <p:txBody>
          <a:bodyPr wrap="none" rtlCol="0">
            <a:spAutoFit/>
          </a:bodyPr>
          <a:lstStyle/>
          <a:p>
            <a:r>
              <a:rPr lang="en-US" dirty="0" smtClean="0">
                <a:solidFill>
                  <a:schemeClr val="tx2"/>
                </a:solidFill>
              </a:rPr>
              <a:t>Survival triangle</a:t>
            </a:r>
            <a:endParaRPr lang="en-US" dirty="0">
              <a:solidFill>
                <a:schemeClr val="tx2"/>
              </a:solidFill>
            </a:endParaRPr>
          </a:p>
        </p:txBody>
      </p:sp>
      <p:sp>
        <p:nvSpPr>
          <p:cNvPr id="7170" name="Rectangle 2"/>
          <p:cNvSpPr>
            <a:spLocks noGrp="1" noChangeArrowheads="1"/>
          </p:cNvSpPr>
          <p:nvPr>
            <p:ph type="title" idx="4294967295"/>
          </p:nvPr>
        </p:nvSpPr>
        <p:spPr>
          <a:xfrm>
            <a:off x="642018" y="381000"/>
            <a:ext cx="7816182" cy="1143000"/>
          </a:xfrm>
        </p:spPr>
        <p:txBody>
          <a:bodyPr>
            <a:normAutofit/>
          </a:bodyPr>
          <a:lstStyle/>
          <a:p>
            <a:pPr eaLnBrk="1" hangingPunct="1"/>
            <a:r>
              <a:rPr lang="en-US" dirty="0" smtClean="0">
                <a:solidFill>
                  <a:schemeClr val="tx1"/>
                </a:solidFill>
              </a:rPr>
              <a:t>Survival of Pest </a:t>
            </a:r>
            <a:r>
              <a:rPr lang="en-US" dirty="0" smtClean="0">
                <a:solidFill>
                  <a:schemeClr val="tx1"/>
                </a:solidFill>
              </a:rPr>
              <a:t>Population</a:t>
            </a:r>
            <a:endParaRPr lang="en-US" dirty="0" smtClean="0">
              <a:solidFill>
                <a:schemeClr val="tx1"/>
              </a:solidFill>
            </a:endParaRPr>
          </a:p>
        </p:txBody>
      </p:sp>
    </p:spTree>
    <p:extLst>
      <p:ext uri="{BB962C8B-B14F-4D97-AF65-F5344CB8AC3E}">
        <p14:creationId xmlns:p14="http://schemas.microsoft.com/office/powerpoint/2010/main" val="2943410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48312277"/>
              </p:ext>
            </p:extLst>
          </p:nvPr>
        </p:nvGraphicFramePr>
        <p:xfrm>
          <a:off x="1219200" y="998788"/>
          <a:ext cx="7239000" cy="530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p:cNvGrpSpPr/>
          <p:nvPr/>
        </p:nvGrpSpPr>
        <p:grpSpPr>
          <a:xfrm>
            <a:off x="2556119" y="1940534"/>
            <a:ext cx="975611" cy="981189"/>
            <a:chOff x="889135" y="1879598"/>
            <a:chExt cx="1520035" cy="1547428"/>
          </a:xfrm>
        </p:grpSpPr>
        <p:sp>
          <p:nvSpPr>
            <p:cNvPr id="5" name="Oval 4"/>
            <p:cNvSpPr/>
            <p:nvPr/>
          </p:nvSpPr>
          <p:spPr>
            <a:xfrm>
              <a:off x="889135" y="1879598"/>
              <a:ext cx="1520035" cy="1547428"/>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Oval 4"/>
            <p:cNvSpPr/>
            <p:nvPr/>
          </p:nvSpPr>
          <p:spPr>
            <a:xfrm>
              <a:off x="1111739" y="2106214"/>
              <a:ext cx="1074827" cy="1094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600" kern="1200" dirty="0" smtClean="0"/>
                <a:t>Bio- control</a:t>
              </a:r>
              <a:endParaRPr lang="en-US" sz="1600" kern="1200" dirty="0"/>
            </a:p>
          </p:txBody>
        </p:sp>
      </p:grpSp>
      <p:grpSp>
        <p:nvGrpSpPr>
          <p:cNvPr id="7" name="Group 6"/>
          <p:cNvGrpSpPr/>
          <p:nvPr/>
        </p:nvGrpSpPr>
        <p:grpSpPr>
          <a:xfrm>
            <a:off x="2584804" y="4623777"/>
            <a:ext cx="1651535" cy="1531382"/>
            <a:chOff x="2818999" y="3883235"/>
            <a:chExt cx="1651535" cy="1531382"/>
          </a:xfrm>
        </p:grpSpPr>
        <p:sp>
          <p:nvSpPr>
            <p:cNvPr id="8" name="Oval 7"/>
            <p:cNvSpPr/>
            <p:nvPr/>
          </p:nvSpPr>
          <p:spPr>
            <a:xfrm>
              <a:off x="2818999" y="3883235"/>
              <a:ext cx="1651535" cy="153138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Oval 4"/>
            <p:cNvSpPr/>
            <p:nvPr/>
          </p:nvSpPr>
          <p:spPr>
            <a:xfrm>
              <a:off x="3060861" y="4107501"/>
              <a:ext cx="1167811" cy="10828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600" kern="1200" dirty="0" smtClean="0"/>
                <a:t>Physical and </a:t>
              </a:r>
              <a:r>
                <a:rPr lang="en-US" sz="1600" dirty="0"/>
                <a:t>m</a:t>
              </a:r>
              <a:r>
                <a:rPr lang="en-US" sz="1600" kern="1200" dirty="0" smtClean="0"/>
                <a:t>echanical control</a:t>
              </a:r>
              <a:endParaRPr lang="en-US" sz="1600" kern="1200" dirty="0"/>
            </a:p>
          </p:txBody>
        </p:sp>
      </p:grpSp>
      <p:grpSp>
        <p:nvGrpSpPr>
          <p:cNvPr id="10" name="Group 9"/>
          <p:cNvGrpSpPr/>
          <p:nvPr/>
        </p:nvGrpSpPr>
        <p:grpSpPr>
          <a:xfrm>
            <a:off x="5715000" y="4191000"/>
            <a:ext cx="1371600" cy="1371601"/>
            <a:chOff x="4930895" y="1956793"/>
            <a:chExt cx="1418969" cy="1393038"/>
          </a:xfrm>
        </p:grpSpPr>
        <p:sp>
          <p:nvSpPr>
            <p:cNvPr id="11" name="Oval 10"/>
            <p:cNvSpPr/>
            <p:nvPr/>
          </p:nvSpPr>
          <p:spPr>
            <a:xfrm>
              <a:off x="4930895" y="1956793"/>
              <a:ext cx="1418969" cy="139303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Oval 4"/>
            <p:cNvSpPr/>
            <p:nvPr/>
          </p:nvSpPr>
          <p:spPr>
            <a:xfrm>
              <a:off x="5138698" y="2160799"/>
              <a:ext cx="1084216" cy="985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baseline="0" dirty="0" smtClean="0"/>
                <a:t>Regulatory control</a:t>
              </a:r>
              <a:endParaRPr lang="en-US" sz="1600" kern="1200" baseline="0" dirty="0"/>
            </a:p>
          </p:txBody>
        </p:sp>
      </p:grpSp>
      <p:grpSp>
        <p:nvGrpSpPr>
          <p:cNvPr id="13" name="Group 12"/>
          <p:cNvGrpSpPr/>
          <p:nvPr/>
        </p:nvGrpSpPr>
        <p:grpSpPr>
          <a:xfrm>
            <a:off x="5442243" y="1320509"/>
            <a:ext cx="1447796" cy="1527433"/>
            <a:chOff x="2920868" y="-106017"/>
            <a:chExt cx="1447796" cy="1527433"/>
          </a:xfrm>
        </p:grpSpPr>
        <p:sp>
          <p:nvSpPr>
            <p:cNvPr id="14" name="Oval 13"/>
            <p:cNvSpPr/>
            <p:nvPr/>
          </p:nvSpPr>
          <p:spPr>
            <a:xfrm>
              <a:off x="2920868" y="-106017"/>
              <a:ext cx="1447796" cy="152743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Oval 4"/>
            <p:cNvSpPr/>
            <p:nvPr/>
          </p:nvSpPr>
          <p:spPr>
            <a:xfrm>
              <a:off x="3132893" y="117670"/>
              <a:ext cx="1023746" cy="1080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Diagnosing problem</a:t>
              </a:r>
              <a:endParaRPr lang="en-US" sz="1600" kern="1200" dirty="0"/>
            </a:p>
          </p:txBody>
        </p:sp>
      </p:grpSp>
      <p:grpSp>
        <p:nvGrpSpPr>
          <p:cNvPr id="25" name="Group 4"/>
          <p:cNvGrpSpPr>
            <a:grpSpLocks/>
          </p:cNvGrpSpPr>
          <p:nvPr/>
        </p:nvGrpSpPr>
        <p:grpSpPr bwMode="auto">
          <a:xfrm>
            <a:off x="207840" y="304800"/>
            <a:ext cx="1849560" cy="1779426"/>
            <a:chOff x="3552" y="2256"/>
            <a:chExt cx="2112" cy="1920"/>
          </a:xfrm>
        </p:grpSpPr>
        <p:sp>
          <p:nvSpPr>
            <p:cNvPr id="27" name="AutoShape 5"/>
            <p:cNvSpPr>
              <a:spLocks noChangeArrowheads="1"/>
            </p:cNvSpPr>
            <p:nvPr/>
          </p:nvSpPr>
          <p:spPr bwMode="auto">
            <a:xfrm>
              <a:off x="3552" y="3600"/>
              <a:ext cx="2112" cy="576"/>
            </a:xfrm>
            <a:prstGeom prst="cube">
              <a:avLst>
                <a:gd name="adj" fmla="val 74653"/>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aphicFrame>
          <p:nvGraphicFramePr>
            <p:cNvPr id="28" name="Object 6"/>
            <p:cNvGraphicFramePr>
              <a:graphicFrameLocks noChangeAspect="1"/>
            </p:cNvGraphicFramePr>
            <p:nvPr/>
          </p:nvGraphicFramePr>
          <p:xfrm>
            <a:off x="3792" y="2256"/>
            <a:ext cx="1546" cy="1680"/>
          </p:xfrm>
          <a:graphic>
            <a:graphicData uri="http://schemas.openxmlformats.org/presentationml/2006/ole">
              <mc:AlternateContent xmlns:mc="http://schemas.openxmlformats.org/markup-compatibility/2006">
                <mc:Choice xmlns:v="urn:schemas-microsoft-com:vml" Requires="v">
                  <p:oleObj spid="_x0000_s7189" name="CorelDRAW" r:id="rId9" imgW="2453760" imgH="2772720" progId="">
                    <p:embed/>
                  </p:oleObj>
                </mc:Choice>
                <mc:Fallback>
                  <p:oleObj name="CorelDRAW" r:id="rId9" imgW="2453760" imgH="27727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 y="2256"/>
                          <a:ext cx="1546" cy="168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TextBox 1"/>
          <p:cNvSpPr txBox="1"/>
          <p:nvPr/>
        </p:nvSpPr>
        <p:spPr>
          <a:xfrm>
            <a:off x="0" y="3962400"/>
            <a:ext cx="2306759" cy="1815882"/>
          </a:xfrm>
          <a:prstGeom prst="rect">
            <a:avLst/>
          </a:prstGeom>
          <a:noFill/>
        </p:spPr>
        <p:txBody>
          <a:bodyPr wrap="square" rtlCol="0">
            <a:spAutoFit/>
          </a:bodyPr>
          <a:lstStyle/>
          <a:p>
            <a:r>
              <a:rPr lang="en-US" sz="2800" dirty="0" smtClean="0">
                <a:solidFill>
                  <a:schemeClr val="tx2"/>
                </a:solidFill>
              </a:rPr>
              <a:t>Harborage: a place where insects live and breed</a:t>
            </a:r>
            <a:endParaRPr lang="en-US" sz="2800" dirty="0">
              <a:solidFill>
                <a:schemeClr val="tx2"/>
              </a:solidFill>
            </a:endParaRPr>
          </a:p>
        </p:txBody>
      </p:sp>
      <p:pic>
        <p:nvPicPr>
          <p:cNvPr id="19" name="Picture 2" descr="\\ad.ufl.edu\ifas\ENTNEM\Users\foi\My Documents\SIPM\Fix the Building Envelope\Fig 5. Fix the Building Envelope 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28838" y="5029200"/>
            <a:ext cx="1615161" cy="181976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242646" y="228600"/>
            <a:ext cx="262283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chemeClr val="bg1"/>
                </a:solidFill>
                <a:effectLst/>
              </a:rPr>
              <a:t>Simplify</a:t>
            </a:r>
            <a:endParaRPr lang="en-US" sz="54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2875606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457200" y="1798637"/>
            <a:ext cx="3886200" cy="4525963"/>
          </a:xfrm>
        </p:spPr>
        <p:txBody>
          <a:bodyPr/>
          <a:lstStyle/>
          <a:p>
            <a:pPr eaLnBrk="1" hangingPunct="1"/>
            <a:r>
              <a:rPr lang="en-US" altLang="en-US" sz="3200" dirty="0" smtClean="0"/>
              <a:t>It includes </a:t>
            </a:r>
          </a:p>
          <a:p>
            <a:pPr lvl="1"/>
            <a:r>
              <a:rPr lang="en-US" altLang="en-US" sz="3000" dirty="0" smtClean="0"/>
              <a:t>Custodial</a:t>
            </a:r>
          </a:p>
          <a:p>
            <a:pPr lvl="1"/>
            <a:r>
              <a:rPr lang="en-US" altLang="en-US" sz="3000" dirty="0" smtClean="0"/>
              <a:t>Maintenance</a:t>
            </a:r>
          </a:p>
          <a:p>
            <a:pPr lvl="1"/>
            <a:r>
              <a:rPr lang="en-US" altLang="en-US" sz="3000" dirty="0" smtClean="0"/>
              <a:t>Food Service</a:t>
            </a:r>
          </a:p>
          <a:p>
            <a:pPr lvl="1"/>
            <a:r>
              <a:rPr lang="en-US" altLang="en-US" sz="3000" dirty="0" smtClean="0"/>
              <a:t>Teachers</a:t>
            </a:r>
          </a:p>
          <a:p>
            <a:pPr lvl="1"/>
            <a:r>
              <a:rPr lang="en-US" altLang="en-US" sz="3000" dirty="0" smtClean="0"/>
              <a:t>Principals</a:t>
            </a:r>
          </a:p>
          <a:p>
            <a:pPr lvl="1"/>
            <a:r>
              <a:rPr lang="en-US" altLang="en-US" sz="3000" dirty="0" smtClean="0"/>
              <a:t>Students </a:t>
            </a:r>
          </a:p>
          <a:p>
            <a:pPr lvl="1"/>
            <a:endParaRPr lang="en-US" altLang="en-US" sz="3000" dirty="0" smtClean="0"/>
          </a:p>
        </p:txBody>
      </p:sp>
      <p:sp>
        <p:nvSpPr>
          <p:cNvPr id="28674" name="Title 1"/>
          <p:cNvSpPr>
            <a:spLocks noGrp="1"/>
          </p:cNvSpPr>
          <p:nvPr>
            <p:ph type="title"/>
          </p:nvPr>
        </p:nvSpPr>
        <p:spPr>
          <a:xfrm>
            <a:off x="228600" y="457200"/>
            <a:ext cx="8229600" cy="896112"/>
          </a:xfrm>
        </p:spPr>
        <p:txBody>
          <a:bodyPr/>
          <a:lstStyle/>
          <a:p>
            <a:pPr eaLnBrk="1" hangingPunct="1"/>
            <a:r>
              <a:rPr lang="en-US" altLang="en-US" dirty="0" smtClean="0"/>
              <a:t>Teamwork makes IPM work</a:t>
            </a:r>
          </a:p>
        </p:txBody>
      </p:sp>
      <p:pic>
        <p:nvPicPr>
          <p:cNvPr id="8" name="Picture 5" descr="cooperation1"/>
          <p:cNvPicPr>
            <a:picLocks noChangeAspect="1" noChangeArrowheads="1"/>
          </p:cNvPicPr>
          <p:nvPr/>
        </p:nvPicPr>
        <p:blipFill>
          <a:blip r:embed="rId3">
            <a:extLst>
              <a:ext uri="{28A0092B-C50C-407E-A947-70E740481C1C}">
                <a14:useLocalDpi xmlns:a14="http://schemas.microsoft.com/office/drawing/2010/main" val="0"/>
              </a:ext>
            </a:extLst>
          </a:blip>
          <a:srcRect l="15117" t="-775" r="9302"/>
          <a:stretch>
            <a:fillRect/>
          </a:stretch>
        </p:blipFill>
        <p:spPr bwMode="auto">
          <a:xfrm>
            <a:off x="3810000" y="16764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218763"/>
      </p:ext>
    </p:extLst>
  </p:cSld>
  <p:clrMapOvr>
    <a:masterClrMapping/>
  </p:clrMapOvr>
  <p:transition advTm="741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8880"/>
            <a:ext cx="8229600" cy="4084320"/>
          </a:xfrm>
        </p:spPr>
        <p:txBody>
          <a:bodyPr>
            <a:normAutofit lnSpcReduction="10000"/>
          </a:bodyPr>
          <a:lstStyle/>
          <a:p>
            <a:r>
              <a:rPr lang="en-US" sz="3200" dirty="0" smtClean="0"/>
              <a:t>Students, teachers and staff </a:t>
            </a:r>
            <a:r>
              <a:rPr lang="en-US" sz="3200" dirty="0"/>
              <a:t>spend </a:t>
            </a:r>
            <a:r>
              <a:rPr lang="en-US" sz="3200" dirty="0" smtClean="0"/>
              <a:t>90</a:t>
            </a:r>
            <a:r>
              <a:rPr lang="en-US" sz="3200" dirty="0"/>
              <a:t>% of their time inside</a:t>
            </a:r>
            <a:r>
              <a:rPr lang="en-US" sz="3200" dirty="0" smtClean="0"/>
              <a:t>.</a:t>
            </a:r>
          </a:p>
          <a:p>
            <a:r>
              <a:rPr lang="en-US" sz="3200" dirty="0" smtClean="0"/>
              <a:t>Indoor air quality (IAQ) is worse than outdoor air.</a:t>
            </a:r>
          </a:p>
          <a:p>
            <a:r>
              <a:rPr lang="en-US" sz="3200" dirty="0" smtClean="0"/>
              <a:t>Poor </a:t>
            </a:r>
            <a:r>
              <a:rPr lang="en-US" sz="3200" dirty="0"/>
              <a:t>IAQ Causes Illness and Increases School </a:t>
            </a:r>
            <a:r>
              <a:rPr lang="en-US" sz="3200" dirty="0" smtClean="0"/>
              <a:t>Absenteeism</a:t>
            </a:r>
          </a:p>
          <a:p>
            <a:r>
              <a:rPr lang="en-US" sz="3200" dirty="0" smtClean="0"/>
              <a:t>Asthma is the leading cause of school absences</a:t>
            </a:r>
          </a:p>
        </p:txBody>
      </p:sp>
      <p:sp>
        <p:nvSpPr>
          <p:cNvPr id="2" name="Title 1"/>
          <p:cNvSpPr>
            <a:spLocks noGrp="1"/>
          </p:cNvSpPr>
          <p:nvPr>
            <p:ph type="title"/>
          </p:nvPr>
        </p:nvSpPr>
        <p:spPr>
          <a:xfrm>
            <a:off x="304800" y="304800"/>
            <a:ext cx="8610600" cy="1143000"/>
          </a:xfrm>
        </p:spPr>
        <p:txBody>
          <a:bodyPr>
            <a:noAutofit/>
          </a:bodyPr>
          <a:lstStyle/>
          <a:p>
            <a:r>
              <a:rPr lang="en-US" dirty="0" smtClean="0"/>
              <a:t>Why do we care about the physical environment?</a:t>
            </a:r>
            <a:endParaRPr lang="en-US" dirty="0"/>
          </a:p>
        </p:txBody>
      </p:sp>
    </p:spTree>
    <p:extLst>
      <p:ext uri="{BB962C8B-B14F-4D97-AF65-F5344CB8AC3E}">
        <p14:creationId xmlns:p14="http://schemas.microsoft.com/office/powerpoint/2010/main" val="749183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4343400"/>
          </a:xfrm>
        </p:spPr>
        <p:txBody>
          <a:bodyPr>
            <a:noAutofit/>
          </a:bodyPr>
          <a:lstStyle/>
          <a:p>
            <a:r>
              <a:rPr lang="en-US" dirty="0" smtClean="0"/>
              <a:t>Healthy School Environment </a:t>
            </a:r>
          </a:p>
          <a:p>
            <a:pPr lvl="1"/>
            <a:r>
              <a:rPr lang="en-US" sz="2400" dirty="0" smtClean="0"/>
              <a:t>Work with an existing council (SHAC) or </a:t>
            </a:r>
          </a:p>
          <a:p>
            <a:pPr lvl="1"/>
            <a:r>
              <a:rPr lang="en-US" sz="2400" dirty="0" smtClean="0"/>
              <a:t>Form an environmental health team </a:t>
            </a:r>
          </a:p>
          <a:p>
            <a:pPr lvl="2"/>
            <a:r>
              <a:rPr lang="en-US" sz="2400" dirty="0" smtClean="0"/>
              <a:t>Team should include:</a:t>
            </a:r>
          </a:p>
          <a:p>
            <a:pPr lvl="3"/>
            <a:r>
              <a:rPr lang="en-US" sz="2400" dirty="0" smtClean="0"/>
              <a:t>Administrators</a:t>
            </a:r>
          </a:p>
          <a:p>
            <a:pPr lvl="3"/>
            <a:r>
              <a:rPr lang="en-US" sz="2400" dirty="0" smtClean="0"/>
              <a:t>Teachers</a:t>
            </a:r>
          </a:p>
          <a:p>
            <a:pPr lvl="3"/>
            <a:r>
              <a:rPr lang="en-US" sz="2400" dirty="0" smtClean="0"/>
              <a:t>School Nurses</a:t>
            </a:r>
          </a:p>
          <a:p>
            <a:pPr lvl="3"/>
            <a:r>
              <a:rPr lang="en-US" sz="2400" dirty="0" smtClean="0"/>
              <a:t>Facility managers</a:t>
            </a:r>
          </a:p>
          <a:p>
            <a:pPr lvl="3"/>
            <a:r>
              <a:rPr lang="en-US" sz="2400" dirty="0" smtClean="0"/>
              <a:t>Parent members </a:t>
            </a:r>
          </a:p>
          <a:p>
            <a:pPr lvl="3"/>
            <a:r>
              <a:rPr lang="en-US" sz="2400" dirty="0" smtClean="0"/>
              <a:t>IPM and IAQ Coordinator</a:t>
            </a:r>
          </a:p>
          <a:p>
            <a:pPr lvl="3"/>
            <a:r>
              <a:rPr lang="en-US" sz="2400" dirty="0" smtClean="0"/>
              <a:t>Risk Managers </a:t>
            </a:r>
            <a:endParaRPr lang="en-US" sz="2400" dirty="0"/>
          </a:p>
        </p:txBody>
      </p:sp>
      <p:sp>
        <p:nvSpPr>
          <p:cNvPr id="2" name="Title 1"/>
          <p:cNvSpPr>
            <a:spLocks noGrp="1"/>
          </p:cNvSpPr>
          <p:nvPr>
            <p:ph type="title"/>
          </p:nvPr>
        </p:nvSpPr>
        <p:spPr>
          <a:xfrm>
            <a:off x="457200" y="704088"/>
            <a:ext cx="8229600" cy="972312"/>
          </a:xfrm>
        </p:spPr>
        <p:txBody>
          <a:bodyPr/>
          <a:lstStyle/>
          <a:p>
            <a:r>
              <a:rPr lang="en-US" dirty="0" smtClean="0"/>
              <a:t>Include all Stakeholders</a:t>
            </a:r>
            <a:endParaRPr lang="en-US" dirty="0"/>
          </a:p>
        </p:txBody>
      </p:sp>
    </p:spTree>
    <p:extLst>
      <p:ext uri="{BB962C8B-B14F-4D97-AF65-F5344CB8AC3E}">
        <p14:creationId xmlns:p14="http://schemas.microsoft.com/office/powerpoint/2010/main" val="106560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noAutofit/>
          </a:bodyPr>
          <a:lstStyle/>
          <a:p>
            <a:r>
              <a:rPr lang="en-US" sz="2800" dirty="0" smtClean="0"/>
              <a:t>A routine health check up for your school</a:t>
            </a:r>
          </a:p>
          <a:p>
            <a:pPr lvl="1"/>
            <a:r>
              <a:rPr lang="en-US" sz="2800" dirty="0" smtClean="0"/>
              <a:t>It’s all about prevention</a:t>
            </a:r>
          </a:p>
          <a:p>
            <a:pPr lvl="1"/>
            <a:r>
              <a:rPr lang="en-US" sz="2800" dirty="0" smtClean="0"/>
              <a:t>Creates a baseline and provides immediate feedback</a:t>
            </a:r>
          </a:p>
          <a:p>
            <a:r>
              <a:rPr lang="en-US" sz="2800" dirty="0" smtClean="0"/>
              <a:t>Non regulatory and non threatening</a:t>
            </a:r>
          </a:p>
          <a:p>
            <a:r>
              <a:rPr lang="en-US" sz="2800" dirty="0" smtClean="0"/>
              <a:t>Send a positive message to parents and staff</a:t>
            </a:r>
          </a:p>
          <a:p>
            <a:r>
              <a:rPr lang="en-US" sz="2800" dirty="0" smtClean="0"/>
              <a:t>Practical learning opportunity  for 1:1 training</a:t>
            </a:r>
          </a:p>
          <a:p>
            <a:r>
              <a:rPr lang="en-US" sz="2800" dirty="0" smtClean="0"/>
              <a:t>Goal to increase awareness, knowledge and skills that help improve IAQ, IPM, Safety &amp; Risk</a:t>
            </a:r>
            <a:endParaRPr lang="en-US" sz="2800" dirty="0"/>
          </a:p>
        </p:txBody>
      </p:sp>
      <p:sp>
        <p:nvSpPr>
          <p:cNvPr id="2" name="Title 1"/>
          <p:cNvSpPr>
            <a:spLocks noGrp="1"/>
          </p:cNvSpPr>
          <p:nvPr>
            <p:ph type="title"/>
          </p:nvPr>
        </p:nvSpPr>
        <p:spPr>
          <a:xfrm>
            <a:off x="457200" y="704088"/>
            <a:ext cx="8229600" cy="896112"/>
          </a:xfrm>
        </p:spPr>
        <p:txBody>
          <a:bodyPr>
            <a:normAutofit/>
          </a:bodyPr>
          <a:lstStyle/>
          <a:p>
            <a:r>
              <a:rPr lang="en-US" dirty="0" smtClean="0"/>
              <a:t>Start with a School Walk Though</a:t>
            </a:r>
            <a:endParaRPr lang="en-US" dirty="0"/>
          </a:p>
        </p:txBody>
      </p:sp>
    </p:spTree>
    <p:extLst>
      <p:ext uri="{BB962C8B-B14F-4D97-AF65-F5344CB8AC3E}">
        <p14:creationId xmlns:p14="http://schemas.microsoft.com/office/powerpoint/2010/main" val="1403341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76200" y="2037465"/>
            <a:ext cx="4343400" cy="4525962"/>
          </a:xfrm>
        </p:spPr>
        <p:txBody>
          <a:bodyPr/>
          <a:lstStyle/>
          <a:p>
            <a:pPr eaLnBrk="1" hangingPunct="1"/>
            <a:r>
              <a:rPr lang="en-US" altLang="en-US" sz="3200" dirty="0" smtClean="0"/>
              <a:t>The single most important part of a pest management program</a:t>
            </a:r>
          </a:p>
          <a:p>
            <a:pPr eaLnBrk="1" hangingPunct="1"/>
            <a:r>
              <a:rPr lang="en-US" altLang="en-US" sz="3200" dirty="0" smtClean="0"/>
              <a:t>Pest-proofing, repair and maintenance of buildings</a:t>
            </a:r>
          </a:p>
          <a:p>
            <a:pPr marL="0" indent="0" eaLnBrk="1" hangingPunct="1">
              <a:buNone/>
            </a:pPr>
            <a:endParaRPr lang="en-US" altLang="en-US" sz="3200" dirty="0" smtClean="0"/>
          </a:p>
        </p:txBody>
      </p:sp>
      <p:sp>
        <p:nvSpPr>
          <p:cNvPr id="29698" name="Title 1"/>
          <p:cNvSpPr>
            <a:spLocks noGrp="1"/>
          </p:cNvSpPr>
          <p:nvPr>
            <p:ph type="title"/>
          </p:nvPr>
        </p:nvSpPr>
        <p:spPr>
          <a:xfrm>
            <a:off x="609600" y="274638"/>
            <a:ext cx="8077200" cy="1143000"/>
          </a:xfrm>
        </p:spPr>
        <p:txBody>
          <a:bodyPr/>
          <a:lstStyle/>
          <a:p>
            <a:pPr eaLnBrk="1" hangingPunct="1"/>
            <a:r>
              <a:rPr lang="en-US" altLang="en-US" dirty="0" smtClean="0"/>
              <a:t>Pest Prevention</a:t>
            </a:r>
          </a:p>
        </p:txBody>
      </p:sp>
      <p:pic>
        <p:nvPicPr>
          <p:cNvPr id="3074" name="Picture 2" descr="C:\Users\Janet Hurley\Pictures\NOLA 2011\100_30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447800"/>
            <a:ext cx="6424154" cy="36068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5715000" y="3157330"/>
            <a:ext cx="1524000" cy="2557670"/>
          </a:xfrm>
          <a:prstGeom prst="straightConnector1">
            <a:avLst/>
          </a:prstGeom>
          <a:ln w="38100" cmpd="sng">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00600" y="5943599"/>
            <a:ext cx="3886200" cy="646331"/>
          </a:xfrm>
          <a:prstGeom prst="rect">
            <a:avLst/>
          </a:prstGeom>
          <a:noFill/>
        </p:spPr>
        <p:txBody>
          <a:bodyPr wrap="square" rtlCol="0">
            <a:spAutoFit/>
          </a:bodyPr>
          <a:lstStyle/>
          <a:p>
            <a:r>
              <a:rPr lang="en-US" dirty="0" smtClean="0"/>
              <a:t>Small openings like this can allow a mouse or bat through </a:t>
            </a:r>
            <a:endParaRPr lang="en-US" dirty="0"/>
          </a:p>
        </p:txBody>
      </p:sp>
    </p:spTree>
    <p:extLst>
      <p:ext uri="{BB962C8B-B14F-4D97-AF65-F5344CB8AC3E}">
        <p14:creationId xmlns:p14="http://schemas.microsoft.com/office/powerpoint/2010/main" val="434903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828800"/>
            <a:ext cx="7239000" cy="4572000"/>
          </a:xfrm>
        </p:spPr>
        <p:txBody>
          <a:bodyPr>
            <a:normAutofit fontScale="92500" lnSpcReduction="20000"/>
          </a:bodyPr>
          <a:lstStyle/>
          <a:p>
            <a:r>
              <a:rPr lang="en-US" altLang="en-US" sz="3500" dirty="0" smtClean="0"/>
              <a:t>Walls &amp; floors</a:t>
            </a:r>
          </a:p>
          <a:p>
            <a:r>
              <a:rPr lang="en-US" altLang="en-US" sz="3500" dirty="0" smtClean="0"/>
              <a:t>Doors, closers &amp; </a:t>
            </a:r>
          </a:p>
          <a:p>
            <a:pPr>
              <a:buFont typeface="Wingdings 2" pitchFamily="18" charset="2"/>
              <a:buNone/>
            </a:pPr>
            <a:r>
              <a:rPr lang="en-US" altLang="en-US" sz="3500" dirty="0" smtClean="0"/>
              <a:t>   sweeps</a:t>
            </a:r>
          </a:p>
          <a:p>
            <a:r>
              <a:rPr lang="en-US" altLang="en-US" sz="3500" dirty="0" smtClean="0"/>
              <a:t>Ceilings</a:t>
            </a:r>
          </a:p>
          <a:p>
            <a:r>
              <a:rPr lang="en-US" altLang="en-US" sz="3500" dirty="0" smtClean="0"/>
              <a:t>Penetrations, chases </a:t>
            </a:r>
          </a:p>
          <a:p>
            <a:pPr>
              <a:buFont typeface="Wingdings 2" pitchFamily="18" charset="2"/>
              <a:buNone/>
            </a:pPr>
            <a:r>
              <a:rPr lang="en-US" altLang="en-US" sz="3500" dirty="0" smtClean="0"/>
              <a:t>   &amp; risers</a:t>
            </a:r>
          </a:p>
          <a:p>
            <a:r>
              <a:rPr lang="en-US" altLang="en-US" sz="3500" dirty="0" smtClean="0"/>
              <a:t>Waste handling &amp; disposal</a:t>
            </a:r>
          </a:p>
          <a:p>
            <a:r>
              <a:rPr lang="en-US" altLang="en-US" sz="3500" dirty="0" smtClean="0"/>
              <a:t>Landscaping</a:t>
            </a:r>
          </a:p>
          <a:p>
            <a:r>
              <a:rPr lang="en-US" altLang="en-US" sz="3500" dirty="0" smtClean="0"/>
              <a:t>Lighting</a:t>
            </a:r>
          </a:p>
          <a:p>
            <a:endParaRPr lang="en-US" altLang="en-US" dirty="0" smtClean="0"/>
          </a:p>
        </p:txBody>
      </p:sp>
      <p:sp>
        <p:nvSpPr>
          <p:cNvPr id="30722" name="Title 1"/>
          <p:cNvSpPr>
            <a:spLocks noGrp="1"/>
          </p:cNvSpPr>
          <p:nvPr>
            <p:ph type="title"/>
          </p:nvPr>
        </p:nvSpPr>
        <p:spPr>
          <a:xfrm>
            <a:off x="457200" y="609600"/>
            <a:ext cx="8229600" cy="667512"/>
          </a:xfrm>
        </p:spPr>
        <p:txBody>
          <a:bodyPr>
            <a:noAutofit/>
          </a:bodyPr>
          <a:lstStyle/>
          <a:p>
            <a:r>
              <a:rPr lang="en-US" altLang="en-US" dirty="0" smtClean="0"/>
              <a:t>Prevention through design</a:t>
            </a:r>
          </a:p>
        </p:txBody>
      </p:sp>
      <p:pic>
        <p:nvPicPr>
          <p:cNvPr id="4" name="Picture 15" descr="Doorway - Broken Doorsweep-j_jochim"/>
          <p:cNvPicPr>
            <a:picLocks noChangeAspect="1" noChangeArrowheads="1"/>
          </p:cNvPicPr>
          <p:nvPr/>
        </p:nvPicPr>
        <p:blipFill>
          <a:blip r:embed="rId2"/>
          <a:srcRect/>
          <a:stretch>
            <a:fillRect/>
          </a:stretch>
        </p:blipFill>
        <p:spPr bwMode="auto">
          <a:xfrm>
            <a:off x="5194300" y="1600200"/>
            <a:ext cx="3636963" cy="2971800"/>
          </a:xfrm>
          <a:prstGeom prst="rect">
            <a:avLst/>
          </a:prstGeom>
          <a:noFill/>
          <a:ln w="9525">
            <a:solidFill>
              <a:srgbClr val="000000"/>
            </a:solidFill>
            <a:miter lim="800000"/>
            <a:headEnd/>
            <a:tailEnd/>
          </a:ln>
          <a:effectLst>
            <a:outerShdw dist="35921" dir="2700000" algn="ctr" rotWithShape="0">
              <a:srgbClr val="333333"/>
            </a:outerShdw>
          </a:effectLst>
        </p:spPr>
      </p:pic>
    </p:spTree>
    <p:extLst>
      <p:ext uri="{BB962C8B-B14F-4D97-AF65-F5344CB8AC3E}">
        <p14:creationId xmlns:p14="http://schemas.microsoft.com/office/powerpoint/2010/main" val="453721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1902842"/>
            <a:ext cx="4800600" cy="4497958"/>
          </a:xfrm>
        </p:spPr>
        <p:txBody>
          <a:bodyPr/>
          <a:lstStyle/>
          <a:p>
            <a:r>
              <a:rPr lang="en-US" altLang="en-US" sz="2800" dirty="0" smtClean="0"/>
              <a:t>Remove food – crumbs &amp; litter</a:t>
            </a:r>
          </a:p>
          <a:p>
            <a:r>
              <a:rPr lang="en-US" altLang="en-US" sz="2800" dirty="0" smtClean="0"/>
              <a:t>Waste removal &amp; storage</a:t>
            </a:r>
          </a:p>
          <a:p>
            <a:r>
              <a:rPr lang="en-US" altLang="en-US" sz="2800" dirty="0" smtClean="0"/>
              <a:t>Removal of allergens</a:t>
            </a:r>
          </a:p>
          <a:p>
            <a:r>
              <a:rPr lang="en-US" altLang="en-US" sz="2800" dirty="0" smtClean="0"/>
              <a:t>Roach </a:t>
            </a:r>
            <a:r>
              <a:rPr lang="en-US" altLang="en-US" sz="2800" dirty="0" err="1" smtClean="0"/>
              <a:t>frass</a:t>
            </a:r>
            <a:endParaRPr lang="en-US" altLang="en-US" sz="2800" dirty="0" smtClean="0"/>
          </a:p>
          <a:p>
            <a:r>
              <a:rPr lang="en-US" altLang="en-US" sz="2800" dirty="0" smtClean="0"/>
              <a:t>Rodent feces &amp; urine</a:t>
            </a:r>
          </a:p>
          <a:p>
            <a:r>
              <a:rPr lang="en-US" altLang="en-US" sz="2800" dirty="0" smtClean="0"/>
              <a:t>Use “Environmentally Preferable Products”</a:t>
            </a:r>
          </a:p>
          <a:p>
            <a:endParaRPr lang="en-US" altLang="en-US" dirty="0" smtClean="0"/>
          </a:p>
        </p:txBody>
      </p:sp>
      <p:sp>
        <p:nvSpPr>
          <p:cNvPr id="32770" name="Title 1"/>
          <p:cNvSpPr>
            <a:spLocks noGrp="1"/>
          </p:cNvSpPr>
          <p:nvPr>
            <p:ph type="title"/>
          </p:nvPr>
        </p:nvSpPr>
        <p:spPr>
          <a:xfrm>
            <a:off x="452718" y="381000"/>
            <a:ext cx="8534400" cy="1143000"/>
          </a:xfrm>
        </p:spPr>
        <p:txBody>
          <a:bodyPr>
            <a:normAutofit/>
          </a:bodyPr>
          <a:lstStyle/>
          <a:p>
            <a:r>
              <a:rPr lang="en-US" altLang="en-US" dirty="0" smtClean="0"/>
              <a:t>Prevention &amp; Control: </a:t>
            </a:r>
            <a:r>
              <a:rPr lang="en-US" altLang="en-US" b="0" dirty="0" smtClean="0"/>
              <a:t>Sanitation</a:t>
            </a:r>
            <a:endParaRPr lang="en-US" altLang="en-US" dirty="0" smtClean="0"/>
          </a:p>
        </p:txBody>
      </p:sp>
      <p:pic>
        <p:nvPicPr>
          <p:cNvPr id="4" name="Picture 9" descr="DSCN3851"/>
          <p:cNvPicPr>
            <a:picLocks noChangeAspect="1" noChangeArrowheads="1"/>
          </p:cNvPicPr>
          <p:nvPr/>
        </p:nvPicPr>
        <p:blipFill>
          <a:blip r:embed="rId2"/>
          <a:srcRect l="31190" r="-34"/>
          <a:stretch>
            <a:fillRect/>
          </a:stretch>
        </p:blipFill>
        <p:spPr bwMode="auto">
          <a:xfrm rot="5395094">
            <a:off x="5325269" y="1991519"/>
            <a:ext cx="3198813" cy="3025775"/>
          </a:xfrm>
          <a:prstGeom prst="rect">
            <a:avLst/>
          </a:prstGeom>
          <a:noFill/>
          <a:ln w="6350">
            <a:solidFill>
              <a:schemeClr val="tx1"/>
            </a:solidFill>
            <a:miter lim="800000"/>
            <a:headEnd/>
            <a:tailEnd/>
          </a:ln>
          <a:effectLst>
            <a:outerShdw dist="35921" dir="2700000" algn="ctr" rotWithShape="0">
              <a:srgbClr val="333333"/>
            </a:outerShdw>
          </a:effectLst>
        </p:spPr>
      </p:pic>
      <p:sp>
        <p:nvSpPr>
          <p:cNvPr id="32773" name="Rectangle 14"/>
          <p:cNvSpPr>
            <a:spLocks noChangeArrowheads="1"/>
          </p:cNvSpPr>
          <p:nvPr/>
        </p:nvSpPr>
        <p:spPr bwMode="auto">
          <a:xfrm>
            <a:off x="5257800" y="525780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 typeface="Times" pitchFamily="18" charset="0"/>
              <a:buNone/>
            </a:pPr>
            <a:r>
              <a:rPr lang="en-US" altLang="en-US" sz="2000" b="1"/>
              <a:t>Brown banded cockroaches</a:t>
            </a:r>
            <a:br>
              <a:rPr lang="en-US" altLang="en-US" sz="2000" b="1"/>
            </a:br>
            <a:r>
              <a:rPr lang="en-US" altLang="en-US" sz="2000" b="1"/>
              <a:t>by a door hinge</a:t>
            </a:r>
          </a:p>
        </p:txBody>
      </p:sp>
    </p:spTree>
    <p:extLst>
      <p:ext uri="{BB962C8B-B14F-4D97-AF65-F5344CB8AC3E}">
        <p14:creationId xmlns:p14="http://schemas.microsoft.com/office/powerpoint/2010/main" val="2629790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228600" y="1817688"/>
            <a:ext cx="5791200" cy="4887912"/>
          </a:xfrm>
        </p:spPr>
        <p:txBody>
          <a:bodyPr>
            <a:normAutofit fontScale="85000" lnSpcReduction="20000"/>
          </a:bodyPr>
          <a:lstStyle/>
          <a:p>
            <a:r>
              <a:rPr lang="en-US" altLang="en-US" sz="3300" dirty="0" smtClean="0"/>
              <a:t>FOG is a mess!</a:t>
            </a:r>
          </a:p>
          <a:p>
            <a:pPr lvl="1"/>
            <a:r>
              <a:rPr lang="en-US" altLang="en-US" sz="3300" dirty="0" smtClean="0"/>
              <a:t>Attracts pests</a:t>
            </a:r>
          </a:p>
          <a:p>
            <a:pPr lvl="1"/>
            <a:r>
              <a:rPr lang="en-US" altLang="en-US" sz="3300" dirty="0" smtClean="0"/>
              <a:t>Attracts sanitarians &amp; fines!</a:t>
            </a:r>
          </a:p>
          <a:p>
            <a:r>
              <a:rPr lang="en-US" altLang="en-US" sz="3300" dirty="0" smtClean="0"/>
              <a:t>Clogs drains &amp; vents</a:t>
            </a:r>
          </a:p>
          <a:p>
            <a:pPr lvl="1"/>
            <a:r>
              <a:rPr lang="en-US" altLang="en-US" sz="3300" dirty="0" smtClean="0"/>
              <a:t>Pest food</a:t>
            </a:r>
          </a:p>
          <a:p>
            <a:pPr lvl="1"/>
            <a:r>
              <a:rPr lang="en-US" altLang="en-US" sz="3300" dirty="0" smtClean="0"/>
              <a:t>Expensive to repair</a:t>
            </a:r>
          </a:p>
          <a:p>
            <a:r>
              <a:rPr lang="en-US" altLang="en-US" sz="3300" dirty="0" smtClean="0"/>
              <a:t>Clean drains</a:t>
            </a:r>
          </a:p>
          <a:p>
            <a:pPr lvl="1"/>
            <a:r>
              <a:rPr lang="en-US" altLang="en-US" sz="3300" dirty="0" smtClean="0"/>
              <a:t>Plates – screen?</a:t>
            </a:r>
          </a:p>
          <a:p>
            <a:pPr lvl="1"/>
            <a:r>
              <a:rPr lang="en-US" altLang="en-US" sz="3300" dirty="0" smtClean="0"/>
              <a:t>Brushes – carefully: </a:t>
            </a:r>
            <a:r>
              <a:rPr lang="en-US" altLang="en-US" sz="3300" i="1" dirty="0" smtClean="0"/>
              <a:t>listeria </a:t>
            </a:r>
            <a:r>
              <a:rPr lang="en-US" altLang="en-US" sz="3300" dirty="0" smtClean="0"/>
              <a:t>risk!</a:t>
            </a:r>
          </a:p>
          <a:p>
            <a:pPr lvl="1"/>
            <a:r>
              <a:rPr lang="en-US" altLang="en-US" sz="3300" dirty="0" smtClean="0"/>
              <a:t>Enzyme</a:t>
            </a:r>
          </a:p>
          <a:p>
            <a:r>
              <a:rPr lang="en-US" altLang="en-US" sz="3300" dirty="0" smtClean="0"/>
              <a:t>Clean hoods</a:t>
            </a:r>
          </a:p>
          <a:p>
            <a:pPr lvl="1"/>
            <a:endParaRPr lang="en-US" altLang="en-US" dirty="0" smtClean="0"/>
          </a:p>
        </p:txBody>
      </p:sp>
      <p:sp>
        <p:nvSpPr>
          <p:cNvPr id="33794" name="Title 1"/>
          <p:cNvSpPr>
            <a:spLocks noGrp="1"/>
          </p:cNvSpPr>
          <p:nvPr>
            <p:ph type="title"/>
          </p:nvPr>
        </p:nvSpPr>
        <p:spPr>
          <a:xfrm>
            <a:off x="762000" y="609600"/>
            <a:ext cx="8229600" cy="743712"/>
          </a:xfrm>
        </p:spPr>
        <p:txBody>
          <a:bodyPr>
            <a:noAutofit/>
          </a:bodyPr>
          <a:lstStyle/>
          <a:p>
            <a:r>
              <a:rPr lang="en-US" altLang="en-US" dirty="0" smtClean="0"/>
              <a:t>FOG – Fats, Odors &amp; Grease</a:t>
            </a:r>
          </a:p>
        </p:txBody>
      </p:sp>
      <p:pic>
        <p:nvPicPr>
          <p:cNvPr id="3379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817688"/>
            <a:ext cx="275907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256088"/>
            <a:ext cx="275907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864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6443" y="2205038"/>
            <a:ext cx="5943600" cy="4576762"/>
          </a:xfrm>
        </p:spPr>
        <p:txBody>
          <a:bodyPr>
            <a:normAutofit/>
          </a:bodyPr>
          <a:lstStyle/>
          <a:p>
            <a:pPr eaLnBrk="1" hangingPunct="1">
              <a:spcAft>
                <a:spcPts val="300"/>
              </a:spcAft>
            </a:pPr>
            <a:r>
              <a:rPr lang="en-US" altLang="en-US" sz="2500" dirty="0" smtClean="0"/>
              <a:t>A single janitorial worker uses 194–234 lbs. of chemicals annually, </a:t>
            </a:r>
          </a:p>
          <a:p>
            <a:pPr eaLnBrk="1" hangingPunct="1">
              <a:spcAft>
                <a:spcPts val="300"/>
              </a:spcAft>
            </a:pPr>
            <a:r>
              <a:rPr lang="en-US" altLang="en-US" sz="2500" dirty="0" smtClean="0"/>
              <a:t>~ 25% of which are hazardous substances</a:t>
            </a:r>
          </a:p>
          <a:p>
            <a:pPr eaLnBrk="1" hangingPunct="1">
              <a:spcAft>
                <a:spcPts val="300"/>
              </a:spcAft>
              <a:buFont typeface="Wingdings" pitchFamily="2" charset="2"/>
              <a:buNone/>
            </a:pPr>
            <a:r>
              <a:rPr lang="en-US" altLang="en-US" sz="2500" dirty="0" smtClean="0"/>
              <a:t>•  Janitorial workers experience one of the highest rates of occupational asthma</a:t>
            </a:r>
          </a:p>
          <a:p>
            <a:pPr eaLnBrk="1" hangingPunct="1">
              <a:spcAft>
                <a:spcPts val="300"/>
              </a:spcAft>
              <a:buFont typeface="Wingdings" pitchFamily="2" charset="2"/>
              <a:buNone/>
            </a:pPr>
            <a:r>
              <a:rPr lang="en-US" altLang="en-US" sz="2500" dirty="0" smtClean="0"/>
              <a:t>•  Six out of 100 janitors are injured each year</a:t>
            </a:r>
          </a:p>
          <a:p>
            <a:pPr lvl="1" eaLnBrk="1" hangingPunct="1">
              <a:spcAft>
                <a:spcPts val="300"/>
              </a:spcAft>
            </a:pPr>
            <a:r>
              <a:rPr lang="en-US" altLang="en-US" sz="2500" dirty="0" smtClean="0"/>
              <a:t>20% are serious burns to the eyes or skin</a:t>
            </a:r>
          </a:p>
          <a:p>
            <a:pPr lvl="1" eaLnBrk="1" hangingPunct="1">
              <a:spcAft>
                <a:spcPts val="300"/>
              </a:spcAft>
            </a:pPr>
            <a:r>
              <a:rPr lang="en-US" altLang="en-US" sz="2500" dirty="0" smtClean="0"/>
              <a:t>12% are a result of chemical fumes</a:t>
            </a:r>
          </a:p>
        </p:txBody>
      </p:sp>
      <p:sp>
        <p:nvSpPr>
          <p:cNvPr id="34818" name="Rectangle 2"/>
          <p:cNvSpPr>
            <a:spLocks noGrp="1" noChangeArrowheads="1"/>
          </p:cNvSpPr>
          <p:nvPr>
            <p:ph type="title"/>
          </p:nvPr>
        </p:nvSpPr>
        <p:spPr>
          <a:xfrm>
            <a:off x="152400" y="304800"/>
            <a:ext cx="8991600" cy="1447800"/>
          </a:xfrm>
        </p:spPr>
        <p:txBody>
          <a:bodyPr>
            <a:noAutofit/>
          </a:bodyPr>
          <a:lstStyle/>
          <a:p>
            <a:pPr algn="ctr" eaLnBrk="1" hangingPunct="1"/>
            <a:r>
              <a:rPr lang="en-US" altLang="en-US" dirty="0" smtClean="0"/>
              <a:t>Why is it important to use Green Cleaning Products?</a:t>
            </a:r>
          </a:p>
        </p:txBody>
      </p:sp>
      <p:pic>
        <p:nvPicPr>
          <p:cNvPr id="34820" name="Picture 4" descr="custo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743200"/>
            <a:ext cx="2667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92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228600" y="1905000"/>
            <a:ext cx="8305800" cy="4762500"/>
          </a:xfrm>
        </p:spPr>
        <p:txBody>
          <a:bodyPr>
            <a:normAutofit fontScale="85000" lnSpcReduction="20000"/>
          </a:bodyPr>
          <a:lstStyle/>
          <a:p>
            <a:pPr eaLnBrk="1" hangingPunct="1">
              <a:spcBef>
                <a:spcPts val="600"/>
              </a:spcBef>
              <a:spcAft>
                <a:spcPts val="600"/>
              </a:spcAft>
            </a:pPr>
            <a:r>
              <a:rPr lang="en-US" altLang="en-US" sz="3600" dirty="0" smtClean="0"/>
              <a:t>Less-toxic chemicals are readily available through most manufacturers and distributors</a:t>
            </a:r>
          </a:p>
          <a:p>
            <a:pPr eaLnBrk="1" hangingPunct="1">
              <a:spcBef>
                <a:spcPts val="600"/>
              </a:spcBef>
              <a:spcAft>
                <a:spcPts val="600"/>
              </a:spcAft>
            </a:pPr>
            <a:r>
              <a:rPr lang="en-US" altLang="en-US" sz="3600" dirty="0" smtClean="0"/>
              <a:t>Third-party certification of institutional cleaning products is important to ensure quality</a:t>
            </a:r>
          </a:p>
          <a:p>
            <a:pPr eaLnBrk="1" hangingPunct="1">
              <a:spcBef>
                <a:spcPts val="600"/>
              </a:spcBef>
              <a:spcAft>
                <a:spcPts val="600"/>
              </a:spcAft>
            </a:pPr>
            <a:r>
              <a:rPr lang="en-US" altLang="en-US" sz="3600" dirty="0" smtClean="0"/>
              <a:t>Common third-party programs are:</a:t>
            </a:r>
          </a:p>
          <a:p>
            <a:pPr lvl="1" eaLnBrk="1" hangingPunct="1">
              <a:spcBef>
                <a:spcPts val="600"/>
              </a:spcBef>
              <a:spcAft>
                <a:spcPts val="600"/>
              </a:spcAft>
            </a:pPr>
            <a:r>
              <a:rPr lang="en-US" altLang="en-US" sz="3600" dirty="0" smtClean="0"/>
              <a:t>Design for the Environment – EPA </a:t>
            </a:r>
          </a:p>
          <a:p>
            <a:pPr lvl="1" eaLnBrk="1" hangingPunct="1">
              <a:spcBef>
                <a:spcPts val="600"/>
              </a:spcBef>
              <a:spcAft>
                <a:spcPts val="600"/>
              </a:spcAft>
            </a:pPr>
            <a:r>
              <a:rPr lang="en-US" altLang="en-US" sz="3600" dirty="0" smtClean="0"/>
              <a:t>Green Seal (GS)  – US</a:t>
            </a:r>
          </a:p>
          <a:p>
            <a:pPr lvl="1">
              <a:lnSpc>
                <a:spcPct val="120000"/>
              </a:lnSpc>
              <a:spcBef>
                <a:spcPct val="55000"/>
              </a:spcBef>
              <a:buNone/>
            </a:pPr>
            <a:r>
              <a:rPr lang="en-US" altLang="en-US" dirty="0" smtClean="0"/>
              <a:t>http</a:t>
            </a:r>
            <a:r>
              <a:rPr lang="en-US" altLang="en-US" dirty="0"/>
              <a:t>://www2.epa.gov/childcare/green-cleaning-sanitizing-and-disinfecting-toolkit-early-care-and-education </a:t>
            </a:r>
            <a:r>
              <a:rPr lang="en-US" altLang="en-US" dirty="0" smtClean="0"/>
              <a:t>	</a:t>
            </a:r>
          </a:p>
        </p:txBody>
      </p:sp>
      <p:sp>
        <p:nvSpPr>
          <p:cNvPr id="90114" name="Rectangle 2"/>
          <p:cNvSpPr>
            <a:spLocks noGrp="1" noChangeArrowheads="1"/>
          </p:cNvSpPr>
          <p:nvPr>
            <p:ph type="title"/>
          </p:nvPr>
        </p:nvSpPr>
        <p:spPr>
          <a:xfrm>
            <a:off x="381000" y="228600"/>
            <a:ext cx="8382000" cy="1295400"/>
          </a:xfrm>
        </p:spPr>
        <p:txBody>
          <a:bodyPr>
            <a:noAutofit/>
          </a:bodyPr>
          <a:lstStyle/>
          <a:p>
            <a:pPr eaLnBrk="1" fontAlgn="auto" hangingPunct="1">
              <a:spcAft>
                <a:spcPts val="0"/>
              </a:spcAft>
              <a:defRPr/>
            </a:pPr>
            <a:r>
              <a:rPr lang="en-US" dirty="0" smtClean="0"/>
              <a:t>Environmentally Preferable Cleaning Chemicals</a:t>
            </a:r>
            <a:endParaRPr lang="en-US" dirty="0" smtClean="0">
              <a:solidFill>
                <a:schemeClr val="hlink"/>
              </a:solidFill>
            </a:endParaRPr>
          </a:p>
        </p:txBody>
      </p:sp>
      <p:pic>
        <p:nvPicPr>
          <p:cNvPr id="35844" name="Picture 4" descr="j03864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657600"/>
            <a:ext cx="1600200" cy="207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435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267200" y="1828800"/>
            <a:ext cx="4572000" cy="4724400"/>
          </a:xfrm>
        </p:spPr>
        <p:txBody>
          <a:bodyPr/>
          <a:lstStyle/>
          <a:p>
            <a:pPr eaLnBrk="1" hangingPunct="1"/>
            <a:r>
              <a:rPr lang="en-US" altLang="en-US" sz="2800" i="1" dirty="0" smtClean="0"/>
              <a:t>Yes! – </a:t>
            </a:r>
            <a:r>
              <a:rPr lang="en-US" altLang="en-US" sz="2800" dirty="0" smtClean="0"/>
              <a:t>but not part of the school IPM program </a:t>
            </a:r>
            <a:endParaRPr lang="en-US" altLang="en-US" sz="2800" b="1" dirty="0" smtClean="0"/>
          </a:p>
          <a:p>
            <a:pPr eaLnBrk="1" hangingPunct="1"/>
            <a:r>
              <a:rPr lang="en-US" altLang="en-US" sz="2800" dirty="0" smtClean="0"/>
              <a:t>Are formulated to kill organisms</a:t>
            </a:r>
          </a:p>
          <a:p>
            <a:pPr eaLnBrk="1" hangingPunct="1"/>
            <a:r>
              <a:rPr lang="en-US" altLang="en-US" sz="2800" dirty="0" smtClean="0"/>
              <a:t>Can be toxic to humans as well as microbes</a:t>
            </a:r>
          </a:p>
          <a:p>
            <a:pPr eaLnBrk="1" hangingPunct="1"/>
            <a:r>
              <a:rPr lang="en-US" altLang="en-US" sz="2800" dirty="0" smtClean="0"/>
              <a:t>Require special handling!</a:t>
            </a:r>
          </a:p>
          <a:p>
            <a:pPr eaLnBrk="1" hangingPunct="1"/>
            <a:r>
              <a:rPr lang="en-US" altLang="en-US" sz="2800" dirty="0" smtClean="0"/>
              <a:t>Follow directions – do </a:t>
            </a:r>
            <a:r>
              <a:rPr lang="en-US" altLang="en-US" sz="2800" b="1" i="1" dirty="0" smtClean="0"/>
              <a:t>not</a:t>
            </a:r>
            <a:r>
              <a:rPr lang="en-US" altLang="en-US" sz="2800" dirty="0" smtClean="0"/>
              <a:t> use higher concentrations than recommended!</a:t>
            </a:r>
          </a:p>
          <a:p>
            <a:pPr eaLnBrk="1" hangingPunct="1"/>
            <a:endParaRPr lang="en-US" altLang="en-US" dirty="0" smtClean="0"/>
          </a:p>
        </p:txBody>
      </p:sp>
      <p:sp>
        <p:nvSpPr>
          <p:cNvPr id="36866" name="Rectangle 2"/>
          <p:cNvSpPr>
            <a:spLocks noGrp="1" noChangeArrowheads="1"/>
          </p:cNvSpPr>
          <p:nvPr>
            <p:ph type="title"/>
          </p:nvPr>
        </p:nvSpPr>
        <p:spPr>
          <a:xfrm>
            <a:off x="685800" y="274638"/>
            <a:ext cx="8001000" cy="1143000"/>
          </a:xfrm>
        </p:spPr>
        <p:txBody>
          <a:bodyPr/>
          <a:lstStyle/>
          <a:p>
            <a:pPr eaLnBrk="1" hangingPunct="1"/>
            <a:r>
              <a:rPr lang="en-US" altLang="en-US" dirty="0" smtClean="0"/>
              <a:t>Are Disinfectants Pesticides?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2447925" cy="24479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2743200"/>
            <a:ext cx="2686050" cy="3810000"/>
          </a:xfrm>
          <a:prstGeom prst="rect">
            <a:avLst/>
          </a:prstGeom>
        </p:spPr>
      </p:pic>
    </p:spTree>
    <p:extLst>
      <p:ext uri="{BB962C8B-B14F-4D97-AF65-F5344CB8AC3E}">
        <p14:creationId xmlns:p14="http://schemas.microsoft.com/office/powerpoint/2010/main" val="424666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6"/>
          <p:cNvSpPr>
            <a:spLocks noGrp="1" noChangeArrowheads="1"/>
          </p:cNvSpPr>
          <p:nvPr>
            <p:ph type="title"/>
          </p:nvPr>
        </p:nvSpPr>
        <p:spPr>
          <a:xfrm>
            <a:off x="457200" y="457200"/>
            <a:ext cx="8305800" cy="1143000"/>
          </a:xfrm>
        </p:spPr>
        <p:txBody>
          <a:bodyPr>
            <a:noAutofit/>
          </a:bodyPr>
          <a:lstStyle/>
          <a:p>
            <a:pPr eaLnBrk="1" fontAlgn="auto" hangingPunct="1">
              <a:spcAft>
                <a:spcPts val="0"/>
              </a:spcAft>
              <a:defRPr/>
            </a:pPr>
            <a:r>
              <a:rPr lang="en-US" dirty="0" smtClean="0"/>
              <a:t>Pesticide Use:</a:t>
            </a:r>
            <a:br>
              <a:rPr lang="en-US" dirty="0" smtClean="0"/>
            </a:br>
            <a:r>
              <a:rPr lang="en-US" dirty="0" smtClean="0"/>
              <a:t>Choose least-risky formulation</a:t>
            </a:r>
          </a:p>
        </p:txBody>
      </p:sp>
      <p:sp>
        <p:nvSpPr>
          <p:cNvPr id="5" name="Rectangle 6"/>
          <p:cNvSpPr>
            <a:spLocks noGrp="1" noChangeArrowheads="1"/>
          </p:cNvSpPr>
          <p:nvPr>
            <p:ph type="sldNum" sz="quarter" idx="12"/>
          </p:nvPr>
        </p:nvSpPr>
        <p:spPr/>
        <p:txBody>
          <a:bodyPr/>
          <a:lstStyle/>
          <a:p>
            <a:pPr>
              <a:defRPr/>
            </a:pPr>
            <a:endParaRPr lang="en-US" dirty="0"/>
          </a:p>
        </p:txBody>
      </p:sp>
      <p:pic>
        <p:nvPicPr>
          <p:cNvPr id="40964" name="Picture 3" descr="Pyramid_RelRiskInsect_F"/>
          <p:cNvPicPr>
            <a:picLocks noChangeAspect="1" noChangeArrowheads="1"/>
          </p:cNvPicPr>
          <p:nvPr/>
        </p:nvPicPr>
        <p:blipFill>
          <a:blip r:embed="rId3">
            <a:extLst>
              <a:ext uri="{28A0092B-C50C-407E-A947-70E740481C1C}">
                <a14:useLocalDpi xmlns:a14="http://schemas.microsoft.com/office/drawing/2010/main" val="0"/>
              </a:ext>
            </a:extLst>
          </a:blip>
          <a:srcRect b="16171"/>
          <a:stretch>
            <a:fillRect/>
          </a:stretch>
        </p:blipFill>
        <p:spPr bwMode="auto">
          <a:xfrm>
            <a:off x="609600" y="1674813"/>
            <a:ext cx="7924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38800" y="2209800"/>
            <a:ext cx="2514600" cy="646331"/>
          </a:xfrm>
          <a:prstGeom prst="rect">
            <a:avLst/>
          </a:prstGeom>
          <a:noFill/>
        </p:spPr>
        <p:txBody>
          <a:bodyPr wrap="square" rtlCol="0">
            <a:spAutoFit/>
          </a:bodyPr>
          <a:lstStyle/>
          <a:p>
            <a:r>
              <a:rPr lang="en-US" dirty="0" smtClean="0"/>
              <a:t>Green Category Pesticides First </a:t>
            </a:r>
            <a:endParaRPr lang="en-US" dirty="0"/>
          </a:p>
        </p:txBody>
      </p:sp>
    </p:spTree>
    <p:extLst>
      <p:ext uri="{BB962C8B-B14F-4D97-AF65-F5344CB8AC3E}">
        <p14:creationId xmlns:p14="http://schemas.microsoft.com/office/powerpoint/2010/main" val="228531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077200" cy="4089976"/>
          </a:xfrm>
        </p:spPr>
        <p:txBody>
          <a:bodyPr>
            <a:normAutofit/>
          </a:bodyPr>
          <a:lstStyle/>
          <a:p>
            <a:r>
              <a:rPr lang="en-US" dirty="0">
                <a:solidFill>
                  <a:schemeClr val="tx1"/>
                </a:solidFill>
              </a:rPr>
              <a:t>According to the Texas Asthma Call Back Survey, 2006-2009, 30.2% of children with current asthma who had </a:t>
            </a:r>
            <a:r>
              <a:rPr lang="en-US" dirty="0" smtClean="0">
                <a:solidFill>
                  <a:schemeClr val="tx1"/>
                </a:solidFill>
              </a:rPr>
              <a:t>attended school </a:t>
            </a:r>
            <a:r>
              <a:rPr lang="en-US" dirty="0">
                <a:solidFill>
                  <a:schemeClr val="tx1"/>
                </a:solidFill>
              </a:rPr>
              <a:t>within the past 12 months missed greater than or equal to 5 days of school due to asthma related issues</a:t>
            </a:r>
            <a:r>
              <a:rPr lang="en-US" dirty="0" smtClean="0">
                <a:solidFill>
                  <a:schemeClr val="tx1"/>
                </a:solidFill>
              </a:rPr>
              <a:t>.</a:t>
            </a:r>
          </a:p>
          <a:p>
            <a:r>
              <a:rPr lang="en-US" dirty="0">
                <a:solidFill>
                  <a:schemeClr val="tx1"/>
                </a:solidFill>
              </a:rPr>
              <a:t>Only 40.6% of children with current asthma who had attended school within the past 12 months (95% CI: 32.3, </a:t>
            </a:r>
            <a:r>
              <a:rPr lang="en-US" dirty="0" smtClean="0">
                <a:solidFill>
                  <a:schemeClr val="tx1"/>
                </a:solidFill>
              </a:rPr>
              <a:t>48.8) had </a:t>
            </a:r>
            <a:r>
              <a:rPr lang="en-US" dirty="0">
                <a:solidFill>
                  <a:schemeClr val="tx1"/>
                </a:solidFill>
              </a:rPr>
              <a:t>a written asthma action plan or asthma management plan on file at their school</a:t>
            </a:r>
          </a:p>
        </p:txBody>
      </p:sp>
      <p:sp>
        <p:nvSpPr>
          <p:cNvPr id="2" name="Title 1"/>
          <p:cNvSpPr>
            <a:spLocks noGrp="1"/>
          </p:cNvSpPr>
          <p:nvPr>
            <p:ph type="title"/>
          </p:nvPr>
        </p:nvSpPr>
        <p:spPr>
          <a:xfrm>
            <a:off x="533400" y="0"/>
            <a:ext cx="7024744" cy="1143000"/>
          </a:xfrm>
        </p:spPr>
        <p:txBody>
          <a:bodyPr/>
          <a:lstStyle/>
          <a:p>
            <a:r>
              <a:rPr lang="en-US" dirty="0" smtClean="0"/>
              <a:t>Asthma in Texas </a:t>
            </a:r>
            <a:endParaRPr lang="en-US" dirty="0"/>
          </a:p>
        </p:txBody>
      </p:sp>
      <p:sp>
        <p:nvSpPr>
          <p:cNvPr id="4" name="TextBox 3"/>
          <p:cNvSpPr txBox="1"/>
          <p:nvPr/>
        </p:nvSpPr>
        <p:spPr>
          <a:xfrm>
            <a:off x="543339" y="6273225"/>
            <a:ext cx="8001000" cy="584775"/>
          </a:xfrm>
          <a:prstGeom prst="rect">
            <a:avLst/>
          </a:prstGeom>
          <a:noFill/>
        </p:spPr>
        <p:txBody>
          <a:bodyPr wrap="square" rtlCol="0">
            <a:spAutoFit/>
          </a:bodyPr>
          <a:lstStyle/>
          <a:p>
            <a:r>
              <a:rPr lang="en-US" sz="1600" i="1" dirty="0"/>
              <a:t>Texas Asthma Control </a:t>
            </a:r>
            <a:r>
              <a:rPr lang="en-US" sz="1600" i="1" dirty="0" smtClean="0"/>
              <a:t>Program, Texas </a:t>
            </a:r>
            <a:r>
              <a:rPr lang="en-US" sz="1600" i="1" dirty="0"/>
              <a:t>Department of State Health </a:t>
            </a:r>
            <a:r>
              <a:rPr lang="en-US" sz="1600" i="1" dirty="0" smtClean="0"/>
              <a:t>Services Jan. 2011</a:t>
            </a:r>
            <a:endParaRPr lang="en-US" sz="1600" i="1" dirty="0"/>
          </a:p>
        </p:txBody>
      </p:sp>
    </p:spTree>
    <p:custDataLst>
      <p:tags r:id="rId1"/>
    </p:custDataLst>
    <p:extLst>
      <p:ext uri="{BB962C8B-B14F-4D97-AF65-F5344CB8AC3E}">
        <p14:creationId xmlns:p14="http://schemas.microsoft.com/office/powerpoint/2010/main" val="4096475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27" descr="Cockroach_Trap_Mixed"/>
          <p:cNvPicPr>
            <a:picLocks noChangeAspect="1" noChangeArrowheads="1"/>
          </p:cNvPicPr>
          <p:nvPr/>
        </p:nvPicPr>
        <p:blipFill>
          <a:blip r:embed="rId3"/>
          <a:srcRect/>
          <a:stretch>
            <a:fillRect/>
          </a:stretch>
        </p:blipFill>
        <p:spPr bwMode="auto">
          <a:xfrm>
            <a:off x="1371600" y="3346450"/>
            <a:ext cx="6705600" cy="3206750"/>
          </a:xfrm>
          <a:prstGeom prst="rect">
            <a:avLst/>
          </a:prstGeom>
          <a:noFill/>
          <a:ln w="6350">
            <a:solidFill>
              <a:schemeClr val="tx1"/>
            </a:solidFill>
            <a:miter lim="800000"/>
            <a:headEnd/>
            <a:tailEnd/>
          </a:ln>
          <a:effectLst>
            <a:outerShdw dist="35921" dir="2700000" algn="ctr" rotWithShape="0">
              <a:srgbClr val="333333"/>
            </a:outerShdw>
          </a:effectLst>
        </p:spPr>
      </p:pic>
      <p:sp>
        <p:nvSpPr>
          <p:cNvPr id="46084" name="Rectangle 8"/>
          <p:cNvSpPr>
            <a:spLocks noGrp="1" noChangeArrowheads="1"/>
          </p:cNvSpPr>
          <p:nvPr>
            <p:ph type="title"/>
          </p:nvPr>
        </p:nvSpPr>
        <p:spPr>
          <a:xfrm>
            <a:off x="685800" y="274638"/>
            <a:ext cx="8001000" cy="1143000"/>
          </a:xfrm>
        </p:spPr>
        <p:txBody>
          <a:bodyPr/>
          <a:lstStyle/>
          <a:p>
            <a:r>
              <a:rPr lang="en-US" altLang="en-US" dirty="0" smtClean="0"/>
              <a:t>Use and Inspect Monitors</a:t>
            </a:r>
          </a:p>
        </p:txBody>
      </p:sp>
      <p:sp>
        <p:nvSpPr>
          <p:cNvPr id="46085" name="Text Box 9"/>
          <p:cNvSpPr txBox="1">
            <a:spLocks noChangeArrowheads="1"/>
          </p:cNvSpPr>
          <p:nvPr/>
        </p:nvSpPr>
        <p:spPr bwMode="auto">
          <a:xfrm>
            <a:off x="685800" y="1676400"/>
            <a:ext cx="7772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dirty="0">
                <a:solidFill>
                  <a:schemeClr val="tx2"/>
                </a:solidFill>
                <a:latin typeface="+mn-lt"/>
              </a:rPr>
              <a:t>Monitor</a:t>
            </a:r>
            <a:r>
              <a:rPr lang="en-US" altLang="en-US" sz="2800" dirty="0">
                <a:solidFill>
                  <a:schemeClr val="tx2"/>
                </a:solidFill>
                <a:latin typeface="+mn-lt"/>
              </a:rPr>
              <a:t> by placing sticky traps near areas where cockroaches might travel—at corners and near warmth, food, and water.</a:t>
            </a:r>
            <a:endParaRPr lang="en-US" altLang="en-US" sz="2400" dirty="0">
              <a:solidFill>
                <a:schemeClr val="tx2"/>
              </a:solidFill>
              <a:latin typeface="+mn-lt"/>
            </a:endParaRPr>
          </a:p>
        </p:txBody>
      </p:sp>
    </p:spTree>
    <p:extLst>
      <p:ext uri="{BB962C8B-B14F-4D97-AF65-F5344CB8AC3E}">
        <p14:creationId xmlns:p14="http://schemas.microsoft.com/office/powerpoint/2010/main" val="1893449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4"/>
          <p:cNvSpPr>
            <a:spLocks noGrp="1"/>
          </p:cNvSpPr>
          <p:nvPr>
            <p:ph idx="1"/>
          </p:nvPr>
        </p:nvSpPr>
        <p:spPr>
          <a:xfrm>
            <a:off x="914400" y="1447800"/>
            <a:ext cx="7772400" cy="3886200"/>
          </a:xfrm>
        </p:spPr>
        <p:txBody>
          <a:bodyPr>
            <a:normAutofit/>
          </a:bodyPr>
          <a:lstStyle/>
          <a:p>
            <a:pPr marL="274320" indent="-274320" algn="ctr" eaLnBrk="1" fontAlgn="auto" hangingPunct="1">
              <a:spcBef>
                <a:spcPts val="580"/>
              </a:spcBef>
              <a:spcAft>
                <a:spcPts val="0"/>
              </a:spcAft>
              <a:buFont typeface="Arial" pitchFamily="34" charset="0"/>
              <a:buNone/>
              <a:defRPr/>
            </a:pPr>
            <a:endParaRPr lang="en-US" sz="5400" dirty="0" smtClean="0"/>
          </a:p>
          <a:p>
            <a:pPr>
              <a:spcBef>
                <a:spcPts val="580"/>
              </a:spcBef>
              <a:defRPr/>
            </a:pPr>
            <a:r>
              <a:rPr lang="en-US" sz="5400" dirty="0" smtClean="0"/>
              <a:t> It’s the right thing to do</a:t>
            </a:r>
          </a:p>
          <a:p>
            <a:pPr>
              <a:spcBef>
                <a:spcPts val="580"/>
              </a:spcBef>
              <a:defRPr/>
            </a:pPr>
            <a:r>
              <a:rPr lang="en-US" sz="5400" dirty="0"/>
              <a:t> </a:t>
            </a:r>
            <a:r>
              <a:rPr lang="en-US" sz="5400" dirty="0" smtClean="0"/>
              <a:t>It works!</a:t>
            </a:r>
          </a:p>
          <a:p>
            <a:pPr>
              <a:spcBef>
                <a:spcPts val="580"/>
              </a:spcBef>
              <a:defRPr/>
            </a:pPr>
            <a:r>
              <a:rPr lang="en-US" sz="5400" dirty="0"/>
              <a:t> </a:t>
            </a:r>
            <a:r>
              <a:rPr lang="en-US" sz="5400" dirty="0" smtClean="0">
                <a:solidFill>
                  <a:srgbClr val="FF0000"/>
                </a:solidFill>
              </a:rPr>
              <a:t>AND It’s the Law</a:t>
            </a:r>
            <a:endParaRPr lang="en-US" sz="5400" dirty="0" smtClean="0"/>
          </a:p>
        </p:txBody>
      </p:sp>
      <p:sp>
        <p:nvSpPr>
          <p:cNvPr id="68610" name="Title 3"/>
          <p:cNvSpPr>
            <a:spLocks noGrp="1"/>
          </p:cNvSpPr>
          <p:nvPr>
            <p:ph type="title"/>
          </p:nvPr>
        </p:nvSpPr>
        <p:spPr/>
        <p:txBody>
          <a:bodyPr/>
          <a:lstStyle/>
          <a:p>
            <a:pPr eaLnBrk="1" hangingPunct="1"/>
            <a:r>
              <a:rPr lang="en-US" altLang="en-US" sz="4800" dirty="0" smtClean="0"/>
              <a:t>Why adopt IPM?</a:t>
            </a:r>
          </a:p>
        </p:txBody>
      </p:sp>
    </p:spTree>
    <p:extLst>
      <p:ext uri="{BB962C8B-B14F-4D97-AF65-F5344CB8AC3E}">
        <p14:creationId xmlns:p14="http://schemas.microsoft.com/office/powerpoint/2010/main" val="2733237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438400"/>
            <a:ext cx="8229600" cy="4191000"/>
          </a:xfrm>
        </p:spPr>
        <p:txBody>
          <a:bodyPr>
            <a:noAutofit/>
          </a:bodyPr>
          <a:lstStyle/>
          <a:p>
            <a:r>
              <a:rPr lang="en-US" sz="3200" dirty="0" smtClean="0"/>
              <a:t>Existing policies, regulations, and guidance have established </a:t>
            </a:r>
            <a:r>
              <a:rPr lang="en-US" sz="3200" dirty="0"/>
              <a:t>a standard to which all schools </a:t>
            </a:r>
            <a:r>
              <a:rPr lang="en-US" sz="3200" dirty="0" smtClean="0"/>
              <a:t>must </a:t>
            </a:r>
            <a:r>
              <a:rPr lang="en-US" sz="3200" dirty="0"/>
              <a:t>comply </a:t>
            </a:r>
            <a:endParaRPr lang="en-US" sz="3200" dirty="0" smtClean="0"/>
          </a:p>
          <a:p>
            <a:r>
              <a:rPr lang="en-US" sz="3200" dirty="0" smtClean="0"/>
              <a:t>School IPM laws have established a benchmark for all Texas Schools </a:t>
            </a:r>
            <a:endParaRPr lang="en-US" sz="3200" dirty="0"/>
          </a:p>
        </p:txBody>
      </p:sp>
      <p:sp>
        <p:nvSpPr>
          <p:cNvPr id="6" name="Title 5"/>
          <p:cNvSpPr>
            <a:spLocks noGrp="1"/>
          </p:cNvSpPr>
          <p:nvPr>
            <p:ph type="title"/>
          </p:nvPr>
        </p:nvSpPr>
        <p:spPr>
          <a:xfrm>
            <a:off x="228600" y="381000"/>
            <a:ext cx="8382000" cy="1905000"/>
          </a:xfrm>
        </p:spPr>
        <p:txBody>
          <a:bodyPr>
            <a:normAutofit fontScale="90000"/>
          </a:bodyPr>
          <a:lstStyle/>
          <a:p>
            <a:r>
              <a:rPr lang="en-US" sz="4900" dirty="0"/>
              <a:t>The Role of State Policy in School IPM and Environmental Health</a:t>
            </a:r>
            <a:r>
              <a:rPr lang="en-US" b="1" dirty="0"/>
              <a:t/>
            </a:r>
            <a:br>
              <a:rPr lang="en-US" b="1" dirty="0"/>
            </a:br>
            <a:endParaRPr lang="en-US" dirty="0"/>
          </a:p>
        </p:txBody>
      </p:sp>
    </p:spTree>
    <p:extLst>
      <p:ext uri="{BB962C8B-B14F-4D97-AF65-F5344CB8AC3E}">
        <p14:creationId xmlns:p14="http://schemas.microsoft.com/office/powerpoint/2010/main" val="3935327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95061"/>
            <a:ext cx="8610600" cy="4581939"/>
          </a:xfrm>
        </p:spPr>
        <p:txBody>
          <a:bodyPr>
            <a:normAutofit/>
          </a:bodyPr>
          <a:lstStyle/>
          <a:p>
            <a:r>
              <a:rPr lang="en-US" dirty="0" smtClean="0"/>
              <a:t>Texas </a:t>
            </a:r>
            <a:r>
              <a:rPr lang="en-US" dirty="0"/>
              <a:t>Structural Pest Control Regulations IPM in School regulations cover these main points</a:t>
            </a:r>
            <a:r>
              <a:rPr lang="en-US" dirty="0" smtClean="0"/>
              <a:t>:</a:t>
            </a:r>
          </a:p>
          <a:p>
            <a:pPr lvl="1"/>
            <a:r>
              <a:rPr lang="en-US" sz="2000" dirty="0" smtClean="0"/>
              <a:t>Pest Control Policy</a:t>
            </a:r>
          </a:p>
          <a:p>
            <a:pPr lvl="1"/>
            <a:r>
              <a:rPr lang="en-US" sz="2000" dirty="0" smtClean="0"/>
              <a:t>Designation of IPM Coordinator</a:t>
            </a:r>
          </a:p>
          <a:p>
            <a:pPr lvl="1"/>
            <a:r>
              <a:rPr lang="en-US" sz="2000" dirty="0" smtClean="0"/>
              <a:t>Licensing of pesticide applicators</a:t>
            </a:r>
          </a:p>
          <a:p>
            <a:pPr lvl="1"/>
            <a:r>
              <a:rPr lang="en-US" sz="2000" dirty="0" smtClean="0"/>
              <a:t>Pesticide classifications</a:t>
            </a:r>
          </a:p>
          <a:p>
            <a:pPr lvl="1"/>
            <a:r>
              <a:rPr lang="en-US" sz="2000" dirty="0" smtClean="0"/>
              <a:t>Posting and Prior Notification</a:t>
            </a:r>
          </a:p>
          <a:p>
            <a:pPr lvl="1"/>
            <a:r>
              <a:rPr lang="en-US" sz="2000" dirty="0" smtClean="0"/>
              <a:t>Re-entering pesticide treated areas</a:t>
            </a:r>
          </a:p>
          <a:p>
            <a:pPr lvl="1"/>
            <a:r>
              <a:rPr lang="en-US" sz="2000" dirty="0" smtClean="0"/>
              <a:t>Education for staff </a:t>
            </a:r>
          </a:p>
          <a:p>
            <a:r>
              <a:rPr lang="en-US" dirty="0" smtClean="0"/>
              <a:t> OSHA – mandates for Safety Date Training for everyone applying pesticides </a:t>
            </a:r>
            <a:endParaRPr lang="en-US" dirty="0"/>
          </a:p>
          <a:p>
            <a:endParaRPr lang="en-US" dirty="0"/>
          </a:p>
        </p:txBody>
      </p:sp>
      <p:sp>
        <p:nvSpPr>
          <p:cNvPr id="2" name="Title 1"/>
          <p:cNvSpPr>
            <a:spLocks noGrp="1"/>
          </p:cNvSpPr>
          <p:nvPr>
            <p:ph type="title"/>
          </p:nvPr>
        </p:nvSpPr>
        <p:spPr>
          <a:xfrm>
            <a:off x="152400" y="228600"/>
            <a:ext cx="8991600" cy="1524000"/>
          </a:xfrm>
        </p:spPr>
        <p:txBody>
          <a:bodyPr>
            <a:normAutofit/>
          </a:bodyPr>
          <a:lstStyle/>
          <a:p>
            <a:r>
              <a:rPr lang="en-US" sz="4400" dirty="0"/>
              <a:t>Title 4, Part 1, Chapter 7, Subchapter H, Division 3, Section 7.150 (h)</a:t>
            </a:r>
          </a:p>
        </p:txBody>
      </p:sp>
    </p:spTree>
    <p:extLst>
      <p:ext uri="{BB962C8B-B14F-4D97-AF65-F5344CB8AC3E}">
        <p14:creationId xmlns:p14="http://schemas.microsoft.com/office/powerpoint/2010/main" val="4068091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5181600"/>
          </a:xfrm>
        </p:spPr>
        <p:txBody>
          <a:bodyPr>
            <a:normAutofit/>
          </a:bodyPr>
          <a:lstStyle/>
          <a:p>
            <a:r>
              <a:rPr lang="en-US" dirty="0" smtClean="0"/>
              <a:t>School Board Adopted Policy found on the school district website under “School Board” and “Policy Services Online” </a:t>
            </a:r>
          </a:p>
          <a:p>
            <a:pPr lvl="1"/>
            <a:r>
              <a:rPr lang="en-US" sz="2400" dirty="0" smtClean="0"/>
              <a:t>Under section CLB  (Local) and (Legal)</a:t>
            </a:r>
          </a:p>
          <a:p>
            <a:pPr lvl="1"/>
            <a:r>
              <a:rPr lang="en-US" sz="2400" dirty="0" smtClean="0"/>
              <a:t>CLB Local – Coordinator will need to locate date Board actually approved not always noted on website </a:t>
            </a:r>
          </a:p>
          <a:p>
            <a:pPr lvl="1"/>
            <a:r>
              <a:rPr lang="en-US" sz="2400" dirty="0" smtClean="0"/>
              <a:t>Copy with Superintendent and IPM Coordinator </a:t>
            </a:r>
          </a:p>
          <a:p>
            <a:pPr lvl="2"/>
            <a:r>
              <a:rPr lang="en-US" sz="2400" dirty="0" smtClean="0"/>
              <a:t>Optional to have notebooks or internal folder with this information for school staff and parents. </a:t>
            </a:r>
          </a:p>
          <a:p>
            <a:r>
              <a:rPr lang="en-US" dirty="0" smtClean="0"/>
              <a:t>Must also have a written IPM program with thresholds</a:t>
            </a:r>
          </a:p>
          <a:p>
            <a:r>
              <a:rPr lang="en-US" dirty="0" smtClean="0"/>
              <a:t>Pest Management Plans – actual action steps </a:t>
            </a:r>
          </a:p>
          <a:p>
            <a:r>
              <a:rPr lang="en-US" dirty="0"/>
              <a:t> </a:t>
            </a:r>
            <a:r>
              <a:rPr lang="en-US" dirty="0" smtClean="0"/>
              <a:t>See </a:t>
            </a:r>
            <a:r>
              <a:rPr lang="en-US" dirty="0" smtClean="0">
                <a:hlinkClick r:id="rId2"/>
              </a:rPr>
              <a:t>http://schoolipm.tamu.edu</a:t>
            </a:r>
            <a:r>
              <a:rPr lang="en-US" dirty="0" smtClean="0"/>
              <a:t>  under Resources section for program and plans </a:t>
            </a:r>
          </a:p>
          <a:p>
            <a:endParaRPr lang="en-US" dirty="0"/>
          </a:p>
        </p:txBody>
      </p:sp>
      <p:sp>
        <p:nvSpPr>
          <p:cNvPr id="2" name="Title 1"/>
          <p:cNvSpPr>
            <a:spLocks noGrp="1"/>
          </p:cNvSpPr>
          <p:nvPr>
            <p:ph type="title"/>
          </p:nvPr>
        </p:nvSpPr>
        <p:spPr>
          <a:xfrm>
            <a:off x="228600" y="152400"/>
            <a:ext cx="8229600" cy="1143000"/>
          </a:xfrm>
        </p:spPr>
        <p:txBody>
          <a:bodyPr/>
          <a:lstStyle/>
          <a:p>
            <a:r>
              <a:rPr lang="en-US" dirty="0" smtClean="0"/>
              <a:t>Pest Control Policy </a:t>
            </a:r>
            <a:endParaRPr lang="en-US" dirty="0"/>
          </a:p>
        </p:txBody>
      </p:sp>
    </p:spTree>
    <p:extLst>
      <p:ext uri="{BB962C8B-B14F-4D97-AF65-F5344CB8AC3E}">
        <p14:creationId xmlns:p14="http://schemas.microsoft.com/office/powerpoint/2010/main" val="509142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05800" cy="4876800"/>
          </a:xfrm>
        </p:spPr>
        <p:txBody>
          <a:bodyPr>
            <a:normAutofit lnSpcReduction="10000"/>
          </a:bodyPr>
          <a:lstStyle/>
          <a:p>
            <a:r>
              <a:rPr lang="en-US" sz="2400" dirty="0" smtClean="0"/>
              <a:t>Must be a school employee </a:t>
            </a:r>
          </a:p>
          <a:p>
            <a:r>
              <a:rPr lang="en-US" sz="2400" dirty="0" smtClean="0"/>
              <a:t>Must have school IPM coordinator training within 6 months for 6 hours </a:t>
            </a:r>
          </a:p>
          <a:p>
            <a:r>
              <a:rPr lang="en-US" sz="2400" dirty="0" smtClean="0"/>
              <a:t>Must report to TDA within 90 days of appointment who is RIPM </a:t>
            </a:r>
            <a:r>
              <a:rPr lang="en-US" sz="2400" dirty="0" err="1" smtClean="0"/>
              <a:t>Cood</a:t>
            </a:r>
            <a:r>
              <a:rPr lang="en-US" sz="2400" dirty="0" smtClean="0"/>
              <a:t>.</a:t>
            </a:r>
          </a:p>
          <a:p>
            <a:r>
              <a:rPr lang="en-US" sz="2400" dirty="0" smtClean="0"/>
              <a:t>Coordinator must obtain 6 hours of continuing education credit every three years. </a:t>
            </a:r>
          </a:p>
          <a:p>
            <a:r>
              <a:rPr lang="en-US" sz="2400" dirty="0" smtClean="0"/>
              <a:t>Responsible for overseeing IPM program – CLB Policy and written guidelines </a:t>
            </a:r>
          </a:p>
          <a:p>
            <a:r>
              <a:rPr lang="en-US" sz="2400" dirty="0" smtClean="0"/>
              <a:t>Responsible for working with pest management professional to follow IPM</a:t>
            </a:r>
          </a:p>
          <a:p>
            <a:r>
              <a:rPr lang="en-US" sz="2400" dirty="0" smtClean="0"/>
              <a:t>Responsible for overseeing teachers, staff and others adhere to IPM program. </a:t>
            </a:r>
          </a:p>
          <a:p>
            <a:endParaRPr lang="en-US" dirty="0"/>
          </a:p>
        </p:txBody>
      </p:sp>
      <p:sp>
        <p:nvSpPr>
          <p:cNvPr id="2" name="Title 1"/>
          <p:cNvSpPr>
            <a:spLocks noGrp="1"/>
          </p:cNvSpPr>
          <p:nvPr>
            <p:ph type="title"/>
          </p:nvPr>
        </p:nvSpPr>
        <p:spPr>
          <a:xfrm>
            <a:off x="152400" y="304800"/>
            <a:ext cx="8229600" cy="1143000"/>
          </a:xfrm>
        </p:spPr>
        <p:txBody>
          <a:bodyPr/>
          <a:lstStyle/>
          <a:p>
            <a:r>
              <a:rPr lang="en-US" dirty="0" smtClean="0"/>
              <a:t>IPM Coordinator</a:t>
            </a:r>
            <a:endParaRPr lang="en-US" dirty="0"/>
          </a:p>
        </p:txBody>
      </p:sp>
    </p:spTree>
    <p:extLst>
      <p:ext uri="{BB962C8B-B14F-4D97-AF65-F5344CB8AC3E}">
        <p14:creationId xmlns:p14="http://schemas.microsoft.com/office/powerpoint/2010/main" val="4008720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534400" cy="5410200"/>
          </a:xfrm>
        </p:spPr>
        <p:txBody>
          <a:bodyPr>
            <a:normAutofit lnSpcReduction="10000"/>
          </a:bodyPr>
          <a:lstStyle/>
          <a:p>
            <a:r>
              <a:rPr lang="en-US" dirty="0" smtClean="0"/>
              <a:t>1984 state of TX required schools, childcare, nursing homes, hospitals, and other non-commercial entities to have licensed applicators on staff or hire company to do pest control</a:t>
            </a:r>
          </a:p>
          <a:p>
            <a:r>
              <a:rPr lang="en-US" dirty="0" smtClean="0"/>
              <a:t>Applicators can be: </a:t>
            </a:r>
          </a:p>
          <a:p>
            <a:pPr lvl="1"/>
            <a:r>
              <a:rPr lang="en-US" sz="2400" dirty="0"/>
              <a:t>Commercial</a:t>
            </a:r>
          </a:p>
          <a:p>
            <a:pPr lvl="1"/>
            <a:r>
              <a:rPr lang="en-US" sz="2400" dirty="0"/>
              <a:t>Non Commercial </a:t>
            </a:r>
          </a:p>
          <a:p>
            <a:pPr lvl="1"/>
            <a:r>
              <a:rPr lang="en-US" sz="2400" dirty="0"/>
              <a:t>TDA 3A </a:t>
            </a:r>
            <a:endParaRPr lang="en-US" sz="2400" dirty="0" smtClean="0"/>
          </a:p>
          <a:p>
            <a:pPr lvl="2"/>
            <a:r>
              <a:rPr lang="en-US" sz="2400" dirty="0" smtClean="0"/>
              <a:t>Allowed unlicensed workers – must be trained and documented </a:t>
            </a:r>
            <a:endParaRPr lang="en-US" sz="2400" dirty="0"/>
          </a:p>
          <a:p>
            <a:r>
              <a:rPr lang="en-US" dirty="0" smtClean="0"/>
              <a:t>Incidental Use – only for stinging and venomous insects – must be trained by IPM Coordinator </a:t>
            </a:r>
          </a:p>
          <a:p>
            <a:pPr lvl="1"/>
            <a:r>
              <a:rPr lang="en-US" sz="2400" dirty="0" smtClean="0"/>
              <a:t>Can only use Green and/or Yellow Category Pesticides</a:t>
            </a:r>
          </a:p>
          <a:p>
            <a:pPr lvl="1"/>
            <a:r>
              <a:rPr lang="en-US" sz="2400" dirty="0" smtClean="0"/>
              <a:t>Must be documented by person making application and turned over to IPM Coordinator</a:t>
            </a:r>
          </a:p>
          <a:p>
            <a:pPr lvl="1"/>
            <a:endParaRPr lang="en-US" dirty="0" smtClean="0"/>
          </a:p>
        </p:txBody>
      </p:sp>
      <p:sp>
        <p:nvSpPr>
          <p:cNvPr id="2" name="Title 1"/>
          <p:cNvSpPr>
            <a:spLocks noGrp="1"/>
          </p:cNvSpPr>
          <p:nvPr>
            <p:ph type="title"/>
          </p:nvPr>
        </p:nvSpPr>
        <p:spPr>
          <a:xfrm>
            <a:off x="381000" y="152400"/>
            <a:ext cx="8229600" cy="1143000"/>
          </a:xfrm>
        </p:spPr>
        <p:txBody>
          <a:bodyPr>
            <a:normAutofit/>
          </a:bodyPr>
          <a:lstStyle/>
          <a:p>
            <a:r>
              <a:rPr lang="en-US" dirty="0" smtClean="0"/>
              <a:t>Licensing of pesticide applicators</a:t>
            </a:r>
            <a:endParaRPr lang="en-US" dirty="0"/>
          </a:p>
        </p:txBody>
      </p:sp>
    </p:spTree>
    <p:extLst>
      <p:ext uri="{BB962C8B-B14F-4D97-AF65-F5344CB8AC3E}">
        <p14:creationId xmlns:p14="http://schemas.microsoft.com/office/powerpoint/2010/main" val="2410954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228600" y="2133600"/>
            <a:ext cx="8686800" cy="3962400"/>
          </a:xfrm>
        </p:spPr>
        <p:txBody>
          <a:bodyPr>
            <a:noAutofit/>
          </a:bodyPr>
          <a:lstStyle/>
          <a:p>
            <a:pPr>
              <a:lnSpc>
                <a:spcPct val="80000"/>
              </a:lnSpc>
              <a:buClr>
                <a:schemeClr val="tx1"/>
              </a:buClr>
              <a:buFont typeface="Arial" panose="020B0604020202020204" pitchFamily="34" charset="0"/>
              <a:buChar char="•"/>
            </a:pPr>
            <a:r>
              <a:rPr lang="en-US" altLang="en-US" sz="2800" dirty="0"/>
              <a:t>The use of non-pesticide control measures, non-pesticide monitoring tools and mechanical devices</a:t>
            </a:r>
          </a:p>
          <a:p>
            <a:pPr lvl="1">
              <a:lnSpc>
                <a:spcPct val="80000"/>
              </a:lnSpc>
              <a:buClr>
                <a:schemeClr val="tx1"/>
              </a:buClr>
              <a:buFont typeface="Arial" panose="020B0604020202020204" pitchFamily="34" charset="0"/>
              <a:buChar char="•"/>
            </a:pPr>
            <a:r>
              <a:rPr lang="en-US" altLang="en-US" sz="2800" dirty="0"/>
              <a:t>Glue boards, snap traps, </a:t>
            </a:r>
            <a:r>
              <a:rPr lang="en-US" altLang="en-US" sz="2800" dirty="0" err="1"/>
              <a:t>yellowjacket</a:t>
            </a:r>
            <a:r>
              <a:rPr lang="en-US" altLang="en-US" sz="2800" dirty="0"/>
              <a:t> traps, ILTs, </a:t>
            </a:r>
            <a:r>
              <a:rPr lang="en-US" altLang="en-US" sz="2800" dirty="0" err="1"/>
              <a:t>etc</a:t>
            </a:r>
            <a:r>
              <a:rPr lang="en-US" altLang="en-US" sz="2800" dirty="0"/>
              <a:t> are exempt from posting requirements. </a:t>
            </a:r>
          </a:p>
          <a:p>
            <a:pPr>
              <a:lnSpc>
                <a:spcPct val="80000"/>
              </a:lnSpc>
              <a:buClr>
                <a:schemeClr val="tx1"/>
              </a:buClr>
              <a:buFont typeface="Arial" panose="020B0604020202020204" pitchFamily="34" charset="0"/>
              <a:buChar char="•"/>
            </a:pPr>
            <a:r>
              <a:rPr lang="en-US" altLang="en-US" sz="2800" dirty="0"/>
              <a:t>Pesticide applications shall not be made to outdoor school grounds if such an application will expose students to physical drift of pesticide spray particles. </a:t>
            </a:r>
          </a:p>
          <a:p>
            <a:pPr lvl="1">
              <a:lnSpc>
                <a:spcPct val="80000"/>
              </a:lnSpc>
              <a:buClr>
                <a:schemeClr val="tx1"/>
              </a:buClr>
              <a:buFont typeface="Arial" panose="020B0604020202020204" pitchFamily="34" charset="0"/>
              <a:buChar char="•"/>
            </a:pPr>
            <a:r>
              <a:rPr lang="en-US" altLang="en-US" sz="2800" dirty="0"/>
              <a:t>Reasonable preventative measures shall be taken to avoid the potential of drift to occur. </a:t>
            </a:r>
          </a:p>
          <a:p>
            <a:pPr lvl="1">
              <a:lnSpc>
                <a:spcPct val="80000"/>
              </a:lnSpc>
              <a:buClr>
                <a:schemeClr val="tx1"/>
              </a:buClr>
              <a:buFont typeface="Arial" panose="020B0604020202020204" pitchFamily="34" charset="0"/>
              <a:buChar char="•"/>
            </a:pPr>
            <a:r>
              <a:rPr lang="en-US" altLang="en-US" sz="2800" dirty="0"/>
              <a:t>TDA will verify where pesticides are being mixed and </a:t>
            </a:r>
            <a:r>
              <a:rPr lang="en-US" altLang="en-US" sz="2800" dirty="0" smtClean="0"/>
              <a:t>loaded</a:t>
            </a:r>
            <a:endParaRPr lang="en-US" altLang="en-US" sz="2800" dirty="0"/>
          </a:p>
        </p:txBody>
      </p:sp>
      <p:sp>
        <p:nvSpPr>
          <p:cNvPr id="36867" name="Rectangle 3"/>
          <p:cNvSpPr>
            <a:spLocks noGrp="1" noChangeArrowheads="1"/>
          </p:cNvSpPr>
          <p:nvPr>
            <p:ph type="title"/>
          </p:nvPr>
        </p:nvSpPr>
        <p:spPr>
          <a:xfrm>
            <a:off x="228600" y="152400"/>
            <a:ext cx="8686800" cy="1265238"/>
          </a:xfrm>
          <a:noFill/>
          <a:ln/>
        </p:spPr>
        <p:txBody>
          <a:bodyPr/>
          <a:lstStyle/>
          <a:p>
            <a:r>
              <a:rPr lang="en-US" altLang="en-US" dirty="0"/>
              <a:t>Pesticide Use in School Districts</a:t>
            </a:r>
            <a:r>
              <a:rPr lang="en-US" altLang="en-US" sz="3200" dirty="0"/>
              <a:t> </a:t>
            </a:r>
          </a:p>
        </p:txBody>
      </p:sp>
    </p:spTree>
    <p:extLst>
      <p:ext uri="{BB962C8B-B14F-4D97-AF65-F5344CB8AC3E}">
        <p14:creationId xmlns:p14="http://schemas.microsoft.com/office/powerpoint/2010/main" val="1731559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49896"/>
            <a:ext cx="8534400" cy="5181600"/>
          </a:xfrm>
        </p:spPr>
        <p:txBody>
          <a:bodyPr>
            <a:noAutofit/>
          </a:bodyPr>
          <a:lstStyle/>
          <a:p>
            <a:r>
              <a:rPr lang="en-US" dirty="0"/>
              <a:t>The Occupational Safety &amp; Health </a:t>
            </a:r>
            <a:r>
              <a:rPr lang="en-US" dirty="0" smtClean="0"/>
              <a:t>Administration (OSHA</a:t>
            </a:r>
            <a:r>
              <a:rPr lang="en-US" dirty="0"/>
              <a:t>) </a:t>
            </a:r>
            <a:r>
              <a:rPr lang="en-US" dirty="0" smtClean="0"/>
              <a:t>adopts </a:t>
            </a:r>
            <a:r>
              <a:rPr lang="en-US" dirty="0"/>
              <a:t>International </a:t>
            </a:r>
            <a:r>
              <a:rPr lang="en-US" dirty="0" smtClean="0"/>
              <a:t>Standards related to United </a:t>
            </a:r>
            <a:r>
              <a:rPr lang="en-US" dirty="0"/>
              <a:t>Nations (UN) adopted and </a:t>
            </a:r>
            <a:r>
              <a:rPr lang="en-US" dirty="0" smtClean="0"/>
              <a:t>implemented “Globally </a:t>
            </a:r>
            <a:r>
              <a:rPr lang="en-US" dirty="0"/>
              <a:t>Harmonized System of Classification </a:t>
            </a:r>
            <a:r>
              <a:rPr lang="en-US" dirty="0" smtClean="0"/>
              <a:t>and Labeling </a:t>
            </a:r>
            <a:r>
              <a:rPr lang="en-US" dirty="0"/>
              <a:t>of Chemicals” (GHS) system </a:t>
            </a:r>
          </a:p>
          <a:p>
            <a:r>
              <a:rPr lang="en-US" dirty="0" smtClean="0"/>
              <a:t>Pesticides</a:t>
            </a:r>
            <a:r>
              <a:rPr lang="en-US" dirty="0"/>
              <a:t>, being chemicals, are </a:t>
            </a:r>
            <a:r>
              <a:rPr lang="en-US" dirty="0" smtClean="0"/>
              <a:t>included.</a:t>
            </a:r>
          </a:p>
          <a:p>
            <a:r>
              <a:rPr lang="en-US" dirty="0" smtClean="0"/>
              <a:t>EPA </a:t>
            </a:r>
            <a:r>
              <a:rPr lang="en-US" dirty="0"/>
              <a:t>did not adopt the GHS system as it relates </a:t>
            </a:r>
            <a:r>
              <a:rPr lang="en-US" dirty="0" smtClean="0"/>
              <a:t>to information </a:t>
            </a:r>
            <a:r>
              <a:rPr lang="en-US" dirty="0"/>
              <a:t>found on pesticide labels, or the </a:t>
            </a:r>
            <a:r>
              <a:rPr lang="en-US" dirty="0" smtClean="0"/>
              <a:t>format in </a:t>
            </a:r>
            <a:r>
              <a:rPr lang="en-US" dirty="0"/>
              <a:t>which the information would be organized on </a:t>
            </a:r>
            <a:r>
              <a:rPr lang="en-US" dirty="0" smtClean="0"/>
              <a:t>a GHS </a:t>
            </a:r>
            <a:r>
              <a:rPr lang="en-US" dirty="0"/>
              <a:t>pesticide label</a:t>
            </a:r>
            <a:r>
              <a:rPr lang="en-US" dirty="0" smtClean="0"/>
              <a:t>.</a:t>
            </a:r>
          </a:p>
          <a:p>
            <a:r>
              <a:rPr lang="en-US" dirty="0"/>
              <a:t>OSHA did accept the GHS system </a:t>
            </a:r>
            <a:r>
              <a:rPr lang="en-US" dirty="0" smtClean="0"/>
              <a:t>for information </a:t>
            </a:r>
            <a:r>
              <a:rPr lang="en-US" dirty="0"/>
              <a:t>found on Material Safety Data </a:t>
            </a:r>
            <a:r>
              <a:rPr lang="en-US" dirty="0" smtClean="0"/>
              <a:t>Sheets, now </a:t>
            </a:r>
            <a:r>
              <a:rPr lang="en-US" dirty="0"/>
              <a:t>called “Safety Data Sheets”.</a:t>
            </a:r>
          </a:p>
        </p:txBody>
      </p:sp>
      <p:sp>
        <p:nvSpPr>
          <p:cNvPr id="2" name="Title 1"/>
          <p:cNvSpPr>
            <a:spLocks noGrp="1"/>
          </p:cNvSpPr>
          <p:nvPr>
            <p:ph type="title"/>
          </p:nvPr>
        </p:nvSpPr>
        <p:spPr>
          <a:xfrm>
            <a:off x="533400" y="152400"/>
            <a:ext cx="8229600" cy="1143000"/>
          </a:xfrm>
        </p:spPr>
        <p:txBody>
          <a:bodyPr/>
          <a:lstStyle/>
          <a:p>
            <a:r>
              <a:rPr lang="en-US" dirty="0" smtClean="0"/>
              <a:t>OSHA – SDS </a:t>
            </a:r>
            <a:r>
              <a:rPr lang="en-US" dirty="0" err="1" smtClean="0"/>
              <a:t>Hazcom</a:t>
            </a:r>
            <a:r>
              <a:rPr lang="en-US" dirty="0" smtClean="0"/>
              <a:t> rules </a:t>
            </a:r>
            <a:endParaRPr lang="en-US" dirty="0"/>
          </a:p>
        </p:txBody>
      </p:sp>
    </p:spTree>
    <p:extLst>
      <p:ext uri="{BB962C8B-B14F-4D97-AF65-F5344CB8AC3E}">
        <p14:creationId xmlns:p14="http://schemas.microsoft.com/office/powerpoint/2010/main" val="2995555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3021" y="0"/>
            <a:ext cx="5300979" cy="6858000"/>
          </a:xfrm>
          <a:prstGeom prst="rect">
            <a:avLst/>
          </a:prstGeom>
        </p:spPr>
      </p:pic>
      <p:sp>
        <p:nvSpPr>
          <p:cNvPr id="5" name="TextBox 4"/>
          <p:cNvSpPr txBox="1"/>
          <p:nvPr/>
        </p:nvSpPr>
        <p:spPr>
          <a:xfrm>
            <a:off x="414021" y="1164134"/>
            <a:ext cx="3429000" cy="5693866"/>
          </a:xfrm>
          <a:prstGeom prst="rect">
            <a:avLst/>
          </a:prstGeom>
          <a:noFill/>
        </p:spPr>
        <p:txBody>
          <a:bodyPr wrap="square" rtlCol="0">
            <a:spAutoFit/>
          </a:bodyPr>
          <a:lstStyle/>
          <a:p>
            <a:r>
              <a:rPr lang="en-US" sz="2800" dirty="0">
                <a:solidFill>
                  <a:schemeClr val="tx2"/>
                </a:solidFill>
              </a:rPr>
              <a:t>Under the GHS, </a:t>
            </a:r>
            <a:r>
              <a:rPr lang="en-US" sz="2800" dirty="0" smtClean="0">
                <a:solidFill>
                  <a:schemeClr val="tx2"/>
                </a:solidFill>
              </a:rPr>
              <a:t>business owners </a:t>
            </a:r>
            <a:r>
              <a:rPr lang="en-US" sz="2800" dirty="0">
                <a:solidFill>
                  <a:schemeClr val="tx2"/>
                </a:solidFill>
              </a:rPr>
              <a:t>of all types (from </a:t>
            </a:r>
            <a:r>
              <a:rPr lang="en-US" sz="2800" dirty="0" smtClean="0">
                <a:solidFill>
                  <a:schemeClr val="tx2"/>
                </a:solidFill>
              </a:rPr>
              <a:t>pesticide applicators/companies </a:t>
            </a:r>
            <a:r>
              <a:rPr lang="en-US" sz="2800" dirty="0">
                <a:solidFill>
                  <a:schemeClr val="tx2"/>
                </a:solidFill>
              </a:rPr>
              <a:t>to restaurants) are required </a:t>
            </a:r>
            <a:r>
              <a:rPr lang="en-US" sz="2800" dirty="0" smtClean="0">
                <a:solidFill>
                  <a:schemeClr val="tx2"/>
                </a:solidFill>
              </a:rPr>
              <a:t>to provide </a:t>
            </a:r>
            <a:r>
              <a:rPr lang="en-US" sz="2800" dirty="0">
                <a:solidFill>
                  <a:schemeClr val="tx2"/>
                </a:solidFill>
              </a:rPr>
              <a:t>documented training of their employees on </a:t>
            </a:r>
            <a:r>
              <a:rPr lang="en-US" sz="2800" dirty="0" smtClean="0">
                <a:solidFill>
                  <a:schemeClr val="tx2"/>
                </a:solidFill>
              </a:rPr>
              <a:t>or before </a:t>
            </a:r>
            <a:r>
              <a:rPr lang="en-US" sz="2800" dirty="0">
                <a:solidFill>
                  <a:schemeClr val="tx2"/>
                </a:solidFill>
              </a:rPr>
              <a:t>December 1, 2013 to comply with </a:t>
            </a:r>
            <a:r>
              <a:rPr lang="en-US" sz="2800" dirty="0" smtClean="0">
                <a:solidFill>
                  <a:schemeClr val="tx2"/>
                </a:solidFill>
              </a:rPr>
              <a:t>the standard</a:t>
            </a:r>
            <a:r>
              <a:rPr lang="en-US" sz="2800" dirty="0">
                <a:solidFill>
                  <a:schemeClr val="tx2"/>
                </a:solidFill>
              </a:rPr>
              <a:t>.</a:t>
            </a:r>
          </a:p>
        </p:txBody>
      </p:sp>
    </p:spTree>
    <p:extLst>
      <p:ext uri="{BB962C8B-B14F-4D97-AF65-F5344CB8AC3E}">
        <p14:creationId xmlns:p14="http://schemas.microsoft.com/office/powerpoint/2010/main" val="1299643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93221"/>
            <a:ext cx="8077200" cy="4114800"/>
          </a:xfrm>
        </p:spPr>
        <p:txBody>
          <a:bodyPr>
            <a:normAutofit lnSpcReduction="10000"/>
          </a:bodyPr>
          <a:lstStyle/>
          <a:p>
            <a:r>
              <a:rPr lang="en-US" dirty="0" smtClean="0">
                <a:solidFill>
                  <a:schemeClr val="tx1"/>
                </a:solidFill>
              </a:rPr>
              <a:t>In 2006-2009, 8.2% of children diagnosed by Dr. they have asthma</a:t>
            </a:r>
          </a:p>
          <a:p>
            <a:pPr lvl="1"/>
            <a:r>
              <a:rPr lang="en-US" dirty="0" smtClean="0"/>
              <a:t>Prevalence of non-Hispanic blacks is 13.5%</a:t>
            </a:r>
          </a:p>
          <a:p>
            <a:pPr lvl="2"/>
            <a:r>
              <a:rPr lang="en-US" dirty="0" smtClean="0"/>
              <a:t>Highest group of asthma rates in the state</a:t>
            </a:r>
          </a:p>
          <a:p>
            <a:pPr lvl="1"/>
            <a:r>
              <a:rPr lang="en-US" dirty="0" smtClean="0"/>
              <a:t>Non-Hispanic whites 8.1% </a:t>
            </a:r>
          </a:p>
          <a:p>
            <a:r>
              <a:rPr lang="en-US" dirty="0" smtClean="0">
                <a:solidFill>
                  <a:schemeClr val="tx1"/>
                </a:solidFill>
              </a:rPr>
              <a:t>25.5% children with asthma have missed one or more days of school/childcare due to asthma</a:t>
            </a:r>
          </a:p>
          <a:p>
            <a:r>
              <a:rPr lang="en-US" dirty="0" smtClean="0">
                <a:solidFill>
                  <a:schemeClr val="tx1"/>
                </a:solidFill>
              </a:rPr>
              <a:t>2009, 42,238 ED visits children under 18</a:t>
            </a:r>
          </a:p>
          <a:p>
            <a:pPr lvl="1"/>
            <a:r>
              <a:rPr lang="en-US" dirty="0" smtClean="0"/>
              <a:t>Cost $1,500/person – total $64.3 Million </a:t>
            </a:r>
          </a:p>
          <a:p>
            <a:r>
              <a:rPr lang="en-US" dirty="0" smtClean="0">
                <a:solidFill>
                  <a:schemeClr val="tx1"/>
                </a:solidFill>
              </a:rPr>
              <a:t>Hospitalizations – 2009 = 7,646 under age 18</a:t>
            </a:r>
          </a:p>
          <a:p>
            <a:pPr lvl="1"/>
            <a:r>
              <a:rPr lang="en-US" dirty="0" smtClean="0"/>
              <a:t>Cost $12,320/person – Total $157.6 million under age 18 </a:t>
            </a:r>
          </a:p>
        </p:txBody>
      </p:sp>
      <p:sp>
        <p:nvSpPr>
          <p:cNvPr id="2" name="Title 1"/>
          <p:cNvSpPr>
            <a:spLocks noGrp="1"/>
          </p:cNvSpPr>
          <p:nvPr>
            <p:ph type="title"/>
          </p:nvPr>
        </p:nvSpPr>
        <p:spPr>
          <a:xfrm>
            <a:off x="457200" y="76200"/>
            <a:ext cx="7024744" cy="1143000"/>
          </a:xfrm>
        </p:spPr>
        <p:txBody>
          <a:bodyPr/>
          <a:lstStyle/>
          <a:p>
            <a:r>
              <a:rPr lang="en-US" dirty="0" smtClean="0"/>
              <a:t>Asthma in Texas</a:t>
            </a:r>
            <a:endParaRPr lang="en-US" dirty="0"/>
          </a:p>
        </p:txBody>
      </p:sp>
      <p:sp>
        <p:nvSpPr>
          <p:cNvPr id="4" name="TextBox 3"/>
          <p:cNvSpPr txBox="1"/>
          <p:nvPr/>
        </p:nvSpPr>
        <p:spPr>
          <a:xfrm>
            <a:off x="152400" y="6308021"/>
            <a:ext cx="8839200" cy="461665"/>
          </a:xfrm>
          <a:prstGeom prst="rect">
            <a:avLst/>
          </a:prstGeom>
          <a:noFill/>
        </p:spPr>
        <p:txBody>
          <a:bodyPr wrap="square" rtlCol="0">
            <a:spAutoFit/>
          </a:bodyPr>
          <a:lstStyle/>
          <a:p>
            <a:r>
              <a:rPr lang="en-US" sz="1200" i="1" dirty="0" smtClean="0"/>
              <a:t>Prevalence of Childhood Current Asthma and other Related Factors Report by TX Dept of Health prepared for Janet Hurley, January 2011  </a:t>
            </a:r>
            <a:endParaRPr lang="en-US" sz="1200" i="1" dirty="0"/>
          </a:p>
        </p:txBody>
      </p:sp>
    </p:spTree>
    <p:custDataLst>
      <p:tags r:id="rId1"/>
    </p:custDataLst>
    <p:extLst>
      <p:ext uri="{BB962C8B-B14F-4D97-AF65-F5344CB8AC3E}">
        <p14:creationId xmlns:p14="http://schemas.microsoft.com/office/powerpoint/2010/main" val="1985117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886200" y="457200"/>
            <a:ext cx="4800600" cy="1143000"/>
          </a:xfrm>
        </p:spPr>
        <p:txBody>
          <a:bodyPr>
            <a:normAutofit/>
          </a:bodyPr>
          <a:lstStyle/>
          <a:p>
            <a:pPr eaLnBrk="1" hangingPunct="1"/>
            <a:r>
              <a:rPr lang="en-US" altLang="en-US" dirty="0" smtClean="0">
                <a:latin typeface="Georgia" pitchFamily="18" charset="0"/>
                <a:cs typeface="Georgia" pitchFamily="18" charset="0"/>
              </a:rPr>
              <a:t>Thank You </a:t>
            </a:r>
          </a:p>
        </p:txBody>
      </p:sp>
      <p:sp>
        <p:nvSpPr>
          <p:cNvPr id="2" name="Content Placeholder 1"/>
          <p:cNvSpPr>
            <a:spLocks noGrp="1"/>
          </p:cNvSpPr>
          <p:nvPr>
            <p:ph sz="quarter" idx="13"/>
          </p:nvPr>
        </p:nvSpPr>
        <p:spPr>
          <a:xfrm>
            <a:off x="304800" y="685800"/>
            <a:ext cx="4495800" cy="5562601"/>
          </a:xfrm>
        </p:spPr>
        <p:txBody>
          <a:bodyPr>
            <a:noAutofit/>
          </a:bodyPr>
          <a:lstStyle/>
          <a:p>
            <a:pPr marL="68580" indent="0">
              <a:buNone/>
            </a:pPr>
            <a:r>
              <a:rPr lang="en-US" sz="1800" dirty="0"/>
              <a:t>Janet A. Hurley, MPA</a:t>
            </a:r>
          </a:p>
          <a:p>
            <a:pPr marL="68580" indent="0">
              <a:buNone/>
            </a:pPr>
            <a:r>
              <a:rPr lang="en-US" sz="1800" dirty="0"/>
              <a:t>Extension Program Specialist II - School IPM</a:t>
            </a:r>
          </a:p>
          <a:p>
            <a:pPr marL="68580" indent="0">
              <a:buNone/>
            </a:pPr>
            <a:r>
              <a:rPr lang="en-US" sz="1800" dirty="0"/>
              <a:t>Texas A&amp;M AgriLife Extension Service </a:t>
            </a:r>
          </a:p>
          <a:p>
            <a:pPr marL="68580" indent="0">
              <a:buNone/>
            </a:pPr>
            <a:r>
              <a:rPr lang="en-US" sz="1800" dirty="0"/>
              <a:t>17360 Coit Road</a:t>
            </a:r>
          </a:p>
          <a:p>
            <a:pPr marL="68580" indent="0">
              <a:buNone/>
            </a:pPr>
            <a:r>
              <a:rPr lang="en-US" sz="1800" dirty="0"/>
              <a:t>Dallas, TX 75252 </a:t>
            </a:r>
          </a:p>
          <a:p>
            <a:pPr marL="68580" indent="0">
              <a:buNone/>
            </a:pPr>
            <a:r>
              <a:rPr lang="en-US" sz="1800" dirty="0"/>
              <a:t>Office Phone:  877-747-6872  or 972-952-9213</a:t>
            </a:r>
          </a:p>
          <a:p>
            <a:pPr marL="68580" indent="0">
              <a:buNone/>
            </a:pPr>
            <a:r>
              <a:rPr lang="en-US" sz="1800" dirty="0"/>
              <a:t>Cell Phone: 469-231-8671</a:t>
            </a:r>
          </a:p>
          <a:p>
            <a:pPr marL="68580" indent="0">
              <a:buNone/>
            </a:pPr>
            <a:r>
              <a:rPr lang="en-US" sz="1800" dirty="0"/>
              <a:t>Fax:  972-952-9632</a:t>
            </a:r>
          </a:p>
          <a:p>
            <a:pPr marL="68580" indent="0">
              <a:buNone/>
            </a:pPr>
            <a:r>
              <a:rPr lang="en-US" sz="1800" dirty="0"/>
              <a:t>Email: </a:t>
            </a:r>
            <a:r>
              <a:rPr lang="en-US" sz="1800" u="sng" dirty="0">
                <a:hlinkClick r:id="rId2"/>
              </a:rPr>
              <a:t>ja-hurley@tamu.edu</a:t>
            </a:r>
            <a:r>
              <a:rPr lang="en-US" sz="1800" dirty="0"/>
              <a:t> </a:t>
            </a:r>
          </a:p>
          <a:p>
            <a:pPr marL="68580" indent="0">
              <a:buNone/>
            </a:pPr>
            <a:r>
              <a:rPr lang="en-US" sz="1800" dirty="0"/>
              <a:t>Web: </a:t>
            </a:r>
            <a:r>
              <a:rPr lang="en-US" sz="1800" u="sng" dirty="0">
                <a:hlinkClick r:id="rId3"/>
              </a:rPr>
              <a:t>http://schoolipm.tamu.edu</a:t>
            </a:r>
            <a:r>
              <a:rPr lang="en-US" sz="1800" dirty="0"/>
              <a:t> </a:t>
            </a:r>
          </a:p>
          <a:p>
            <a:pPr marL="68580" indent="0">
              <a:buNone/>
            </a:pPr>
            <a:r>
              <a:rPr lang="en-US" sz="1800" u="sng" dirty="0">
                <a:hlinkClick r:id="rId4"/>
              </a:rPr>
              <a:t>http://communityipm.tamu.edu/</a:t>
            </a:r>
            <a:endParaRPr lang="en-US" sz="1800" dirty="0"/>
          </a:p>
          <a:p>
            <a:pPr marL="68580" indent="0">
              <a:buNone/>
            </a:pPr>
            <a:r>
              <a:rPr lang="en-US" sz="1800" u="sng" dirty="0">
                <a:hlinkClick r:id="rId5"/>
              </a:rPr>
              <a:t>http://www.extension.org/urban_integrated_pest_management</a:t>
            </a:r>
            <a:r>
              <a:rPr lang="en-US" sz="1800" dirty="0"/>
              <a:t> </a:t>
            </a:r>
          </a:p>
          <a:p>
            <a:pPr marL="68580" indent="0">
              <a:buNone/>
            </a:pPr>
            <a:r>
              <a:rPr lang="en-US" sz="1800" dirty="0"/>
              <a:t>Facebook: </a:t>
            </a:r>
            <a:endParaRPr lang="en-US" sz="1800" dirty="0" smtClean="0"/>
          </a:p>
          <a:p>
            <a:pPr marL="68580" indent="0">
              <a:buNone/>
            </a:pPr>
            <a:r>
              <a:rPr lang="en-US" sz="1800" u="sng" dirty="0" smtClean="0">
                <a:hlinkClick r:id="rId6"/>
              </a:rPr>
              <a:t>http</a:t>
            </a:r>
            <a:r>
              <a:rPr lang="en-US" sz="1800" u="sng" dirty="0">
                <a:hlinkClick r:id="rId6"/>
              </a:rPr>
              <a:t>://facebook.com/SchoolIPMTexas</a:t>
            </a:r>
            <a:endParaRPr lang="en-US" sz="1800" dirty="0"/>
          </a:p>
          <a:p>
            <a:pPr marL="68580" indent="0">
              <a:buNone/>
            </a:pPr>
            <a:r>
              <a:rPr lang="en-US" sz="1800" dirty="0"/>
              <a:t>Web for bats: </a:t>
            </a:r>
            <a:r>
              <a:rPr lang="en-US" sz="1800" u="sng" dirty="0">
                <a:hlinkClick r:id="rId7"/>
              </a:rPr>
              <a:t>http://agrilife.org/batsinschools</a:t>
            </a:r>
            <a:r>
              <a:rPr lang="en-US" sz="1800" u="sng" dirty="0" smtClean="0">
                <a:hlinkClick r:id="rId7"/>
              </a:rPr>
              <a:t>/</a:t>
            </a:r>
            <a:endParaRPr lang="en-US" sz="1800" dirty="0"/>
          </a:p>
        </p:txBody>
      </p:sp>
      <p:sp>
        <p:nvSpPr>
          <p:cNvPr id="3" name="Content Placeholder 2"/>
          <p:cNvSpPr>
            <a:spLocks noGrp="1"/>
          </p:cNvSpPr>
          <p:nvPr>
            <p:ph sz="quarter" idx="14"/>
          </p:nvPr>
        </p:nvSpPr>
        <p:spPr>
          <a:xfrm>
            <a:off x="4724400" y="2514600"/>
            <a:ext cx="3886200" cy="4343400"/>
          </a:xfrm>
        </p:spPr>
        <p:txBody>
          <a:bodyPr>
            <a:normAutofit/>
          </a:bodyPr>
          <a:lstStyle/>
          <a:p>
            <a:pPr marL="0" indent="0">
              <a:buNone/>
            </a:pPr>
            <a:r>
              <a:rPr lang="en-US" sz="1800" dirty="0" smtClean="0"/>
              <a:t>Nancy M</a:t>
            </a:r>
            <a:r>
              <a:rPr lang="en-US" sz="1800" dirty="0"/>
              <a:t>. Crider, </a:t>
            </a:r>
            <a:r>
              <a:rPr lang="en-US" sz="1800" dirty="0" err="1"/>
              <a:t>DrPH</a:t>
            </a:r>
            <a:r>
              <a:rPr lang="en-US" sz="1800" dirty="0"/>
              <a:t>, </a:t>
            </a:r>
            <a:r>
              <a:rPr lang="en-US" sz="1800" dirty="0" smtClean="0"/>
              <a:t>MS, RN</a:t>
            </a:r>
            <a:endParaRPr lang="en-US" sz="1800" dirty="0"/>
          </a:p>
          <a:p>
            <a:pPr marL="0" indent="0">
              <a:buNone/>
            </a:pPr>
            <a:r>
              <a:rPr lang="en-US" sz="1800" dirty="0"/>
              <a:t>Assistant Professor of Nursing</a:t>
            </a:r>
          </a:p>
          <a:p>
            <a:pPr marL="0" indent="0">
              <a:buNone/>
            </a:pPr>
            <a:r>
              <a:rPr lang="en-US" sz="1800" dirty="0"/>
              <a:t>University of Texas Health Science Center - Houston</a:t>
            </a:r>
            <a:br>
              <a:rPr lang="en-US" sz="1800" dirty="0"/>
            </a:br>
            <a:r>
              <a:rPr lang="en-US" sz="1800" dirty="0"/>
              <a:t>School of Nursing, Department of Family Health</a:t>
            </a:r>
            <a:br>
              <a:rPr lang="en-US" sz="1800" dirty="0"/>
            </a:br>
            <a:r>
              <a:rPr lang="en-US" sz="1800" dirty="0"/>
              <a:t>6901 </a:t>
            </a:r>
            <a:r>
              <a:rPr lang="en-US" sz="1800" dirty="0" err="1" smtClean="0"/>
              <a:t>Bertner</a:t>
            </a:r>
            <a:r>
              <a:rPr lang="en-US" sz="1800" dirty="0" smtClean="0"/>
              <a:t>., </a:t>
            </a:r>
            <a:r>
              <a:rPr lang="en-US" sz="1800" dirty="0"/>
              <a:t>Room 766</a:t>
            </a:r>
            <a:br>
              <a:rPr lang="en-US" sz="1800" dirty="0"/>
            </a:br>
            <a:r>
              <a:rPr lang="en-US" sz="1800" dirty="0"/>
              <a:t>Houston, TX 77030</a:t>
            </a:r>
          </a:p>
          <a:p>
            <a:pPr marL="0" indent="0">
              <a:buNone/>
            </a:pPr>
            <a:r>
              <a:rPr lang="en-US" sz="1800" dirty="0" smtClean="0"/>
              <a:t>Office 713-500-2074 </a:t>
            </a:r>
          </a:p>
          <a:p>
            <a:pPr marL="0" indent="0">
              <a:buNone/>
            </a:pPr>
            <a:r>
              <a:rPr lang="en-US" sz="1800" dirty="0" smtClean="0"/>
              <a:t>Fax 713-500-2075</a:t>
            </a:r>
            <a:endParaRPr lang="en-US" sz="1800" dirty="0"/>
          </a:p>
          <a:p>
            <a:pPr marL="0" indent="0">
              <a:buNone/>
            </a:pPr>
            <a:r>
              <a:rPr lang="en-US" sz="1800" dirty="0"/>
              <a:t>Email: </a:t>
            </a:r>
            <a:r>
              <a:rPr lang="en-US" sz="1800" dirty="0" smtClean="0">
                <a:hlinkClick r:id="rId8"/>
              </a:rPr>
              <a:t>nancy.m.crider@uth.tmc.edu</a:t>
            </a:r>
            <a:r>
              <a:rPr lang="en-US" sz="1800" dirty="0"/>
              <a:t> </a:t>
            </a:r>
          </a:p>
        </p:txBody>
      </p:sp>
    </p:spTree>
    <p:extLst>
      <p:ext uri="{BB962C8B-B14F-4D97-AF65-F5344CB8AC3E}">
        <p14:creationId xmlns:p14="http://schemas.microsoft.com/office/powerpoint/2010/main" val="2860744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229600" cy="4008120"/>
          </a:xfrm>
        </p:spPr>
        <p:txBody>
          <a:bodyPr/>
          <a:lstStyle/>
          <a:p>
            <a:pPr marL="509587" lvl="1" indent="0">
              <a:lnSpc>
                <a:spcPct val="90000"/>
              </a:lnSpc>
              <a:buNone/>
            </a:pPr>
            <a:r>
              <a:rPr lang="en-US" altLang="en-US" sz="3200" dirty="0" smtClean="0"/>
              <a:t>Environmental Asthma Triggers </a:t>
            </a:r>
          </a:p>
          <a:p>
            <a:pPr marL="509587" lvl="1" indent="0">
              <a:lnSpc>
                <a:spcPct val="90000"/>
              </a:lnSpc>
              <a:buNone/>
            </a:pPr>
            <a:endParaRPr lang="en-US" altLang="en-US" sz="3200" dirty="0"/>
          </a:p>
          <a:p>
            <a:pPr marL="568325" lvl="1" indent="-58738">
              <a:lnSpc>
                <a:spcPct val="90000"/>
              </a:lnSpc>
              <a:buFont typeface="Wingdings" panose="05000000000000000000" pitchFamily="2" charset="2"/>
              <a:buChar char="Ø"/>
            </a:pPr>
            <a:r>
              <a:rPr lang="en-US" altLang="en-US" sz="3200" dirty="0" smtClean="0"/>
              <a:t>Physical</a:t>
            </a:r>
          </a:p>
          <a:p>
            <a:pPr marL="568325" lvl="1" indent="-58738">
              <a:lnSpc>
                <a:spcPct val="90000"/>
              </a:lnSpc>
              <a:buFont typeface="Wingdings" panose="05000000000000000000" pitchFamily="2" charset="2"/>
              <a:buChar char="Ø"/>
            </a:pPr>
            <a:r>
              <a:rPr lang="en-US" altLang="en-US" sz="3200" dirty="0" smtClean="0"/>
              <a:t>Chemical </a:t>
            </a:r>
          </a:p>
          <a:p>
            <a:pPr marL="568325" lvl="1" indent="-58738">
              <a:lnSpc>
                <a:spcPct val="90000"/>
              </a:lnSpc>
              <a:buFont typeface="Wingdings" panose="05000000000000000000" pitchFamily="2" charset="2"/>
              <a:buChar char="Ø"/>
            </a:pPr>
            <a:r>
              <a:rPr lang="en-US" altLang="en-US" sz="3200" dirty="0"/>
              <a:t>B</a:t>
            </a:r>
            <a:r>
              <a:rPr lang="en-US" altLang="en-US" sz="3200" dirty="0" smtClean="0"/>
              <a:t>iological exposures</a:t>
            </a:r>
          </a:p>
          <a:p>
            <a:pPr marL="0" indent="0">
              <a:buNone/>
            </a:pPr>
            <a:endParaRPr lang="en-US" dirty="0"/>
          </a:p>
        </p:txBody>
      </p:sp>
      <p:sp>
        <p:nvSpPr>
          <p:cNvPr id="2" name="Title 1"/>
          <p:cNvSpPr>
            <a:spLocks noGrp="1"/>
          </p:cNvSpPr>
          <p:nvPr>
            <p:ph type="title"/>
          </p:nvPr>
        </p:nvSpPr>
        <p:spPr>
          <a:xfrm>
            <a:off x="228600" y="338328"/>
            <a:ext cx="8686800" cy="1252728"/>
          </a:xfrm>
        </p:spPr>
        <p:txBody>
          <a:bodyPr>
            <a:noAutofit/>
          </a:bodyPr>
          <a:lstStyle/>
          <a:p>
            <a:r>
              <a:rPr lang="en-US" dirty="0" smtClean="0"/>
              <a:t>Environmental Exposures at School </a:t>
            </a:r>
            <a:endParaRPr lang="en-US" dirty="0"/>
          </a:p>
        </p:txBody>
      </p:sp>
      <p:pic>
        <p:nvPicPr>
          <p:cNvPr id="4" name="Picture 4" descr="j0314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895600"/>
            <a:ext cx="31638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924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2362200"/>
            <a:ext cx="8077200" cy="4191000"/>
          </a:xfrm>
        </p:spPr>
        <p:txBody>
          <a:bodyPr>
            <a:normAutofit/>
          </a:bodyPr>
          <a:lstStyle/>
          <a:p>
            <a:pPr algn="ctr" eaLnBrk="1" hangingPunct="1">
              <a:buFontTx/>
              <a:buNone/>
            </a:pPr>
            <a:r>
              <a:rPr lang="en-US" altLang="en-US" sz="3600" dirty="0" smtClean="0"/>
              <a:t>A </a:t>
            </a:r>
            <a:r>
              <a:rPr lang="en-US" altLang="en-US" sz="3600" i="1" dirty="0" smtClean="0">
                <a:solidFill>
                  <a:srgbClr val="009900"/>
                </a:solidFill>
              </a:rPr>
              <a:t>HEALTHY SCHOOL </a:t>
            </a:r>
            <a:r>
              <a:rPr lang="en-US" altLang="en-US" sz="3600" dirty="0" smtClean="0"/>
              <a:t>is a school    designed, constructed, maintained, or rehabilitated in a manner that </a:t>
            </a:r>
            <a:r>
              <a:rPr lang="en-US" altLang="en-US" sz="3600" dirty="0" smtClean="0">
                <a:solidFill>
                  <a:srgbClr val="FF0000"/>
                </a:solidFill>
              </a:rPr>
              <a:t>supports</a:t>
            </a:r>
            <a:r>
              <a:rPr lang="en-US" altLang="en-US" sz="3600" dirty="0" smtClean="0"/>
              <a:t> the </a:t>
            </a:r>
            <a:r>
              <a:rPr lang="en-US" altLang="en-US" sz="3600" dirty="0" smtClean="0">
                <a:solidFill>
                  <a:srgbClr val="0000CC"/>
                </a:solidFill>
              </a:rPr>
              <a:t>health of students, teachers and staff</a:t>
            </a:r>
            <a:r>
              <a:rPr lang="en-US" altLang="en-US" sz="3600" dirty="0" smtClean="0"/>
              <a:t>.</a:t>
            </a:r>
          </a:p>
        </p:txBody>
      </p:sp>
      <p:sp>
        <p:nvSpPr>
          <p:cNvPr id="11266" name="Rectangle 2"/>
          <p:cNvSpPr>
            <a:spLocks noGrp="1" noChangeArrowheads="1"/>
          </p:cNvSpPr>
          <p:nvPr>
            <p:ph type="title"/>
          </p:nvPr>
        </p:nvSpPr>
        <p:spPr>
          <a:xfrm>
            <a:off x="1066800" y="609600"/>
            <a:ext cx="7315200" cy="1143000"/>
          </a:xfrm>
        </p:spPr>
        <p:txBody>
          <a:bodyPr>
            <a:normAutofit/>
          </a:bodyPr>
          <a:lstStyle/>
          <a:p>
            <a:pPr eaLnBrk="1" hangingPunct="1"/>
            <a:r>
              <a:rPr lang="en-US" altLang="en-US" dirty="0" smtClean="0">
                <a:solidFill>
                  <a:schemeClr val="bg1"/>
                </a:solidFill>
              </a:rPr>
              <a:t>What is a Healthy School?</a:t>
            </a:r>
          </a:p>
        </p:txBody>
      </p:sp>
    </p:spTree>
    <p:extLst>
      <p:ext uri="{BB962C8B-B14F-4D97-AF65-F5344CB8AC3E}">
        <p14:creationId xmlns:p14="http://schemas.microsoft.com/office/powerpoint/2010/main" val="12357948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2133600"/>
            <a:ext cx="4038600" cy="4434840"/>
          </a:xfrm>
        </p:spPr>
        <p:txBody>
          <a:bodyPr>
            <a:normAutofit/>
          </a:bodyPr>
          <a:lstStyle/>
          <a:p>
            <a:pPr>
              <a:lnSpc>
                <a:spcPct val="90000"/>
              </a:lnSpc>
              <a:buFont typeface="Wingdings" pitchFamily="2" charset="2"/>
              <a:buChar char="§"/>
            </a:pPr>
            <a:r>
              <a:rPr lang="en-US" altLang="en-US" sz="3200" dirty="0" smtClean="0"/>
              <a:t>Allergens/Asthma</a:t>
            </a:r>
            <a:endParaRPr lang="en-US" altLang="en-US" sz="3200" dirty="0"/>
          </a:p>
          <a:p>
            <a:pPr>
              <a:lnSpc>
                <a:spcPct val="90000"/>
              </a:lnSpc>
              <a:buFont typeface="Wingdings" pitchFamily="2" charset="2"/>
              <a:buChar char="§"/>
            </a:pPr>
            <a:r>
              <a:rPr lang="en-US" altLang="en-US" sz="3200" dirty="0"/>
              <a:t>Mold and Moisture</a:t>
            </a:r>
          </a:p>
          <a:p>
            <a:pPr>
              <a:lnSpc>
                <a:spcPct val="90000"/>
              </a:lnSpc>
              <a:buFont typeface="Wingdings" pitchFamily="2" charset="2"/>
              <a:buChar char="§"/>
            </a:pPr>
            <a:r>
              <a:rPr lang="en-US" altLang="en-US" sz="3200" dirty="0" smtClean="0"/>
              <a:t>Combustion </a:t>
            </a:r>
            <a:r>
              <a:rPr lang="en-US" altLang="en-US" sz="3200" dirty="0"/>
              <a:t>products</a:t>
            </a:r>
          </a:p>
          <a:p>
            <a:pPr>
              <a:lnSpc>
                <a:spcPct val="90000"/>
              </a:lnSpc>
              <a:buFont typeface="Wingdings" pitchFamily="2" charset="2"/>
              <a:buChar char="§"/>
            </a:pPr>
            <a:r>
              <a:rPr lang="en-US" altLang="en-US" sz="3200" dirty="0"/>
              <a:t>Insects and Rodents</a:t>
            </a:r>
          </a:p>
          <a:p>
            <a:pPr>
              <a:lnSpc>
                <a:spcPct val="90000"/>
              </a:lnSpc>
              <a:buFont typeface="Wingdings" pitchFamily="2" charset="2"/>
              <a:buChar char="§"/>
            </a:pPr>
            <a:r>
              <a:rPr lang="en-US" altLang="en-US" sz="3200" dirty="0" smtClean="0"/>
              <a:t>Lead</a:t>
            </a:r>
          </a:p>
          <a:p>
            <a:pPr>
              <a:lnSpc>
                <a:spcPct val="90000"/>
              </a:lnSpc>
              <a:buFont typeface="Wingdings" pitchFamily="2" charset="2"/>
              <a:buChar char="§"/>
            </a:pPr>
            <a:r>
              <a:rPr lang="en-US" altLang="en-US" sz="3200" dirty="0" smtClean="0"/>
              <a:t>Asbestos</a:t>
            </a:r>
          </a:p>
          <a:p>
            <a:pPr>
              <a:lnSpc>
                <a:spcPct val="90000"/>
              </a:lnSpc>
              <a:buFont typeface="Wingdings" pitchFamily="2" charset="2"/>
              <a:buChar char="§"/>
            </a:pPr>
            <a:r>
              <a:rPr lang="en-US" altLang="en-US" sz="3200" dirty="0" smtClean="0"/>
              <a:t>Weatherization</a:t>
            </a:r>
            <a:endParaRPr lang="en-US" altLang="en-US" sz="3200" dirty="0"/>
          </a:p>
        </p:txBody>
      </p:sp>
      <p:sp>
        <p:nvSpPr>
          <p:cNvPr id="5" name="Content Placeholder 4"/>
          <p:cNvSpPr>
            <a:spLocks noGrp="1"/>
          </p:cNvSpPr>
          <p:nvPr>
            <p:ph sz="quarter" idx="14"/>
          </p:nvPr>
        </p:nvSpPr>
        <p:spPr>
          <a:xfrm>
            <a:off x="4648200" y="2133600"/>
            <a:ext cx="4038600" cy="4434840"/>
          </a:xfrm>
        </p:spPr>
        <p:txBody>
          <a:bodyPr>
            <a:normAutofit/>
          </a:bodyPr>
          <a:lstStyle/>
          <a:p>
            <a:pPr>
              <a:buFont typeface="Wingdings" pitchFamily="2" charset="2"/>
              <a:buChar char="§"/>
            </a:pPr>
            <a:r>
              <a:rPr lang="en-US" altLang="en-US" sz="3200" dirty="0"/>
              <a:t>Integrated approach  </a:t>
            </a:r>
          </a:p>
          <a:p>
            <a:pPr>
              <a:buFont typeface="Wingdings" pitchFamily="2" charset="2"/>
              <a:buChar char="§"/>
            </a:pPr>
            <a:r>
              <a:rPr lang="en-US" altLang="en-US" sz="3200" dirty="0"/>
              <a:t>People </a:t>
            </a:r>
            <a:r>
              <a:rPr lang="en-US" altLang="en-US" sz="3200" dirty="0" smtClean="0"/>
              <a:t>in </a:t>
            </a:r>
            <a:r>
              <a:rPr lang="en-US" altLang="en-US" sz="3200" dirty="0"/>
              <a:t>the </a:t>
            </a:r>
            <a:r>
              <a:rPr lang="en-US" altLang="en-US" sz="3200" dirty="0" smtClean="0"/>
              <a:t>school </a:t>
            </a:r>
            <a:endParaRPr lang="en-US" altLang="en-US" sz="3200" dirty="0"/>
          </a:p>
          <a:p>
            <a:pPr>
              <a:buFont typeface="Wingdings" pitchFamily="2" charset="2"/>
              <a:buChar char="§"/>
            </a:pPr>
            <a:r>
              <a:rPr lang="en-US" altLang="en-US" sz="3200" dirty="0"/>
              <a:t> The structure</a:t>
            </a:r>
          </a:p>
          <a:p>
            <a:pPr>
              <a:buFont typeface="Wingdings" pitchFamily="2" charset="2"/>
              <a:buChar char="§"/>
            </a:pPr>
            <a:r>
              <a:rPr lang="en-US" altLang="en-US" sz="3200" dirty="0"/>
              <a:t> Potential health </a:t>
            </a:r>
            <a:r>
              <a:rPr lang="en-US" altLang="en-US" sz="3200" dirty="0" smtClean="0"/>
              <a:t>hazards</a:t>
            </a:r>
          </a:p>
          <a:p>
            <a:pPr>
              <a:buFont typeface="Wingdings" pitchFamily="2" charset="2"/>
              <a:buChar char="§"/>
            </a:pPr>
            <a:r>
              <a:rPr lang="en-US" altLang="en-US" sz="3200" dirty="0" smtClean="0"/>
              <a:t>The outdoor landscape &amp; surroundings</a:t>
            </a:r>
            <a:endParaRPr lang="en-US" altLang="en-US" sz="3200" dirty="0"/>
          </a:p>
          <a:p>
            <a:pPr marL="0" indent="0">
              <a:buNone/>
            </a:pPr>
            <a:endParaRPr lang="en-US" dirty="0"/>
          </a:p>
        </p:txBody>
      </p:sp>
      <p:sp>
        <p:nvSpPr>
          <p:cNvPr id="2" name="Title 1"/>
          <p:cNvSpPr>
            <a:spLocks noGrp="1"/>
          </p:cNvSpPr>
          <p:nvPr>
            <p:ph type="title"/>
          </p:nvPr>
        </p:nvSpPr>
        <p:spPr>
          <a:xfrm>
            <a:off x="304800" y="0"/>
            <a:ext cx="8229600" cy="1828800"/>
          </a:xfrm>
        </p:spPr>
        <p:txBody>
          <a:bodyPr>
            <a:noAutofit/>
          </a:bodyPr>
          <a:lstStyle/>
          <a:p>
            <a:r>
              <a:rPr lang="en-US" dirty="0" smtClean="0"/>
              <a:t>The </a:t>
            </a:r>
            <a:r>
              <a:rPr lang="en-US" dirty="0"/>
              <a:t>School as a </a:t>
            </a:r>
            <a:r>
              <a:rPr lang="en-US" dirty="0" smtClean="0"/>
              <a:t>System</a:t>
            </a:r>
            <a:br>
              <a:rPr lang="en-US" dirty="0" smtClean="0"/>
            </a:br>
            <a:r>
              <a:rPr lang="en-US" dirty="0" smtClean="0"/>
              <a:t>Categorical vs Holistic Approach</a:t>
            </a:r>
            <a:endParaRPr lang="en-US" dirty="0"/>
          </a:p>
        </p:txBody>
      </p:sp>
    </p:spTree>
    <p:extLst>
      <p:ext uri="{BB962C8B-B14F-4D97-AF65-F5344CB8AC3E}">
        <p14:creationId xmlns:p14="http://schemas.microsoft.com/office/powerpoint/2010/main" val="305609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236720"/>
          </a:xfrm>
        </p:spPr>
        <p:txBody>
          <a:bodyPr>
            <a:normAutofit/>
          </a:bodyPr>
          <a:lstStyle/>
          <a:p>
            <a:r>
              <a:rPr lang="en-US" sz="3200" dirty="0" smtClean="0"/>
              <a:t>Clean</a:t>
            </a:r>
          </a:p>
          <a:p>
            <a:r>
              <a:rPr lang="en-US" sz="3200" dirty="0" smtClean="0"/>
              <a:t>Dry</a:t>
            </a:r>
          </a:p>
          <a:p>
            <a:r>
              <a:rPr lang="en-US" sz="3200" dirty="0" smtClean="0"/>
              <a:t>Ventilated</a:t>
            </a:r>
          </a:p>
          <a:p>
            <a:r>
              <a:rPr lang="en-US" sz="3200" dirty="0" smtClean="0"/>
              <a:t>Pest free</a:t>
            </a:r>
          </a:p>
          <a:p>
            <a:r>
              <a:rPr lang="en-US" sz="3200" dirty="0" smtClean="0"/>
              <a:t>Chemical Free</a:t>
            </a:r>
          </a:p>
          <a:p>
            <a:r>
              <a:rPr lang="en-US" sz="3200" dirty="0" smtClean="0"/>
              <a:t>Safe</a:t>
            </a:r>
          </a:p>
          <a:p>
            <a:r>
              <a:rPr lang="en-US" sz="3200" dirty="0" smtClean="0"/>
              <a:t>Maintained</a:t>
            </a:r>
            <a:endParaRPr lang="en-US" sz="3200" dirty="0"/>
          </a:p>
        </p:txBody>
      </p:sp>
      <p:sp>
        <p:nvSpPr>
          <p:cNvPr id="2" name="Title 1"/>
          <p:cNvSpPr>
            <a:spLocks noGrp="1"/>
          </p:cNvSpPr>
          <p:nvPr>
            <p:ph type="title"/>
          </p:nvPr>
        </p:nvSpPr>
        <p:spPr>
          <a:xfrm>
            <a:off x="304800" y="304800"/>
            <a:ext cx="8229600" cy="1505712"/>
          </a:xfrm>
        </p:spPr>
        <p:txBody>
          <a:bodyPr>
            <a:noAutofit/>
          </a:bodyPr>
          <a:lstStyle/>
          <a:p>
            <a:r>
              <a:rPr lang="en-US" dirty="0" smtClean="0"/>
              <a:t>Seven Principles to a</a:t>
            </a:r>
            <a:br>
              <a:rPr lang="en-US" dirty="0" smtClean="0"/>
            </a:br>
            <a:r>
              <a:rPr lang="en-US" dirty="0" smtClean="0"/>
              <a:t>Healthy Physical Environment</a:t>
            </a:r>
            <a:endParaRPr lang="en-US" dirty="0"/>
          </a:p>
        </p:txBody>
      </p:sp>
      <p:pic>
        <p:nvPicPr>
          <p:cNvPr id="4098" name="Picture 2" descr="C:\Users\Janet Hurley\AppData\Local\Microsoft\Windows\Temporary Internet Files\Content.IE5\32SY4FEC\MP9003999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819400"/>
            <a:ext cx="3901440" cy="25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379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533400" y="2743200"/>
            <a:ext cx="5334000" cy="3810000"/>
          </a:xfrm>
        </p:spPr>
        <p:txBody>
          <a:bodyPr>
            <a:normAutofit/>
          </a:bodyPr>
          <a:lstStyle/>
          <a:p>
            <a:pPr eaLnBrk="1" hangingPunct="1">
              <a:buFont typeface="Wingdings" pitchFamily="2" charset="2"/>
              <a:buChar char="§"/>
            </a:pPr>
            <a:r>
              <a:rPr lang="en-US" altLang="en-US" sz="3200" dirty="0" smtClean="0"/>
              <a:t>Duct cleaning</a:t>
            </a:r>
          </a:p>
          <a:p>
            <a:pPr eaLnBrk="1" hangingPunct="1">
              <a:buFont typeface="Wingdings" pitchFamily="2" charset="2"/>
              <a:buChar char="§"/>
            </a:pPr>
            <a:r>
              <a:rPr lang="en-US" altLang="en-US" sz="3200" dirty="0" smtClean="0"/>
              <a:t>Carpet cleaning</a:t>
            </a:r>
          </a:p>
          <a:p>
            <a:pPr eaLnBrk="1" hangingPunct="1">
              <a:buFont typeface="Wingdings" pitchFamily="2" charset="2"/>
              <a:buChar char="§"/>
            </a:pPr>
            <a:r>
              <a:rPr lang="en-US" altLang="en-US" sz="3200" dirty="0" smtClean="0"/>
              <a:t>Sanitizers</a:t>
            </a:r>
          </a:p>
          <a:p>
            <a:pPr eaLnBrk="1" hangingPunct="1">
              <a:buFont typeface="Wingdings" pitchFamily="2" charset="2"/>
              <a:buChar char="§"/>
            </a:pPr>
            <a:r>
              <a:rPr lang="en-US" altLang="en-US" sz="3200" dirty="0" smtClean="0"/>
              <a:t>Air fresheners</a:t>
            </a:r>
          </a:p>
          <a:p>
            <a:pPr>
              <a:buFont typeface="Wingdings" pitchFamily="2" charset="2"/>
              <a:buChar char="§"/>
            </a:pPr>
            <a:r>
              <a:rPr lang="en-US" altLang="en-US" sz="3200" dirty="0" smtClean="0"/>
              <a:t>Cleaning supplies</a:t>
            </a:r>
          </a:p>
          <a:p>
            <a:pPr>
              <a:buFont typeface="Wingdings" pitchFamily="2" charset="2"/>
              <a:buChar char="§"/>
            </a:pPr>
            <a:r>
              <a:rPr lang="en-US" altLang="en-US" sz="3200" dirty="0"/>
              <a:t>Overuse of anti-</a:t>
            </a:r>
            <a:r>
              <a:rPr lang="en-US" altLang="en-US" sz="3200" dirty="0" err="1"/>
              <a:t>microbials</a:t>
            </a:r>
            <a:endParaRPr lang="en-US" altLang="en-US" sz="3200" dirty="0"/>
          </a:p>
          <a:p>
            <a:pPr>
              <a:buFont typeface="Wingdings" pitchFamily="2" charset="2"/>
              <a:buChar char="§"/>
            </a:pPr>
            <a:endParaRPr lang="en-US" altLang="en-US" sz="3200" dirty="0"/>
          </a:p>
          <a:p>
            <a:pPr eaLnBrk="1" hangingPunct="1">
              <a:buFont typeface="Wingdings" pitchFamily="2" charset="2"/>
              <a:buChar char="§"/>
            </a:pPr>
            <a:endParaRPr lang="en-US" altLang="en-US" sz="3200" dirty="0" smtClean="0"/>
          </a:p>
        </p:txBody>
      </p:sp>
      <p:sp>
        <p:nvSpPr>
          <p:cNvPr id="41986" name="Rectangle 2"/>
          <p:cNvSpPr>
            <a:spLocks noGrp="1" noChangeArrowheads="1"/>
          </p:cNvSpPr>
          <p:nvPr>
            <p:ph type="title"/>
          </p:nvPr>
        </p:nvSpPr>
        <p:spPr>
          <a:xfrm>
            <a:off x="696300" y="228600"/>
            <a:ext cx="7739063" cy="1295400"/>
          </a:xfrm>
        </p:spPr>
        <p:txBody>
          <a:bodyPr rtlCol="0">
            <a:noAutofit/>
          </a:bodyPr>
          <a:lstStyle/>
          <a:p>
            <a:pPr eaLnBrk="1" fontAlgn="auto" hangingPunct="1">
              <a:spcAft>
                <a:spcPts val="0"/>
              </a:spcAft>
              <a:defRPr/>
            </a:pPr>
            <a:r>
              <a:rPr lang="en-US" dirty="0"/>
              <a:t>What cleaning measures are problematic? </a:t>
            </a:r>
          </a:p>
        </p:txBody>
      </p:sp>
      <p:pic>
        <p:nvPicPr>
          <p:cNvPr id="7" name="Picture 2" descr="Air conditioner vent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819399"/>
            <a:ext cx="3657954" cy="274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6794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657</TotalTime>
  <Words>3093</Words>
  <Application>Microsoft Office PowerPoint</Application>
  <PresentationFormat>On-screen Show (4:3)</PresentationFormat>
  <Paragraphs>392</Paragraphs>
  <Slides>40</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Waveform</vt:lpstr>
      <vt:lpstr>CorelDRAW</vt:lpstr>
      <vt:lpstr>  Management of the Physical Environment &amp; IPM: A Winning Team for School Health </vt:lpstr>
      <vt:lpstr>Why do we care about the physical environment?</vt:lpstr>
      <vt:lpstr>Asthma in Texas </vt:lpstr>
      <vt:lpstr>Asthma in Texas</vt:lpstr>
      <vt:lpstr>Environmental Exposures at School </vt:lpstr>
      <vt:lpstr>What is a Healthy School?</vt:lpstr>
      <vt:lpstr>The School as a System Categorical vs Holistic Approach</vt:lpstr>
      <vt:lpstr>Seven Principles to a Healthy Physical Environment</vt:lpstr>
      <vt:lpstr>What cleaning measures are problematic? </vt:lpstr>
      <vt:lpstr>Temperature and Humidity</vt:lpstr>
      <vt:lpstr>Ventilation</vt:lpstr>
      <vt:lpstr>Pest Control</vt:lpstr>
      <vt:lpstr>Teach Clutter in the Classroom IS </vt:lpstr>
      <vt:lpstr>De-Clutter -One Shelf at a Time</vt:lpstr>
      <vt:lpstr>Junk Drawers, Closets &amp; Shelves</vt:lpstr>
      <vt:lpstr>IPM IS A Process</vt:lpstr>
      <vt:lpstr>Survival of Pest Population</vt:lpstr>
      <vt:lpstr>PowerPoint Presentation</vt:lpstr>
      <vt:lpstr>Teamwork makes IPM work</vt:lpstr>
      <vt:lpstr>Include all Stakeholders</vt:lpstr>
      <vt:lpstr>Start with a School Walk Though</vt:lpstr>
      <vt:lpstr>Pest Prevention</vt:lpstr>
      <vt:lpstr>Prevention through design</vt:lpstr>
      <vt:lpstr>Prevention &amp; Control: Sanitation</vt:lpstr>
      <vt:lpstr>FOG – Fats, Odors &amp; Grease</vt:lpstr>
      <vt:lpstr>Why is it important to use Green Cleaning Products?</vt:lpstr>
      <vt:lpstr>Environmentally Preferable Cleaning Chemicals</vt:lpstr>
      <vt:lpstr>Are Disinfectants Pesticides?</vt:lpstr>
      <vt:lpstr>Pesticide Use: Choose least-risky formulation</vt:lpstr>
      <vt:lpstr>Use and Inspect Monitors</vt:lpstr>
      <vt:lpstr>Why adopt IPM?</vt:lpstr>
      <vt:lpstr>The Role of State Policy in School IPM and Environmental Health </vt:lpstr>
      <vt:lpstr>Title 4, Part 1, Chapter 7, Subchapter H, Division 3, Section 7.150 (h)</vt:lpstr>
      <vt:lpstr>Pest Control Policy </vt:lpstr>
      <vt:lpstr>IPM Coordinator</vt:lpstr>
      <vt:lpstr>Licensing of pesticide applicators</vt:lpstr>
      <vt:lpstr>Pesticide Use in School Districts </vt:lpstr>
      <vt:lpstr>OSHA – SDS Hazcom rules </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the Physical Environment &amp; IPM: A Winning Team for School Health</dc:title>
  <dc:creator>Crider, Nancy M</dc:creator>
  <cp:lastModifiedBy>Janet Hurley</cp:lastModifiedBy>
  <cp:revision>70</cp:revision>
  <dcterms:created xsi:type="dcterms:W3CDTF">2014-03-31T19:06:51Z</dcterms:created>
  <dcterms:modified xsi:type="dcterms:W3CDTF">2014-04-02T16:01:16Z</dcterms:modified>
</cp:coreProperties>
</file>