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notesMasterIdLst>
    <p:notesMasterId r:id="rId23"/>
  </p:notesMasterIdLst>
  <p:sldIdLst>
    <p:sldId id="260" r:id="rId2"/>
    <p:sldId id="261" r:id="rId3"/>
    <p:sldId id="262" r:id="rId4"/>
    <p:sldId id="266" r:id="rId5"/>
    <p:sldId id="282" r:id="rId6"/>
    <p:sldId id="283" r:id="rId7"/>
    <p:sldId id="281" r:id="rId8"/>
    <p:sldId id="273" r:id="rId9"/>
    <p:sldId id="277" r:id="rId10"/>
    <p:sldId id="275" r:id="rId11"/>
    <p:sldId id="279" r:id="rId12"/>
    <p:sldId id="269" r:id="rId13"/>
    <p:sldId id="284" r:id="rId14"/>
    <p:sldId id="274" r:id="rId15"/>
    <p:sldId id="286" r:id="rId16"/>
    <p:sldId id="280" r:id="rId17"/>
    <p:sldId id="271" r:id="rId18"/>
    <p:sldId id="270" r:id="rId19"/>
    <p:sldId id="285" r:id="rId20"/>
    <p:sldId id="268" r:id="rId21"/>
    <p:sldId id="26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8377" autoAdjust="0"/>
  </p:normalViewPr>
  <p:slideViewPr>
    <p:cSldViewPr snapToGrid="0">
      <p:cViewPr>
        <p:scale>
          <a:sx n="90" d="100"/>
          <a:sy n="90" d="100"/>
        </p:scale>
        <p:origin x="1254" y="3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D1FB69-EFF7-4CDD-91E1-2D446AFEB772}" type="datetimeFigureOut">
              <a:rPr lang="en-US" smtClean="0"/>
              <a:t>5/4/2016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8B46A4-8C89-400C-B191-D49B543F9FC8}" type="slidenum">
              <a:rPr lang="en-US" smtClean="0"/>
              <a:t>‹#›</a:t>
            </a:fld>
            <a:endParaRPr lang="en-US"/>
          </a:p>
        </p:txBody>
      </p:sp>
    </p:spTree>
    <p:extLst>
      <p:ext uri="{BB962C8B-B14F-4D97-AF65-F5344CB8AC3E}">
        <p14:creationId xmlns:p14="http://schemas.microsoft.com/office/powerpoint/2010/main" val="4170126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Welcome to EDDMapS </a:t>
            </a:r>
            <a:r>
              <a:rPr lang="en-US" dirty="0" smtClean="0"/>
              <a:t>Midwest Training </a:t>
            </a:r>
            <a:r>
              <a:rPr lang="en-US" dirty="0" smtClean="0"/>
              <a:t>on the EDDMapS Smartphone Apps</a:t>
            </a:r>
            <a:endParaRPr lang="en-US" dirty="0"/>
          </a:p>
        </p:txBody>
      </p:sp>
      <p:sp>
        <p:nvSpPr>
          <p:cNvPr id="4" name="Slide Number Placeholder 3"/>
          <p:cNvSpPr>
            <a:spLocks noGrp="1"/>
          </p:cNvSpPr>
          <p:nvPr>
            <p:ph type="sldNum" sz="quarter" idx="10"/>
          </p:nvPr>
        </p:nvSpPr>
        <p:spPr/>
        <p:txBody>
          <a:bodyPr/>
          <a:lstStyle/>
          <a:p>
            <a:fld id="{938B46A4-8C89-400C-B191-D49B543F9FC8}" type="slidenum">
              <a:rPr lang="en-US" smtClean="0"/>
              <a:t>1</a:t>
            </a:fld>
            <a:endParaRPr lang="en-US"/>
          </a:p>
        </p:txBody>
      </p:sp>
    </p:spTree>
    <p:extLst>
      <p:ext uri="{BB962C8B-B14F-4D97-AF65-F5344CB8AC3E}">
        <p14:creationId xmlns:p14="http://schemas.microsoft.com/office/powerpoint/2010/main" val="22970346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You can have just the species you will be surveying for on your ‘My species List’. This List can also be </a:t>
            </a:r>
            <a:r>
              <a:rPr lang="en-US" sz="1200" dirty="0" smtClean="0"/>
              <a:t>edited any time. Click on Edit, then uncheck the species to be removed. </a:t>
            </a:r>
            <a:endParaRPr lang="en-US" sz="1200" u="sng" dirty="0" smtClean="0"/>
          </a:p>
          <a:p>
            <a:endParaRPr lang="en-US" dirty="0"/>
          </a:p>
        </p:txBody>
      </p:sp>
      <p:sp>
        <p:nvSpPr>
          <p:cNvPr id="4" name="Slide Number Placeholder 3"/>
          <p:cNvSpPr>
            <a:spLocks noGrp="1"/>
          </p:cNvSpPr>
          <p:nvPr>
            <p:ph type="sldNum" sz="quarter" idx="10"/>
          </p:nvPr>
        </p:nvSpPr>
        <p:spPr/>
        <p:txBody>
          <a:bodyPr/>
          <a:lstStyle/>
          <a:p>
            <a:fld id="{938B46A4-8C89-400C-B191-D49B543F9FC8}" type="slidenum">
              <a:rPr lang="en-US" smtClean="0"/>
              <a:t>10</a:t>
            </a:fld>
            <a:endParaRPr lang="en-US"/>
          </a:p>
        </p:txBody>
      </p:sp>
    </p:spTree>
    <p:extLst>
      <p:ext uri="{BB962C8B-B14F-4D97-AF65-F5344CB8AC3E}">
        <p14:creationId xmlns:p14="http://schemas.microsoft.com/office/powerpoint/2010/main" val="11550862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Click on Other/Unknown to report an Animal/Insect  or</a:t>
            </a:r>
            <a:r>
              <a:rPr lang="en-US" baseline="0" dirty="0" smtClean="0"/>
              <a:t> Plant </a:t>
            </a:r>
            <a:r>
              <a:rPr lang="en-US" dirty="0" smtClean="0"/>
              <a:t>you can’t identify, but you suspect is nonnative.  Also choose this option to report an Animal/Insect or Plant which you can identify, but that isn’t on the list. Put the species name in the ‘N</a:t>
            </a:r>
            <a:r>
              <a:rPr lang="en-US" baseline="0" dirty="0" smtClean="0"/>
              <a:t>otes’ Text box. </a:t>
            </a:r>
            <a:endParaRPr lang="en-US" dirty="0"/>
          </a:p>
        </p:txBody>
      </p:sp>
      <p:sp>
        <p:nvSpPr>
          <p:cNvPr id="4" name="Slide Number Placeholder 3"/>
          <p:cNvSpPr>
            <a:spLocks noGrp="1"/>
          </p:cNvSpPr>
          <p:nvPr>
            <p:ph type="sldNum" sz="quarter" idx="10"/>
          </p:nvPr>
        </p:nvSpPr>
        <p:spPr/>
        <p:txBody>
          <a:bodyPr/>
          <a:lstStyle/>
          <a:p>
            <a:fld id="{938B46A4-8C89-400C-B191-D49B543F9FC8}" type="slidenum">
              <a:rPr lang="en-US" smtClean="0"/>
              <a:t>11</a:t>
            </a:fld>
            <a:endParaRPr lang="en-US"/>
          </a:p>
        </p:txBody>
      </p:sp>
    </p:spTree>
    <p:extLst>
      <p:ext uri="{BB962C8B-B14F-4D97-AF65-F5344CB8AC3E}">
        <p14:creationId xmlns:p14="http://schemas.microsoft.com/office/powerpoint/2010/main" val="16644458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Using the Reporting Forms for Reporting an Infestation. </a:t>
            </a:r>
            <a:r>
              <a:rPr lang="en-US" dirty="0" smtClean="0"/>
              <a:t>Click </a:t>
            </a:r>
            <a:r>
              <a:rPr lang="en-US" dirty="0" smtClean="0"/>
              <a:t>on the ‘I’ to go to the Field Guide. Click on the species name </a:t>
            </a:r>
            <a:r>
              <a:rPr lang="en-US" dirty="0" smtClean="0"/>
              <a:t>or image to </a:t>
            </a:r>
            <a:r>
              <a:rPr lang="en-US" dirty="0" smtClean="0"/>
              <a:t>report.</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938B46A4-8C89-400C-B191-D49B543F9FC8}" type="slidenum">
              <a:rPr lang="en-US" smtClean="0"/>
              <a:t>12</a:t>
            </a:fld>
            <a:endParaRPr lang="en-US"/>
          </a:p>
        </p:txBody>
      </p:sp>
    </p:spTree>
    <p:extLst>
      <p:ext uri="{BB962C8B-B14F-4D97-AF65-F5344CB8AC3E}">
        <p14:creationId xmlns:p14="http://schemas.microsoft.com/office/powerpoint/2010/main" val="642055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This is the Smartphone App Reporting Form. Species name, Date &amp; Time, </a:t>
            </a:r>
            <a:r>
              <a:rPr lang="en-US" sz="1200" dirty="0" smtClean="0"/>
              <a:t>Site name, Camera </a:t>
            </a:r>
            <a:r>
              <a:rPr lang="en-US" sz="1200" dirty="0" smtClean="0"/>
              <a:t>icon, Images added will show up here, Latitude &amp; Longitude, Mapping icon, Time spent collecting data, </a:t>
            </a:r>
            <a:r>
              <a:rPr lang="en-US" sz="1200" dirty="0" smtClean="0"/>
              <a:t>Habitat, Size </a:t>
            </a:r>
            <a:r>
              <a:rPr lang="en-US" sz="1200" dirty="0" smtClean="0"/>
              <a:t>of infestation, Density or ground cover of invasive, Add any notes needed here, Remember to click on Save when you finish.</a:t>
            </a:r>
          </a:p>
          <a:p>
            <a:endParaRPr lang="en-US" sz="1200" dirty="0" smtClean="0"/>
          </a:p>
          <a:p>
            <a:endParaRPr lang="en-US" sz="1200" dirty="0" smtClean="0"/>
          </a:p>
          <a:p>
            <a:endParaRPr lang="en-US" sz="1200" dirty="0" smtClean="0"/>
          </a:p>
          <a:p>
            <a:endParaRPr lang="en-US" sz="1200" dirty="0" smtClean="0"/>
          </a:p>
          <a:p>
            <a:endParaRPr lang="en-US" sz="1200" dirty="0" smtClean="0"/>
          </a:p>
          <a:p>
            <a:endParaRPr lang="en-US" sz="1200" dirty="0" smtClean="0"/>
          </a:p>
          <a:p>
            <a:r>
              <a:rPr lang="en-US" sz="1200" dirty="0" smtClean="0"/>
              <a:t>, </a:t>
            </a:r>
          </a:p>
          <a:p>
            <a:endParaRPr lang="en-US" sz="1200" dirty="0" smtClean="0"/>
          </a:p>
          <a:p>
            <a:endParaRPr lang="en-US" dirty="0"/>
          </a:p>
        </p:txBody>
      </p:sp>
      <p:sp>
        <p:nvSpPr>
          <p:cNvPr id="4" name="Slide Number Placeholder 3"/>
          <p:cNvSpPr>
            <a:spLocks noGrp="1"/>
          </p:cNvSpPr>
          <p:nvPr>
            <p:ph type="sldNum" sz="quarter" idx="10"/>
          </p:nvPr>
        </p:nvSpPr>
        <p:spPr/>
        <p:txBody>
          <a:bodyPr/>
          <a:lstStyle/>
          <a:p>
            <a:fld id="{938B46A4-8C89-400C-B191-D49B543F9FC8}" type="slidenum">
              <a:rPr lang="en-US" smtClean="0"/>
              <a:t>13</a:t>
            </a:fld>
            <a:endParaRPr lang="en-US"/>
          </a:p>
        </p:txBody>
      </p:sp>
    </p:spTree>
    <p:extLst>
      <p:ext uri="{BB962C8B-B14F-4D97-AF65-F5344CB8AC3E}">
        <p14:creationId xmlns:p14="http://schemas.microsoft.com/office/powerpoint/2010/main" val="36734087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the Reporting Form</a:t>
            </a:r>
            <a:r>
              <a:rPr lang="en-US" baseline="0" dirty="0" smtClean="0"/>
              <a:t> for </a:t>
            </a:r>
            <a:r>
              <a:rPr lang="en-US" dirty="0" smtClean="0"/>
              <a:t>Reporting an Infestation. Always include images of the species at the infestation with your reports. Images help add validity to your report. Images also allow state and local verifiers to identify the species and validate your report. Click on the camera icon to take</a:t>
            </a:r>
            <a:r>
              <a:rPr lang="en-US" baseline="0" dirty="0" smtClean="0"/>
              <a:t> a picture of the invasive species.</a:t>
            </a:r>
            <a:endParaRPr lang="en-US" dirty="0" smtClean="0"/>
          </a:p>
          <a:p>
            <a:endParaRPr lang="en-US" dirty="0"/>
          </a:p>
        </p:txBody>
      </p:sp>
      <p:sp>
        <p:nvSpPr>
          <p:cNvPr id="4" name="Slide Number Placeholder 3"/>
          <p:cNvSpPr>
            <a:spLocks noGrp="1"/>
          </p:cNvSpPr>
          <p:nvPr>
            <p:ph type="sldNum" sz="quarter" idx="10"/>
          </p:nvPr>
        </p:nvSpPr>
        <p:spPr/>
        <p:txBody>
          <a:bodyPr/>
          <a:lstStyle/>
          <a:p>
            <a:fld id="{938B46A4-8C89-400C-B191-D49B543F9FC8}" type="slidenum">
              <a:rPr lang="en-US" smtClean="0"/>
              <a:t>14</a:t>
            </a:fld>
            <a:endParaRPr lang="en-US"/>
          </a:p>
        </p:txBody>
      </p:sp>
    </p:spTree>
    <p:extLst>
      <p:ext uri="{BB962C8B-B14F-4D97-AF65-F5344CB8AC3E}">
        <p14:creationId xmlns:p14="http://schemas.microsoft.com/office/powerpoint/2010/main" val="36701919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Choose Site name and Habitat type from drop down menus.</a:t>
            </a:r>
            <a:endParaRPr lang="en-US" dirty="0"/>
          </a:p>
        </p:txBody>
      </p:sp>
      <p:sp>
        <p:nvSpPr>
          <p:cNvPr id="4" name="Slide Number Placeholder 3"/>
          <p:cNvSpPr>
            <a:spLocks noGrp="1"/>
          </p:cNvSpPr>
          <p:nvPr>
            <p:ph type="sldNum" sz="quarter" idx="10"/>
          </p:nvPr>
        </p:nvSpPr>
        <p:spPr/>
        <p:txBody>
          <a:bodyPr/>
          <a:lstStyle/>
          <a:p>
            <a:fld id="{938B46A4-8C89-400C-B191-D49B543F9FC8}" type="slidenum">
              <a:rPr lang="en-US" smtClean="0"/>
              <a:t>15</a:t>
            </a:fld>
            <a:endParaRPr lang="en-US"/>
          </a:p>
        </p:txBody>
      </p:sp>
    </p:spTree>
    <p:extLst>
      <p:ext uri="{BB962C8B-B14F-4D97-AF65-F5344CB8AC3E}">
        <p14:creationId xmlns:p14="http://schemas.microsoft.com/office/powerpoint/2010/main" val="39392763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is Mapping on the reporting form. Your GPS enabled smart device fills in the coordinates or Use the app’s mapping function to more precisely map an infestation. After you click on the map icon, you will see a Western hemisphere map with your location highlighted. This is Google maps, which you are probably already familiar with, and works the same way as it does on your computer. </a:t>
            </a:r>
            <a:r>
              <a:rPr lang="en-US" dirty="0" smtClean="0"/>
              <a:t>Choose </a:t>
            </a:r>
            <a:r>
              <a:rPr lang="en-US" dirty="0" smtClean="0"/>
              <a:t>how you want to report. Choices are Point, Freeform polygon and polygon drawn from Vertices. For a point, drop the marker on the correct location and click on Done. For a freeform polygon, simply draw the perimeter of the infestation on your device’s touch screen, then click on done. For a polygon from vertices, drop markers at the corners of the infestation and the device will draw the polygon for you, then click on done.</a:t>
            </a:r>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938B46A4-8C89-400C-B191-D49B543F9FC8}" type="slidenum">
              <a:rPr lang="en-US" smtClean="0"/>
              <a:t>16</a:t>
            </a:fld>
            <a:endParaRPr lang="en-US"/>
          </a:p>
        </p:txBody>
      </p:sp>
    </p:spTree>
    <p:extLst>
      <p:ext uri="{BB962C8B-B14F-4D97-AF65-F5344CB8AC3E}">
        <p14:creationId xmlns:p14="http://schemas.microsoft.com/office/powerpoint/2010/main" val="39207673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Click on Negative Survey in the main menu to bring up the negative survey reporting form. Click </a:t>
            </a:r>
            <a:r>
              <a:rPr lang="en-US" u="sng" dirty="0" smtClean="0"/>
              <a:t>Edit</a:t>
            </a:r>
            <a:r>
              <a:rPr lang="en-US" dirty="0" smtClean="0"/>
              <a:t> next to </a:t>
            </a:r>
            <a:r>
              <a:rPr lang="en-US" u="sng" dirty="0" smtClean="0"/>
              <a:t>List of species</a:t>
            </a:r>
            <a:r>
              <a:rPr lang="en-US" u="none" dirty="0" smtClean="0"/>
              <a:t> </a:t>
            </a:r>
            <a:r>
              <a:rPr lang="en-US" dirty="0" smtClean="0"/>
              <a:t>to add the species surveyed in this area. Then Click </a:t>
            </a:r>
            <a:r>
              <a:rPr lang="en-US" u="sng" dirty="0" smtClean="0"/>
              <a:t>Edit</a:t>
            </a:r>
            <a:r>
              <a:rPr lang="en-US" dirty="0" smtClean="0"/>
              <a:t> next  to </a:t>
            </a:r>
            <a:r>
              <a:rPr lang="en-US" u="sng" dirty="0" smtClean="0"/>
              <a:t>Area Surveyed</a:t>
            </a:r>
            <a:r>
              <a:rPr lang="en-US" u="none" dirty="0" smtClean="0"/>
              <a:t> </a:t>
            </a:r>
            <a:r>
              <a:rPr lang="en-US" dirty="0" smtClean="0"/>
              <a:t>to map the area you are reporting on for this survey (there will be more information on mapping on the next slide). You</a:t>
            </a:r>
            <a:r>
              <a:rPr lang="en-US" baseline="0" dirty="0" smtClean="0"/>
              <a:t> can also document the time you spend for each survey and a text box to any notes that may be useful in locating or managing the surveyed area later.</a:t>
            </a:r>
            <a:endParaRPr lang="en-US" dirty="0" smtClean="0"/>
          </a:p>
          <a:p>
            <a:endParaRPr lang="en-US" dirty="0"/>
          </a:p>
        </p:txBody>
      </p:sp>
      <p:sp>
        <p:nvSpPr>
          <p:cNvPr id="4" name="Slide Number Placeholder 3"/>
          <p:cNvSpPr>
            <a:spLocks noGrp="1"/>
          </p:cNvSpPr>
          <p:nvPr>
            <p:ph type="sldNum" sz="quarter" idx="10"/>
          </p:nvPr>
        </p:nvSpPr>
        <p:spPr/>
        <p:txBody>
          <a:bodyPr/>
          <a:lstStyle/>
          <a:p>
            <a:fld id="{938B46A4-8C89-400C-B191-D49B543F9FC8}" type="slidenum">
              <a:rPr lang="en-US" smtClean="0"/>
              <a:t>17</a:t>
            </a:fld>
            <a:endParaRPr lang="en-US"/>
          </a:p>
        </p:txBody>
      </p:sp>
    </p:spTree>
    <p:extLst>
      <p:ext uri="{BB962C8B-B14F-4D97-AF65-F5344CB8AC3E}">
        <p14:creationId xmlns:p14="http://schemas.microsoft.com/office/powerpoint/2010/main" val="5323543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Details for Mapping on the Negative Surveys reporting form. </a:t>
            </a:r>
            <a:r>
              <a:rPr lang="en-US" dirty="0" smtClean="0"/>
              <a:t>Click on Edit. </a:t>
            </a:r>
            <a:r>
              <a:rPr lang="en-US" baseline="0" dirty="0" smtClean="0"/>
              <a:t>This </a:t>
            </a:r>
            <a:r>
              <a:rPr lang="en-US" baseline="0" dirty="0" smtClean="0"/>
              <a:t>is Google maps, which you are probably already familiar with, and works the same way as it does on your computer. </a:t>
            </a:r>
            <a:r>
              <a:rPr lang="en-US" dirty="0" smtClean="0"/>
              <a:t>Zoom in to your location and choose how you want to report.</a:t>
            </a:r>
            <a:r>
              <a:rPr lang="en-US" baseline="0" dirty="0" smtClean="0"/>
              <a:t> Choices are</a:t>
            </a:r>
            <a:r>
              <a:rPr lang="en-US" dirty="0" smtClean="0"/>
              <a:t> Point, Freeform polygon and , polygon drawn from Vertices. For a point, drop the marker on the correct location and click on Done. For a freeform polygon, simply draw the perimeter of the infestation on your device’s touch</a:t>
            </a:r>
            <a:r>
              <a:rPr lang="en-US" baseline="0" dirty="0" smtClean="0"/>
              <a:t> screen, then click on done. For a polygon from vertices, drop markers at the corners of the infestation and the device will draw the polygon for you, then click on done.</a:t>
            </a:r>
            <a:endParaRPr lang="en-US" dirty="0" smtClean="0"/>
          </a:p>
          <a:p>
            <a:endParaRPr lang="en-US" dirty="0"/>
          </a:p>
        </p:txBody>
      </p:sp>
      <p:sp>
        <p:nvSpPr>
          <p:cNvPr id="4" name="Slide Number Placeholder 3"/>
          <p:cNvSpPr>
            <a:spLocks noGrp="1"/>
          </p:cNvSpPr>
          <p:nvPr>
            <p:ph type="sldNum" sz="quarter" idx="10"/>
          </p:nvPr>
        </p:nvSpPr>
        <p:spPr/>
        <p:txBody>
          <a:bodyPr/>
          <a:lstStyle/>
          <a:p>
            <a:fld id="{938B46A4-8C89-400C-B191-D49B543F9FC8}" type="slidenum">
              <a:rPr lang="en-US" smtClean="0"/>
              <a:t>18</a:t>
            </a:fld>
            <a:endParaRPr lang="en-US"/>
          </a:p>
        </p:txBody>
      </p:sp>
    </p:spTree>
    <p:extLst>
      <p:ext uri="{BB962C8B-B14F-4D97-AF65-F5344CB8AC3E}">
        <p14:creationId xmlns:p14="http://schemas.microsoft.com/office/powerpoint/2010/main" val="30737038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Upload Queue. All reports are Saved to your device automatically. You can wait to Upload all your reports after connecting to </a:t>
            </a:r>
            <a:r>
              <a:rPr lang="en-US" sz="1200" dirty="0" err="1" smtClean="0"/>
              <a:t>WiFi</a:t>
            </a:r>
            <a:r>
              <a:rPr lang="en-US" sz="1200" dirty="0" smtClean="0"/>
              <a:t>. Saves your data and your device’s battery.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endParaRPr lang="en-US" dirty="0"/>
          </a:p>
        </p:txBody>
      </p:sp>
      <p:sp>
        <p:nvSpPr>
          <p:cNvPr id="4" name="Slide Number Placeholder 3"/>
          <p:cNvSpPr>
            <a:spLocks noGrp="1"/>
          </p:cNvSpPr>
          <p:nvPr>
            <p:ph type="sldNum" sz="quarter" idx="10"/>
          </p:nvPr>
        </p:nvSpPr>
        <p:spPr/>
        <p:txBody>
          <a:bodyPr/>
          <a:lstStyle/>
          <a:p>
            <a:fld id="{938B46A4-8C89-400C-B191-D49B543F9FC8}" type="slidenum">
              <a:rPr lang="en-US" smtClean="0"/>
              <a:t>19</a:t>
            </a:fld>
            <a:endParaRPr lang="en-US"/>
          </a:p>
        </p:txBody>
      </p:sp>
    </p:spTree>
    <p:extLst>
      <p:ext uri="{BB962C8B-B14F-4D97-AF65-F5344CB8AC3E}">
        <p14:creationId xmlns:p14="http://schemas.microsoft.com/office/powerpoint/2010/main" val="12152148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Bring the Power of EDDMapS to Your Smartphone. Choose the app closest to your region. The species included in the apps for reporting are based on the invasive pests for that area. Download the app from the App Store or Google Play to your smartphone or smart device.</a:t>
            </a:r>
            <a:r>
              <a:rPr lang="en-US" baseline="0" dirty="0" smtClean="0"/>
              <a:t> </a:t>
            </a:r>
            <a:r>
              <a:rPr lang="en-US" dirty="0" smtClean="0"/>
              <a:t>Submit invasive species observations directly with your phone from the field. After submission all reports are sent to verifiers for review. The apps are available for both Android and iPhone devices.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938B46A4-8C89-400C-B191-D49B543F9FC8}" type="slidenum">
              <a:rPr lang="en-US" smtClean="0"/>
              <a:t>2</a:t>
            </a:fld>
            <a:endParaRPr lang="en-US"/>
          </a:p>
        </p:txBody>
      </p:sp>
    </p:spTree>
    <p:extLst>
      <p:ext uri="{BB962C8B-B14F-4D97-AF65-F5344CB8AC3E}">
        <p14:creationId xmlns:p14="http://schemas.microsoft.com/office/powerpoint/2010/main" val="25254306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a:t>
            </a:r>
            <a:r>
              <a:rPr lang="en-US" dirty="0" smtClean="0"/>
              <a:t>you want to provide feedback or have </a:t>
            </a:r>
            <a:r>
              <a:rPr lang="en-US" dirty="0" smtClean="0"/>
              <a:t>an</a:t>
            </a:r>
            <a:r>
              <a:rPr lang="en-US" baseline="0" dirty="0" smtClean="0"/>
              <a:t> </a:t>
            </a:r>
            <a:r>
              <a:rPr lang="en-US" baseline="0" dirty="0" smtClean="0"/>
              <a:t>error message, it is best to contact us through the app. Click on Feedback found under More Options. Choose email, then tell us what the feedback or problem is. Sending feedback this way, automatically provides information about your phone which will help our techs resolve the problem more easily.</a:t>
            </a:r>
            <a:endParaRPr lang="en-US" dirty="0"/>
          </a:p>
        </p:txBody>
      </p:sp>
      <p:sp>
        <p:nvSpPr>
          <p:cNvPr id="4" name="Slide Number Placeholder 3"/>
          <p:cNvSpPr>
            <a:spLocks noGrp="1"/>
          </p:cNvSpPr>
          <p:nvPr>
            <p:ph type="sldNum" sz="quarter" idx="10"/>
          </p:nvPr>
        </p:nvSpPr>
        <p:spPr/>
        <p:txBody>
          <a:bodyPr/>
          <a:lstStyle/>
          <a:p>
            <a:fld id="{938B46A4-8C89-400C-B191-D49B543F9FC8}" type="slidenum">
              <a:rPr lang="en-US" smtClean="0"/>
              <a:t>20</a:t>
            </a:fld>
            <a:endParaRPr lang="en-US"/>
          </a:p>
        </p:txBody>
      </p:sp>
    </p:spTree>
    <p:extLst>
      <p:ext uri="{BB962C8B-B14F-4D97-AF65-F5344CB8AC3E}">
        <p14:creationId xmlns:p14="http://schemas.microsoft.com/office/powerpoint/2010/main" val="24484092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you for reporting invasive species using</a:t>
            </a:r>
            <a:r>
              <a:rPr lang="en-US" baseline="0" dirty="0" smtClean="0"/>
              <a:t> Smartphone Apps from EDDMapS. Reports are automatically sent to the State or County Verifiers. Once verified, reports are available on the EDDMapS website. This and other EDDMapS trainings are available through the Tools &amp; Training link.</a:t>
            </a:r>
            <a:endParaRPr lang="en-US" dirty="0"/>
          </a:p>
        </p:txBody>
      </p:sp>
      <p:sp>
        <p:nvSpPr>
          <p:cNvPr id="4" name="Slide Number Placeholder 3"/>
          <p:cNvSpPr>
            <a:spLocks noGrp="1"/>
          </p:cNvSpPr>
          <p:nvPr>
            <p:ph type="sldNum" sz="quarter" idx="10"/>
          </p:nvPr>
        </p:nvSpPr>
        <p:spPr/>
        <p:txBody>
          <a:bodyPr/>
          <a:lstStyle/>
          <a:p>
            <a:fld id="{938B46A4-8C89-400C-B191-D49B543F9FC8}" type="slidenum">
              <a:rPr lang="en-US" smtClean="0"/>
              <a:t>21</a:t>
            </a:fld>
            <a:endParaRPr lang="en-US"/>
          </a:p>
        </p:txBody>
      </p:sp>
    </p:spTree>
    <p:extLst>
      <p:ext uri="{BB962C8B-B14F-4D97-AF65-F5344CB8AC3E}">
        <p14:creationId xmlns:p14="http://schemas.microsoft.com/office/powerpoint/2010/main" val="13001614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Included </a:t>
            </a:r>
            <a:r>
              <a:rPr lang="en-US" dirty="0" smtClean="0"/>
              <a:t>in </a:t>
            </a:r>
            <a:r>
              <a:rPr lang="en-US" dirty="0" smtClean="0"/>
              <a:t>the GLEDN app is </a:t>
            </a:r>
            <a:r>
              <a:rPr lang="en-US" dirty="0" smtClean="0"/>
              <a:t>- Field Guides containing information and images for each species as well as the ability to Create your own species list;</a:t>
            </a:r>
            <a:r>
              <a:rPr lang="en-US" baseline="0" dirty="0" smtClean="0"/>
              <a:t> </a:t>
            </a:r>
            <a:r>
              <a:rPr lang="en-US" dirty="0" smtClean="0"/>
              <a:t>Distribution Maps where you can View all points reported and you can also View individual reports. The Reporting forms so that you can Report Infestations as well as Negative Data to show where invasive pests are not present.</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938B46A4-8C89-400C-B191-D49B543F9FC8}" type="slidenum">
              <a:rPr lang="en-US" smtClean="0"/>
              <a:t>3</a:t>
            </a:fld>
            <a:endParaRPr lang="en-US"/>
          </a:p>
        </p:txBody>
      </p:sp>
    </p:spTree>
    <p:extLst>
      <p:ext uri="{BB962C8B-B14F-4D97-AF65-F5344CB8AC3E}">
        <p14:creationId xmlns:p14="http://schemas.microsoft.com/office/powerpoint/2010/main" val="7787692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 Register right on your smartphone. The first step is to Sign In or Register.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938B46A4-8C89-400C-B191-D49B543F9FC8}" type="slidenum">
              <a:rPr lang="en-US" smtClean="0"/>
              <a:t>4</a:t>
            </a:fld>
            <a:endParaRPr lang="en-US"/>
          </a:p>
        </p:txBody>
      </p:sp>
    </p:spTree>
    <p:extLst>
      <p:ext uri="{BB962C8B-B14F-4D97-AF65-F5344CB8AC3E}">
        <p14:creationId xmlns:p14="http://schemas.microsoft.com/office/powerpoint/2010/main" val="9221615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200" dirty="0" smtClean="0"/>
              <a:t>The Field Guide provides descriptions and other information on the species. Several images also help with identification of the species in the field. </a:t>
            </a:r>
            <a:endParaRPr lang="en-US" dirty="0"/>
          </a:p>
        </p:txBody>
      </p:sp>
      <p:sp>
        <p:nvSpPr>
          <p:cNvPr id="4" name="Slide Number Placeholder 3"/>
          <p:cNvSpPr>
            <a:spLocks noGrp="1"/>
          </p:cNvSpPr>
          <p:nvPr>
            <p:ph type="sldNum" sz="quarter" idx="10"/>
          </p:nvPr>
        </p:nvSpPr>
        <p:spPr/>
        <p:txBody>
          <a:bodyPr/>
          <a:lstStyle/>
          <a:p>
            <a:fld id="{938B46A4-8C89-400C-B191-D49B543F9FC8}" type="slidenum">
              <a:rPr lang="en-US" smtClean="0"/>
              <a:t>5</a:t>
            </a:fld>
            <a:endParaRPr lang="en-US"/>
          </a:p>
        </p:txBody>
      </p:sp>
    </p:spTree>
    <p:extLst>
      <p:ext uri="{BB962C8B-B14F-4D97-AF65-F5344CB8AC3E}">
        <p14:creationId xmlns:p14="http://schemas.microsoft.com/office/powerpoint/2010/main" val="13700835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r>
              <a:rPr lang="en-US" sz="1200" dirty="0" smtClean="0"/>
              <a:t>You can use the Field Guide to Create a list tailored to a particular project. Click on  the </a:t>
            </a:r>
            <a:r>
              <a:rPr lang="en-US" sz="1200" dirty="0" err="1" smtClean="0"/>
              <a:t>i</a:t>
            </a:r>
            <a:r>
              <a:rPr lang="en-US" sz="1200" dirty="0" smtClean="0"/>
              <a:t> to go to the </a:t>
            </a:r>
            <a:r>
              <a:rPr lang="en-US" sz="1200" u="sng" dirty="0" smtClean="0"/>
              <a:t>Field Guide</a:t>
            </a:r>
            <a:r>
              <a:rPr lang="en-US" sz="1200" dirty="0" smtClean="0"/>
              <a:t>. Easily create your own list, with only the species you need for each survey, by clicking on </a:t>
            </a:r>
            <a:r>
              <a:rPr lang="en-US" sz="1200" dirty="0" smtClean="0"/>
              <a:t>Add to My List. When the species name is </a:t>
            </a:r>
            <a:r>
              <a:rPr lang="en-US" sz="1200" dirty="0" err="1" smtClean="0"/>
              <a:t>unhighlighted</a:t>
            </a:r>
            <a:r>
              <a:rPr lang="en-US" sz="1200" dirty="0" smtClean="0"/>
              <a:t>, that species has been added to your </a:t>
            </a:r>
            <a:r>
              <a:rPr lang="en-US" sz="1200" dirty="0" err="1" smtClean="0"/>
              <a:t>list.The</a:t>
            </a:r>
            <a:r>
              <a:rPr lang="en-US" sz="1200" dirty="0" smtClean="0"/>
              <a:t> </a:t>
            </a:r>
            <a:r>
              <a:rPr lang="en-US" sz="1200" dirty="0" smtClean="0"/>
              <a:t>personalized list can help you get to the species you are reporting on a regular basis even more quickly and easily.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endParaRPr lang="en-US" dirty="0"/>
          </a:p>
        </p:txBody>
      </p:sp>
      <p:sp>
        <p:nvSpPr>
          <p:cNvPr id="4" name="Slide Number Placeholder 3"/>
          <p:cNvSpPr>
            <a:spLocks noGrp="1"/>
          </p:cNvSpPr>
          <p:nvPr>
            <p:ph type="sldNum" sz="quarter" idx="10"/>
          </p:nvPr>
        </p:nvSpPr>
        <p:spPr/>
        <p:txBody>
          <a:bodyPr/>
          <a:lstStyle/>
          <a:p>
            <a:fld id="{938B46A4-8C89-400C-B191-D49B543F9FC8}" type="slidenum">
              <a:rPr lang="en-US" smtClean="0"/>
              <a:t>6</a:t>
            </a:fld>
            <a:endParaRPr lang="en-US"/>
          </a:p>
        </p:txBody>
      </p:sp>
    </p:spTree>
    <p:extLst>
      <p:ext uri="{BB962C8B-B14F-4D97-AF65-F5344CB8AC3E}">
        <p14:creationId xmlns:p14="http://schemas.microsoft.com/office/powerpoint/2010/main" val="24581993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Distribution maps allow you to View all reports for any particular species or Zoom in and click on an</a:t>
            </a:r>
            <a:r>
              <a:rPr lang="en-US" baseline="0" dirty="0" smtClean="0"/>
              <a:t> individual </a:t>
            </a:r>
            <a:r>
              <a:rPr lang="en-US" dirty="0" smtClean="0"/>
              <a:t>marker</a:t>
            </a:r>
            <a:r>
              <a:rPr lang="en-US" baseline="0" dirty="0" smtClean="0"/>
              <a:t> to </a:t>
            </a:r>
            <a:r>
              <a:rPr lang="en-US" dirty="0" smtClean="0"/>
              <a:t>View details of that specific report.</a:t>
            </a:r>
          </a:p>
          <a:p>
            <a:endParaRPr lang="en-US" dirty="0"/>
          </a:p>
        </p:txBody>
      </p:sp>
      <p:sp>
        <p:nvSpPr>
          <p:cNvPr id="4" name="Slide Number Placeholder 3"/>
          <p:cNvSpPr>
            <a:spLocks noGrp="1"/>
          </p:cNvSpPr>
          <p:nvPr>
            <p:ph type="sldNum" sz="quarter" idx="10"/>
          </p:nvPr>
        </p:nvSpPr>
        <p:spPr/>
        <p:txBody>
          <a:bodyPr/>
          <a:lstStyle/>
          <a:p>
            <a:fld id="{938B46A4-8C89-400C-B191-D49B543F9FC8}" type="slidenum">
              <a:rPr lang="en-US" smtClean="0"/>
              <a:t>7</a:t>
            </a:fld>
            <a:endParaRPr lang="en-US"/>
          </a:p>
        </p:txBody>
      </p:sp>
    </p:spTree>
    <p:extLst>
      <p:ext uri="{BB962C8B-B14F-4D97-AF65-F5344CB8AC3E}">
        <p14:creationId xmlns:p14="http://schemas.microsoft.com/office/powerpoint/2010/main" val="5006342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different ways to Find the species you need to report. You can Search By </a:t>
            </a:r>
            <a:r>
              <a:rPr lang="en-US" u="sng" dirty="0" smtClean="0"/>
              <a:t>Species Categories</a:t>
            </a:r>
            <a:r>
              <a:rPr lang="en-US" u="none" dirty="0" smtClean="0"/>
              <a:t>, by </a:t>
            </a:r>
            <a:r>
              <a:rPr lang="en-US" u="sng" dirty="0" smtClean="0"/>
              <a:t>All Species</a:t>
            </a:r>
            <a:r>
              <a:rPr lang="en-US" u="none" dirty="0" smtClean="0"/>
              <a:t>, or by </a:t>
            </a:r>
            <a:r>
              <a:rPr lang="en-US" u="sng" dirty="0" smtClean="0"/>
              <a:t>My Species List</a:t>
            </a:r>
            <a:r>
              <a:rPr lang="en-US" u="none" dirty="0" smtClean="0"/>
              <a:t>.  </a:t>
            </a:r>
            <a:r>
              <a:rPr lang="en-US" dirty="0" smtClean="0"/>
              <a:t>State Species Lists are Coming soon</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938B46A4-8C89-400C-B191-D49B543F9FC8}" type="slidenum">
              <a:rPr lang="en-US" smtClean="0"/>
              <a:t>8</a:t>
            </a:fld>
            <a:endParaRPr lang="en-US"/>
          </a:p>
        </p:txBody>
      </p:sp>
    </p:spTree>
    <p:extLst>
      <p:ext uri="{BB962C8B-B14F-4D97-AF65-F5344CB8AC3E}">
        <p14:creationId xmlns:p14="http://schemas.microsoft.com/office/powerpoint/2010/main" val="38418023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several Categories of species to choose which</a:t>
            </a:r>
            <a:r>
              <a:rPr lang="en-US" baseline="0" dirty="0" smtClean="0"/>
              <a:t> helps you find the species you want to report more quickly. </a:t>
            </a:r>
            <a:r>
              <a:rPr lang="en-US" dirty="0" smtClean="0"/>
              <a:t>Scroll down and click on the category you need, then scroll down until you see your species and click on the species name to report. You can choose to alphabetize the species list by scientific</a:t>
            </a:r>
            <a:r>
              <a:rPr lang="en-US" baseline="0" dirty="0" smtClean="0"/>
              <a:t> or common name and It is very easy to change back and forth as you need to</a:t>
            </a:r>
            <a:r>
              <a:rPr lang="en-US" baseline="0" dirty="0" smtClean="0"/>
              <a:t>. The All species list can be sorted by scientific name or common name, too.</a:t>
            </a:r>
            <a:endParaRPr lang="en-US" dirty="0" smtClean="0"/>
          </a:p>
          <a:p>
            <a:endParaRPr lang="en-US" dirty="0"/>
          </a:p>
        </p:txBody>
      </p:sp>
      <p:sp>
        <p:nvSpPr>
          <p:cNvPr id="4" name="Slide Number Placeholder 3"/>
          <p:cNvSpPr>
            <a:spLocks noGrp="1"/>
          </p:cNvSpPr>
          <p:nvPr>
            <p:ph type="sldNum" sz="quarter" idx="10"/>
          </p:nvPr>
        </p:nvSpPr>
        <p:spPr/>
        <p:txBody>
          <a:bodyPr/>
          <a:lstStyle/>
          <a:p>
            <a:fld id="{938B46A4-8C89-400C-B191-D49B543F9FC8}" type="slidenum">
              <a:rPr lang="en-US" smtClean="0"/>
              <a:t>9</a:t>
            </a:fld>
            <a:endParaRPr lang="en-US"/>
          </a:p>
        </p:txBody>
      </p:sp>
    </p:spTree>
    <p:extLst>
      <p:ext uri="{BB962C8B-B14F-4D97-AF65-F5344CB8AC3E}">
        <p14:creationId xmlns:p14="http://schemas.microsoft.com/office/powerpoint/2010/main" val="32322876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2174D09-4595-4804-B03E-C19FA9EFD57C}" type="datetimeFigureOut">
              <a:rPr lang="en-US" smtClean="0"/>
              <a:t>5/4/2016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4CB34E-9586-4ADC-BD4E-E6A3F69DF241}" type="slidenum">
              <a:rPr lang="en-US" smtClean="0"/>
              <a:t>‹#›</a:t>
            </a:fld>
            <a:endParaRPr lang="en-US"/>
          </a:p>
        </p:txBody>
      </p:sp>
    </p:spTree>
    <p:extLst>
      <p:ext uri="{BB962C8B-B14F-4D97-AF65-F5344CB8AC3E}">
        <p14:creationId xmlns:p14="http://schemas.microsoft.com/office/powerpoint/2010/main" val="31224362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2174D09-4595-4804-B03E-C19FA9EFD57C}" type="datetimeFigureOut">
              <a:rPr lang="en-US" smtClean="0"/>
              <a:t>5/4/2016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4CB34E-9586-4ADC-BD4E-E6A3F69DF241}" type="slidenum">
              <a:rPr lang="en-US" smtClean="0"/>
              <a:t>‹#›</a:t>
            </a:fld>
            <a:endParaRPr lang="en-US"/>
          </a:p>
        </p:txBody>
      </p:sp>
    </p:spTree>
    <p:extLst>
      <p:ext uri="{BB962C8B-B14F-4D97-AF65-F5344CB8AC3E}">
        <p14:creationId xmlns:p14="http://schemas.microsoft.com/office/powerpoint/2010/main" val="29045017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2174D09-4595-4804-B03E-C19FA9EFD57C}" type="datetimeFigureOut">
              <a:rPr lang="en-US" smtClean="0"/>
              <a:t>5/4/2016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4CB34E-9586-4ADC-BD4E-E6A3F69DF241}" type="slidenum">
              <a:rPr lang="en-US" smtClean="0"/>
              <a:t>‹#›</a:t>
            </a:fld>
            <a:endParaRPr lang="en-US"/>
          </a:p>
        </p:txBody>
      </p:sp>
    </p:spTree>
    <p:extLst>
      <p:ext uri="{BB962C8B-B14F-4D97-AF65-F5344CB8AC3E}">
        <p14:creationId xmlns:p14="http://schemas.microsoft.com/office/powerpoint/2010/main" val="34156425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smtClean="0"/>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2174D09-4595-4804-B03E-C19FA9EFD57C}" type="datetimeFigureOut">
              <a:rPr lang="en-US" smtClean="0"/>
              <a:t>5/4/2016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4CB34E-9586-4ADC-BD4E-E6A3F69DF241}" type="slidenum">
              <a:rPr lang="en-US" smtClean="0"/>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9377553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2174D09-4595-4804-B03E-C19FA9EFD57C}" type="datetimeFigureOut">
              <a:rPr lang="en-US" smtClean="0"/>
              <a:t>5/4/2016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4CB34E-9586-4ADC-BD4E-E6A3F69DF241}" type="slidenum">
              <a:rPr lang="en-US" smtClean="0"/>
              <a:t>‹#›</a:t>
            </a:fld>
            <a:endParaRPr lang="en-US"/>
          </a:p>
        </p:txBody>
      </p:sp>
    </p:spTree>
    <p:extLst>
      <p:ext uri="{BB962C8B-B14F-4D97-AF65-F5344CB8AC3E}">
        <p14:creationId xmlns:p14="http://schemas.microsoft.com/office/powerpoint/2010/main" val="39667568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52174D09-4595-4804-B03E-C19FA9EFD57C}" type="datetimeFigureOut">
              <a:rPr lang="en-US" smtClean="0"/>
              <a:t>5/4/2016</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4CB34E-9586-4ADC-BD4E-E6A3F69DF241}" type="slidenum">
              <a:rPr lang="en-US" smtClean="0"/>
              <a:t>‹#›</a:t>
            </a:fld>
            <a:endParaRPr lang="en-US"/>
          </a:p>
        </p:txBody>
      </p:sp>
    </p:spTree>
    <p:extLst>
      <p:ext uri="{BB962C8B-B14F-4D97-AF65-F5344CB8AC3E}">
        <p14:creationId xmlns:p14="http://schemas.microsoft.com/office/powerpoint/2010/main" val="18529405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52174D09-4595-4804-B03E-C19FA9EFD57C}" type="datetimeFigureOut">
              <a:rPr lang="en-US" smtClean="0"/>
              <a:t>5/4/2016</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4CB34E-9586-4ADC-BD4E-E6A3F69DF241}" type="slidenum">
              <a:rPr lang="en-US" smtClean="0"/>
              <a:t>‹#›</a:t>
            </a:fld>
            <a:endParaRPr lang="en-US"/>
          </a:p>
        </p:txBody>
      </p:sp>
    </p:spTree>
    <p:extLst>
      <p:ext uri="{BB962C8B-B14F-4D97-AF65-F5344CB8AC3E}">
        <p14:creationId xmlns:p14="http://schemas.microsoft.com/office/powerpoint/2010/main" val="589323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2174D09-4595-4804-B03E-C19FA9EFD57C}" type="datetimeFigureOut">
              <a:rPr lang="en-US" smtClean="0"/>
              <a:t>5/4/2016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4CB34E-9586-4ADC-BD4E-E6A3F69DF241}" type="slidenum">
              <a:rPr lang="en-US" smtClean="0"/>
              <a:t>‹#›</a:t>
            </a:fld>
            <a:endParaRPr lang="en-US"/>
          </a:p>
        </p:txBody>
      </p:sp>
    </p:spTree>
    <p:extLst>
      <p:ext uri="{BB962C8B-B14F-4D97-AF65-F5344CB8AC3E}">
        <p14:creationId xmlns:p14="http://schemas.microsoft.com/office/powerpoint/2010/main" val="37717689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2174D09-4595-4804-B03E-C19FA9EFD57C}" type="datetimeFigureOut">
              <a:rPr lang="en-US" smtClean="0"/>
              <a:t>5/4/2016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4CB34E-9586-4ADC-BD4E-E6A3F69DF241}" type="slidenum">
              <a:rPr lang="en-US" smtClean="0"/>
              <a:t>‹#›</a:t>
            </a:fld>
            <a:endParaRPr lang="en-US"/>
          </a:p>
        </p:txBody>
      </p:sp>
    </p:spTree>
    <p:extLst>
      <p:ext uri="{BB962C8B-B14F-4D97-AF65-F5344CB8AC3E}">
        <p14:creationId xmlns:p14="http://schemas.microsoft.com/office/powerpoint/2010/main" val="21131347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fld id="{52174D09-4595-4804-B03E-C19FA9EFD57C}" type="datetimeFigureOut">
              <a:rPr lang="en-US" smtClean="0"/>
              <a:t>5/4/2016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4CB34E-9586-4ADC-BD4E-E6A3F69DF241}" type="slidenum">
              <a:rPr lang="en-US" smtClean="0"/>
              <a:t>‹#›</a:t>
            </a:fld>
            <a:endParaRPr lang="en-US"/>
          </a:p>
        </p:txBody>
      </p:sp>
    </p:spTree>
    <p:extLst>
      <p:ext uri="{BB962C8B-B14F-4D97-AF65-F5344CB8AC3E}">
        <p14:creationId xmlns:p14="http://schemas.microsoft.com/office/powerpoint/2010/main" val="37858680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2174D09-4595-4804-B03E-C19FA9EFD57C}" type="datetimeFigureOut">
              <a:rPr lang="en-US" smtClean="0"/>
              <a:t>5/4/2016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4CB34E-9586-4ADC-BD4E-E6A3F69DF241}" type="slidenum">
              <a:rPr lang="en-US" smtClean="0"/>
              <a:t>‹#›</a:t>
            </a:fld>
            <a:endParaRPr lang="en-US"/>
          </a:p>
        </p:txBody>
      </p:sp>
    </p:spTree>
    <p:extLst>
      <p:ext uri="{BB962C8B-B14F-4D97-AF65-F5344CB8AC3E}">
        <p14:creationId xmlns:p14="http://schemas.microsoft.com/office/powerpoint/2010/main" val="38076354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2174D09-4595-4804-B03E-C19FA9EFD57C}" type="datetimeFigureOut">
              <a:rPr lang="en-US" smtClean="0"/>
              <a:t>5/4/2016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4CB34E-9586-4ADC-BD4E-E6A3F69DF241}" type="slidenum">
              <a:rPr lang="en-US" smtClean="0"/>
              <a:t>‹#›</a:t>
            </a:fld>
            <a:endParaRPr lang="en-US"/>
          </a:p>
        </p:txBody>
      </p:sp>
    </p:spTree>
    <p:extLst>
      <p:ext uri="{BB962C8B-B14F-4D97-AF65-F5344CB8AC3E}">
        <p14:creationId xmlns:p14="http://schemas.microsoft.com/office/powerpoint/2010/main" val="28438354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2174D09-4595-4804-B03E-C19FA9EFD57C}" type="datetimeFigureOut">
              <a:rPr lang="en-US" smtClean="0"/>
              <a:t>5/4/2016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E4CB34E-9586-4ADC-BD4E-E6A3F69DF241}" type="slidenum">
              <a:rPr lang="en-US" smtClean="0"/>
              <a:t>‹#›</a:t>
            </a:fld>
            <a:endParaRPr lang="en-US"/>
          </a:p>
        </p:txBody>
      </p:sp>
    </p:spTree>
    <p:extLst>
      <p:ext uri="{BB962C8B-B14F-4D97-AF65-F5344CB8AC3E}">
        <p14:creationId xmlns:p14="http://schemas.microsoft.com/office/powerpoint/2010/main" val="15933790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52174D09-4595-4804-B03E-C19FA9EFD57C}" type="datetimeFigureOut">
              <a:rPr lang="en-US" smtClean="0"/>
              <a:t>5/4/2016</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4E4CB34E-9586-4ADC-BD4E-E6A3F69DF241}" type="slidenum">
              <a:rPr lang="en-US" smtClean="0"/>
              <a:t>‹#›</a:t>
            </a:fld>
            <a:endParaRPr lang="en-US"/>
          </a:p>
        </p:txBody>
      </p:sp>
    </p:spTree>
    <p:extLst>
      <p:ext uri="{BB962C8B-B14F-4D97-AF65-F5344CB8AC3E}">
        <p14:creationId xmlns:p14="http://schemas.microsoft.com/office/powerpoint/2010/main" val="34062684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52174D09-4595-4804-B03E-C19FA9EFD57C}" type="datetimeFigureOut">
              <a:rPr lang="en-US" smtClean="0"/>
              <a:t>5/4/2016</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4E4CB34E-9586-4ADC-BD4E-E6A3F69DF241}" type="slidenum">
              <a:rPr lang="en-US" smtClean="0"/>
              <a:t>‹#›</a:t>
            </a:fld>
            <a:endParaRPr lang="en-US"/>
          </a:p>
        </p:txBody>
      </p:sp>
    </p:spTree>
    <p:extLst>
      <p:ext uri="{BB962C8B-B14F-4D97-AF65-F5344CB8AC3E}">
        <p14:creationId xmlns:p14="http://schemas.microsoft.com/office/powerpoint/2010/main" val="25504177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p:txBody>
          <a:bodyPr/>
          <a:lstStyle/>
          <a:p>
            <a:fld id="{52174D09-4595-4804-B03E-C19FA9EFD57C}" type="datetimeFigureOut">
              <a:rPr lang="en-US" smtClean="0"/>
              <a:t>5/4/2016</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4E4CB34E-9586-4ADC-BD4E-E6A3F69DF241}" type="slidenum">
              <a:rPr lang="en-US" smtClean="0"/>
              <a:t>‹#›</a:t>
            </a:fld>
            <a:endParaRPr lang="en-US"/>
          </a:p>
        </p:txBody>
      </p:sp>
    </p:spTree>
    <p:extLst>
      <p:ext uri="{BB962C8B-B14F-4D97-AF65-F5344CB8AC3E}">
        <p14:creationId xmlns:p14="http://schemas.microsoft.com/office/powerpoint/2010/main" val="33104618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2174D09-4595-4804-B03E-C19FA9EFD57C}" type="datetimeFigureOut">
              <a:rPr lang="en-US" smtClean="0"/>
              <a:t>5/4/2016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4CB34E-9586-4ADC-BD4E-E6A3F69DF241}" type="slidenum">
              <a:rPr lang="en-US" smtClean="0"/>
              <a:t>‹#›</a:t>
            </a:fld>
            <a:endParaRPr lang="en-US"/>
          </a:p>
        </p:txBody>
      </p:sp>
    </p:spTree>
    <p:extLst>
      <p:ext uri="{BB962C8B-B14F-4D97-AF65-F5344CB8AC3E}">
        <p14:creationId xmlns:p14="http://schemas.microsoft.com/office/powerpoint/2010/main" val="40920326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52174D09-4595-4804-B03E-C19FA9EFD57C}" type="datetimeFigureOut">
              <a:rPr lang="en-US" smtClean="0"/>
              <a:t>5/4/2016</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4E4CB34E-9586-4ADC-BD4E-E6A3F69DF241}" type="slidenum">
              <a:rPr lang="en-US" smtClean="0"/>
              <a:t>‹#›</a:t>
            </a:fld>
            <a:endParaRPr lang="en-US"/>
          </a:p>
        </p:txBody>
      </p:sp>
    </p:spTree>
    <p:extLst>
      <p:ext uri="{BB962C8B-B14F-4D97-AF65-F5344CB8AC3E}">
        <p14:creationId xmlns:p14="http://schemas.microsoft.com/office/powerpoint/2010/main" val="3294325854"/>
      </p:ext>
    </p:extLst>
  </p:cSld>
  <p:clrMap bg1="dk1" tx1="lt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9.png"/><Relationship Id="rId7" Type="http://schemas.openxmlformats.org/officeDocument/2006/relationships/image" Target="../media/image37.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8.JPG"/></Relationships>
</file>

<file path=ppt/slides/_rels/slide11.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1.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8.JP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24.JP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4.jpeg"/><Relationship Id="rId7" Type="http://schemas.openxmlformats.org/officeDocument/2006/relationships/image" Target="../media/image46.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8.JPG"/><Relationship Id="rId11" Type="http://schemas.openxmlformats.org/officeDocument/2006/relationships/image" Target="../media/image50.jpeg"/><Relationship Id="rId5" Type="http://schemas.openxmlformats.org/officeDocument/2006/relationships/image" Target="../media/image45.JPG"/><Relationship Id="rId10" Type="http://schemas.openxmlformats.org/officeDocument/2006/relationships/image" Target="../media/image49.jpeg"/><Relationship Id="rId4" Type="http://schemas.openxmlformats.org/officeDocument/2006/relationships/image" Target="../media/image9.png"/><Relationship Id="rId9"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53.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44.jpeg"/></Relationships>
</file>

<file path=ppt/slides/_rels/slide16.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4.jpeg"/><Relationship Id="rId7" Type="http://schemas.openxmlformats.org/officeDocument/2006/relationships/image" Target="../media/image56.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55.JPG"/><Relationship Id="rId4" Type="http://schemas.openxmlformats.org/officeDocument/2006/relationships/image" Target="../media/image9.png"/><Relationship Id="rId9" Type="http://schemas.openxmlformats.org/officeDocument/2006/relationships/image" Target="../media/image58.jpeg"/></Relationships>
</file>

<file path=ppt/slides/_rels/slide17.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9.jpeg"/><Relationship Id="rId7" Type="http://schemas.openxmlformats.org/officeDocument/2006/relationships/image" Target="../media/image61.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9.png"/><Relationship Id="rId4" Type="http://schemas.openxmlformats.org/officeDocument/2006/relationships/image" Target="../media/image60.jpeg"/></Relationships>
</file>

<file path=ppt/slides/_rels/slide18.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9.png"/><Relationship Id="rId7" Type="http://schemas.openxmlformats.org/officeDocument/2006/relationships/image" Target="../media/image65.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8.JPG"/></Relationships>
</file>

<file path=ppt/slides/_rels/slide19.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6.jpeg"/><Relationship Id="rId7" Type="http://schemas.openxmlformats.org/officeDocument/2006/relationships/image" Target="../media/image8.JP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68.jpeg"/><Relationship Id="rId4" Type="http://schemas.openxmlformats.org/officeDocument/2006/relationships/image" Target="../media/image67.jpeg"/><Relationship Id="rId9" Type="http://schemas.openxmlformats.org/officeDocument/2006/relationships/image" Target="../media/image70.jpe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71.jpeg"/><Relationship Id="rId7" Type="http://schemas.openxmlformats.org/officeDocument/2006/relationships/image" Target="../media/image73.JP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72.jpg"/><Relationship Id="rId5" Type="http://schemas.openxmlformats.org/officeDocument/2006/relationships/image" Target="../media/image8.JP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8.JP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9.png"/><Relationship Id="rId7"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21.jpeg"/><Relationship Id="rId7" Type="http://schemas.openxmlformats.org/officeDocument/2006/relationships/image" Target="../media/image24.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23.jpeg"/><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9.png"/><Relationship Id="rId7"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8.JPG"/></Relationships>
</file>

<file path=ppt/slides/_rels/slide9.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9.png"/><Relationship Id="rId7"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8.JPG"/><Relationship Id="rId9" Type="http://schemas.openxmlformats.org/officeDocument/2006/relationships/image" Target="../media/image34.jpe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82000">
              <a:schemeClr val="bg2">
                <a:tint val="97000"/>
                <a:hueMod val="88000"/>
                <a:satMod val="130000"/>
                <a:lumMod val="124000"/>
              </a:schemeClr>
            </a:gs>
            <a:gs pos="100000">
              <a:schemeClr val="bg2">
                <a:tint val="96000"/>
                <a:shade val="88000"/>
                <a:hueMod val="108000"/>
                <a:satMod val="164000"/>
                <a:lumMod val="76000"/>
              </a:schemeClr>
            </a:gs>
          </a:gsLst>
          <a:path path="circle">
            <a:fillToRect l="45000" t="65000" r="125000" b="100000"/>
          </a:path>
        </a:gradFill>
        <a:effectLst/>
      </p:bgPr>
    </p:bg>
    <p:spTree>
      <p:nvGrpSpPr>
        <p:cNvPr id="1" name=""/>
        <p:cNvGrpSpPr/>
        <p:nvPr/>
      </p:nvGrpSpPr>
      <p:grpSpPr>
        <a:xfrm>
          <a:off x="0" y="0"/>
          <a:ext cx="0" cy="0"/>
          <a:chOff x="0" y="0"/>
          <a:chExt cx="0" cy="0"/>
        </a:xfrm>
      </p:grpSpPr>
      <p:sp>
        <p:nvSpPr>
          <p:cNvPr id="4" name="TextBox 3"/>
          <p:cNvSpPr txBox="1"/>
          <p:nvPr/>
        </p:nvSpPr>
        <p:spPr>
          <a:xfrm>
            <a:off x="4628184" y="2888041"/>
            <a:ext cx="4781362" cy="1200329"/>
          </a:xfrm>
          <a:prstGeom prst="rect">
            <a:avLst/>
          </a:prstGeom>
          <a:noFill/>
        </p:spPr>
        <p:txBody>
          <a:bodyPr wrap="square" rtlCol="0">
            <a:spAutoFit/>
          </a:bodyPr>
          <a:lstStyle/>
          <a:p>
            <a:r>
              <a:rPr lang="en-US" sz="7200" b="1" dirty="0" smtClean="0">
                <a:solidFill>
                  <a:srgbClr val="92D050"/>
                </a:solidFill>
                <a:latin typeface="Copperplate Gothic Bold" panose="020E0705020206020404" pitchFamily="34" charset="0"/>
                <a:cs typeface="Aharoni" panose="02010803020104030203" pitchFamily="2" charset="-79"/>
              </a:rPr>
              <a:t>Training</a:t>
            </a:r>
            <a:endParaRPr lang="en-US" sz="7200" b="1" dirty="0">
              <a:solidFill>
                <a:srgbClr val="92D050"/>
              </a:solidFill>
              <a:latin typeface="Copperplate Gothic Bold" panose="020E0705020206020404" pitchFamily="34" charset="0"/>
              <a:cs typeface="Aharoni" panose="02010803020104030203" pitchFamily="2" charset="-79"/>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7964" y="1607504"/>
            <a:ext cx="3803710" cy="871343"/>
          </a:xfrm>
          <a:prstGeom prst="rect">
            <a:avLst/>
          </a:prstGeom>
        </p:spPr>
      </p:pic>
      <p:grpSp>
        <p:nvGrpSpPr>
          <p:cNvPr id="2" name="Group 1"/>
          <p:cNvGrpSpPr/>
          <p:nvPr/>
        </p:nvGrpSpPr>
        <p:grpSpPr>
          <a:xfrm>
            <a:off x="1588563" y="4058705"/>
            <a:ext cx="9037104" cy="769441"/>
            <a:chOff x="962029" y="4515907"/>
            <a:chExt cx="9037104" cy="769441"/>
          </a:xfrm>
        </p:grpSpPr>
        <p:sp>
          <p:nvSpPr>
            <p:cNvPr id="6" name="TextBox 5"/>
            <p:cNvSpPr txBox="1"/>
            <p:nvPr/>
          </p:nvSpPr>
          <p:spPr>
            <a:xfrm>
              <a:off x="962029" y="4515907"/>
              <a:ext cx="6429371" cy="769441"/>
            </a:xfrm>
            <a:prstGeom prst="rect">
              <a:avLst/>
            </a:prstGeom>
            <a:noFill/>
          </p:spPr>
          <p:txBody>
            <a:bodyPr wrap="square" rtlCol="0">
              <a:spAutoFit/>
            </a:bodyPr>
            <a:lstStyle/>
            <a:p>
              <a:r>
                <a:rPr lang="en-US" sz="4400" dirty="0" smtClean="0"/>
                <a:t>Smartphone Apps and  </a:t>
              </a:r>
              <a:endParaRPr lang="en-US" sz="4400" dirty="0"/>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88258" y="4575237"/>
              <a:ext cx="2710875" cy="635665"/>
            </a:xfrm>
            <a:prstGeom prst="rect">
              <a:avLst/>
            </a:prstGeom>
          </p:spPr>
        </p:pic>
      </p:grpSp>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3386" t="2760" r="1" b="1"/>
          <a:stretch/>
        </p:blipFill>
        <p:spPr>
          <a:xfrm>
            <a:off x="3214256" y="2782952"/>
            <a:ext cx="1163782" cy="1185782"/>
          </a:xfrm>
          <a:prstGeom prst="rect">
            <a:avLst/>
          </a:prstGeom>
        </p:spPr>
      </p:pic>
      <p:sp>
        <p:nvSpPr>
          <p:cNvPr id="12" name="TextBox 11"/>
          <p:cNvSpPr txBox="1"/>
          <p:nvPr/>
        </p:nvSpPr>
        <p:spPr>
          <a:xfrm>
            <a:off x="5411018" y="1443010"/>
            <a:ext cx="4787835" cy="1200329"/>
          </a:xfrm>
          <a:prstGeom prst="rect">
            <a:avLst/>
          </a:prstGeom>
          <a:noFill/>
        </p:spPr>
        <p:txBody>
          <a:bodyPr wrap="square" rtlCol="0">
            <a:spAutoFit/>
          </a:bodyPr>
          <a:lstStyle/>
          <a:p>
            <a:r>
              <a:rPr lang="en-US" sz="7200" b="1" dirty="0" smtClean="0">
                <a:solidFill>
                  <a:srgbClr val="92D050"/>
                </a:solidFill>
                <a:latin typeface="Copperplate Gothic Bold" panose="020E0705020206020404" pitchFamily="34" charset="0"/>
                <a:cs typeface="Aharoni" panose="02010803020104030203" pitchFamily="2" charset="-79"/>
              </a:rPr>
              <a:t>Midwest</a:t>
            </a:r>
            <a:endParaRPr lang="en-US" sz="7200" b="1" dirty="0">
              <a:solidFill>
                <a:srgbClr val="92D050"/>
              </a:solidFill>
              <a:latin typeface="Copperplate Gothic Bold" panose="020E0705020206020404" pitchFamily="34" charset="0"/>
              <a:cs typeface="Aharoni" panose="02010803020104030203" pitchFamily="2" charset="-79"/>
            </a:endParaRPr>
          </a:p>
        </p:txBody>
      </p:sp>
    </p:spTree>
    <p:extLst>
      <p:ext uri="{BB962C8B-B14F-4D97-AF65-F5344CB8AC3E}">
        <p14:creationId xmlns:p14="http://schemas.microsoft.com/office/powerpoint/2010/main" val="38793268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82000">
              <a:schemeClr val="bg2">
                <a:tint val="97000"/>
                <a:hueMod val="88000"/>
                <a:satMod val="130000"/>
                <a:lumMod val="124000"/>
              </a:schemeClr>
            </a:gs>
            <a:gs pos="100000">
              <a:schemeClr val="bg2">
                <a:tint val="96000"/>
                <a:shade val="88000"/>
                <a:hueMod val="108000"/>
                <a:satMod val="164000"/>
                <a:lumMod val="76000"/>
              </a:schemeClr>
            </a:gs>
          </a:gsLst>
          <a:path path="circle">
            <a:fillToRect l="45000" t="65000" r="125000" b="100000"/>
          </a:path>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3807" y="6455870"/>
            <a:ext cx="1412775" cy="331277"/>
          </a:xfrm>
          <a:prstGeom prst="rect">
            <a:avLst/>
          </a:prstGeom>
        </p:spPr>
      </p:pic>
      <p:sp>
        <p:nvSpPr>
          <p:cNvPr id="6" name="TextBox 5"/>
          <p:cNvSpPr txBox="1"/>
          <p:nvPr/>
        </p:nvSpPr>
        <p:spPr>
          <a:xfrm>
            <a:off x="2638100" y="139919"/>
            <a:ext cx="6699864" cy="584775"/>
          </a:xfrm>
          <a:prstGeom prst="rect">
            <a:avLst/>
          </a:prstGeom>
          <a:noFill/>
        </p:spPr>
        <p:txBody>
          <a:bodyPr wrap="square" rtlCol="0">
            <a:spAutoFit/>
          </a:bodyPr>
          <a:lstStyle/>
          <a:p>
            <a:r>
              <a:rPr lang="en-US" sz="3200" dirty="0" smtClean="0"/>
              <a:t>Create and Edit: </a:t>
            </a:r>
            <a:r>
              <a:rPr lang="en-US" sz="3200" u="sng" dirty="0" smtClean="0"/>
              <a:t>My Species List</a:t>
            </a:r>
            <a:endParaRPr lang="en-US" sz="3200" u="sng" dirty="0"/>
          </a:p>
        </p:txBody>
      </p:sp>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l="3386" t="2760" r="1" b="1"/>
          <a:stretch/>
        </p:blipFill>
        <p:spPr>
          <a:xfrm>
            <a:off x="73893" y="6128381"/>
            <a:ext cx="646543" cy="658765"/>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5150" y="991679"/>
            <a:ext cx="2889395" cy="5136702"/>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02350" y="2502857"/>
            <a:ext cx="2316741" cy="4118651"/>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26896" y="2502857"/>
            <a:ext cx="2316741" cy="4118651"/>
          </a:xfrm>
          <a:prstGeom prst="rect">
            <a:avLst/>
          </a:prstGeom>
        </p:spPr>
      </p:pic>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58814" y="1170707"/>
            <a:ext cx="2915950" cy="5183912"/>
          </a:xfrm>
          <a:prstGeom prst="rect">
            <a:avLst/>
          </a:prstGeom>
        </p:spPr>
      </p:pic>
      <p:sp>
        <p:nvSpPr>
          <p:cNvPr id="17" name="TextBox 16"/>
          <p:cNvSpPr txBox="1"/>
          <p:nvPr/>
        </p:nvSpPr>
        <p:spPr>
          <a:xfrm>
            <a:off x="3779259" y="1417878"/>
            <a:ext cx="1699491" cy="369332"/>
          </a:xfrm>
          <a:prstGeom prst="rect">
            <a:avLst/>
          </a:prstGeom>
          <a:noFill/>
        </p:spPr>
        <p:txBody>
          <a:bodyPr wrap="square" rtlCol="0">
            <a:spAutoFit/>
          </a:bodyPr>
          <a:lstStyle/>
          <a:p>
            <a:r>
              <a:rPr lang="en-US" dirty="0" smtClean="0"/>
              <a:t>Click on Edit</a:t>
            </a:r>
            <a:endParaRPr lang="en-US" dirty="0"/>
          </a:p>
        </p:txBody>
      </p:sp>
      <p:sp>
        <p:nvSpPr>
          <p:cNvPr id="18" name="Notched Right Arrow 17"/>
          <p:cNvSpPr/>
          <p:nvPr/>
        </p:nvSpPr>
        <p:spPr>
          <a:xfrm rot="10800000">
            <a:off x="3802350" y="986041"/>
            <a:ext cx="1269575" cy="470523"/>
          </a:xfrm>
          <a:prstGeom prst="notchedRightArrow">
            <a:avLst/>
          </a:prstGeom>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p:cNvSpPr txBox="1"/>
          <p:nvPr/>
        </p:nvSpPr>
        <p:spPr>
          <a:xfrm>
            <a:off x="5071925" y="2034381"/>
            <a:ext cx="2677384" cy="369332"/>
          </a:xfrm>
          <a:prstGeom prst="rect">
            <a:avLst/>
          </a:prstGeom>
          <a:noFill/>
        </p:spPr>
        <p:txBody>
          <a:bodyPr wrap="square" rtlCol="0">
            <a:spAutoFit/>
          </a:bodyPr>
          <a:lstStyle/>
          <a:p>
            <a:r>
              <a:rPr lang="en-US" dirty="0" smtClean="0"/>
              <a:t>Uncheck the species</a:t>
            </a:r>
            <a:endParaRPr lang="en-US" dirty="0"/>
          </a:p>
        </p:txBody>
      </p:sp>
      <p:sp>
        <p:nvSpPr>
          <p:cNvPr id="20" name="Notched Right Arrow 19"/>
          <p:cNvSpPr/>
          <p:nvPr/>
        </p:nvSpPr>
        <p:spPr>
          <a:xfrm rot="14746049">
            <a:off x="5624239" y="4417352"/>
            <a:ext cx="1269575" cy="470523"/>
          </a:xfrm>
          <a:prstGeom prst="notchedRightArrow">
            <a:avLst/>
          </a:prstGeom>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Notched Right Arrow 20"/>
          <p:cNvSpPr/>
          <p:nvPr/>
        </p:nvSpPr>
        <p:spPr>
          <a:xfrm rot="14828627">
            <a:off x="7762273" y="4416443"/>
            <a:ext cx="1269575" cy="470523"/>
          </a:xfrm>
          <a:prstGeom prst="notchedRightArrow">
            <a:avLst/>
          </a:prstGeom>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p:cNvSpPr txBox="1"/>
          <p:nvPr/>
        </p:nvSpPr>
        <p:spPr>
          <a:xfrm>
            <a:off x="9089738" y="3045764"/>
            <a:ext cx="3029527" cy="369332"/>
          </a:xfrm>
          <a:prstGeom prst="rect">
            <a:avLst/>
          </a:prstGeom>
          <a:solidFill>
            <a:schemeClr val="accent2"/>
          </a:solidFill>
        </p:spPr>
        <p:txBody>
          <a:bodyPr wrap="square" rtlCol="0">
            <a:spAutoFit/>
          </a:bodyPr>
          <a:lstStyle/>
          <a:p>
            <a:r>
              <a:rPr lang="en-US" dirty="0" smtClean="0"/>
              <a:t>It is removed from your list</a:t>
            </a:r>
            <a:endParaRPr lang="en-US" dirty="0"/>
          </a:p>
        </p:txBody>
      </p:sp>
    </p:spTree>
    <p:extLst>
      <p:ext uri="{BB962C8B-B14F-4D97-AF65-F5344CB8AC3E}">
        <p14:creationId xmlns:p14="http://schemas.microsoft.com/office/powerpoint/2010/main" val="90215991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82000">
              <a:schemeClr val="bg2">
                <a:tint val="97000"/>
                <a:hueMod val="88000"/>
                <a:satMod val="130000"/>
                <a:lumMod val="124000"/>
              </a:schemeClr>
            </a:gs>
            <a:gs pos="100000">
              <a:schemeClr val="bg2">
                <a:tint val="96000"/>
                <a:shade val="88000"/>
                <a:hueMod val="108000"/>
                <a:satMod val="164000"/>
                <a:lumMod val="76000"/>
              </a:schemeClr>
            </a:gs>
          </a:gsLst>
          <a:path path="circle">
            <a:fillToRect l="45000" t="65000" r="125000" b="100000"/>
          </a:path>
        </a:gra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1706" y="1131687"/>
            <a:ext cx="2224434" cy="3954548"/>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23807" y="6455870"/>
            <a:ext cx="1412775" cy="331277"/>
          </a:xfrm>
          <a:prstGeom prst="rect">
            <a:avLst/>
          </a:prstGeom>
        </p:spPr>
      </p:pic>
      <p:sp>
        <p:nvSpPr>
          <p:cNvPr id="9" name="Notched Right Arrow 8"/>
          <p:cNvSpPr/>
          <p:nvPr/>
        </p:nvSpPr>
        <p:spPr>
          <a:xfrm rot="14341258">
            <a:off x="868530" y="4034254"/>
            <a:ext cx="2802405" cy="470523"/>
          </a:xfrm>
          <a:prstGeom prst="notchedRightArrow">
            <a:avLst/>
          </a:prstGeom>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3596574" y="224213"/>
            <a:ext cx="6563425" cy="584775"/>
          </a:xfrm>
          <a:prstGeom prst="rect">
            <a:avLst/>
          </a:prstGeom>
          <a:noFill/>
        </p:spPr>
        <p:txBody>
          <a:bodyPr wrap="square" rtlCol="0">
            <a:spAutoFit/>
          </a:bodyPr>
          <a:lstStyle/>
          <a:p>
            <a:r>
              <a:rPr lang="en-US" sz="3200" dirty="0" smtClean="0"/>
              <a:t>Click on </a:t>
            </a:r>
            <a:r>
              <a:rPr lang="en-US" sz="3200" u="sng" dirty="0" smtClean="0"/>
              <a:t>Other/Unknown</a:t>
            </a:r>
            <a:endParaRPr lang="en-US" sz="3200" u="sng" dirty="0"/>
          </a:p>
        </p:txBody>
      </p:sp>
      <p:sp>
        <p:nvSpPr>
          <p:cNvPr id="11" name="TextBox 10"/>
          <p:cNvSpPr txBox="1"/>
          <p:nvPr/>
        </p:nvSpPr>
        <p:spPr>
          <a:xfrm>
            <a:off x="2589195" y="1042917"/>
            <a:ext cx="7147219" cy="1569660"/>
          </a:xfrm>
          <a:prstGeom prst="rect">
            <a:avLst/>
          </a:prstGeom>
          <a:noFill/>
        </p:spPr>
        <p:txBody>
          <a:bodyPr wrap="square" rtlCol="0">
            <a:spAutoFit/>
          </a:bodyPr>
          <a:lstStyle/>
          <a:p>
            <a:pPr marL="342900" indent="-342900">
              <a:buFont typeface="Wingdings" panose="05000000000000000000" pitchFamily="2" charset="2"/>
              <a:buChar char="ü"/>
            </a:pPr>
            <a:r>
              <a:rPr lang="en-US" sz="2400" dirty="0" smtClean="0"/>
              <a:t>To report an </a:t>
            </a:r>
            <a:r>
              <a:rPr lang="en-US" sz="2400" u="sng" dirty="0" smtClean="0"/>
              <a:t>Animal/Insect</a:t>
            </a:r>
            <a:r>
              <a:rPr lang="en-US" sz="2400" dirty="0" smtClean="0"/>
              <a:t> you can’t identify</a:t>
            </a:r>
          </a:p>
          <a:p>
            <a:pPr marL="342900" indent="-342900">
              <a:buFont typeface="Wingdings" panose="05000000000000000000" pitchFamily="2" charset="2"/>
              <a:buChar char="ü"/>
            </a:pPr>
            <a:r>
              <a:rPr lang="en-US" sz="2400" dirty="0" smtClean="0"/>
              <a:t>To report an </a:t>
            </a:r>
            <a:r>
              <a:rPr lang="en-US" sz="2400" u="sng" dirty="0" smtClean="0"/>
              <a:t>Animal/Insect</a:t>
            </a:r>
            <a:r>
              <a:rPr lang="en-US" sz="2400" dirty="0" smtClean="0"/>
              <a:t> not on the list</a:t>
            </a:r>
          </a:p>
          <a:p>
            <a:pPr marL="342900" indent="-342900">
              <a:buFont typeface="Wingdings" panose="05000000000000000000" pitchFamily="2" charset="2"/>
              <a:buChar char="ü"/>
            </a:pPr>
            <a:r>
              <a:rPr lang="en-US" sz="2400" dirty="0" smtClean="0"/>
              <a:t>To report a </a:t>
            </a:r>
            <a:r>
              <a:rPr lang="en-US" sz="2400" u="sng" dirty="0" smtClean="0"/>
              <a:t>Plant</a:t>
            </a:r>
            <a:r>
              <a:rPr lang="en-US" sz="2400" dirty="0" smtClean="0"/>
              <a:t> you can’t identify</a:t>
            </a:r>
          </a:p>
          <a:p>
            <a:pPr marL="342900" indent="-342900">
              <a:buFont typeface="Wingdings" panose="05000000000000000000" pitchFamily="2" charset="2"/>
              <a:buChar char="ü"/>
            </a:pPr>
            <a:r>
              <a:rPr lang="en-US" sz="2400" dirty="0" smtClean="0"/>
              <a:t>To report a </a:t>
            </a:r>
            <a:r>
              <a:rPr lang="en-US" sz="2400" u="sng" dirty="0" smtClean="0"/>
              <a:t>Plant</a:t>
            </a:r>
            <a:r>
              <a:rPr lang="en-US" sz="2400" dirty="0" smtClean="0"/>
              <a:t> not on the list</a:t>
            </a:r>
          </a:p>
        </p:txBody>
      </p:sp>
      <p:sp>
        <p:nvSpPr>
          <p:cNvPr id="13" name="TextBox 12"/>
          <p:cNvSpPr txBox="1"/>
          <p:nvPr/>
        </p:nvSpPr>
        <p:spPr>
          <a:xfrm>
            <a:off x="3151584" y="2957754"/>
            <a:ext cx="4073389" cy="1569660"/>
          </a:xfrm>
          <a:prstGeom prst="rect">
            <a:avLst/>
          </a:prstGeom>
          <a:noFill/>
        </p:spPr>
        <p:txBody>
          <a:bodyPr wrap="square" rtlCol="0">
            <a:spAutoFit/>
          </a:bodyPr>
          <a:lstStyle/>
          <a:p>
            <a:r>
              <a:rPr lang="en-US" sz="2400" dirty="0" smtClean="0"/>
              <a:t>When reporting a species not on the list, add the name of the species in the </a:t>
            </a:r>
            <a:r>
              <a:rPr lang="en-US" sz="2400" u="sng" dirty="0" smtClean="0"/>
              <a:t>NOTES</a:t>
            </a:r>
            <a:r>
              <a:rPr lang="en-US" sz="2400" dirty="0" smtClean="0"/>
              <a:t> section</a:t>
            </a:r>
            <a:endParaRPr lang="en-US" sz="2400" dirty="0"/>
          </a:p>
        </p:txBody>
      </p:sp>
      <p:sp>
        <p:nvSpPr>
          <p:cNvPr id="14" name="Notched Right Arrow 13"/>
          <p:cNvSpPr/>
          <p:nvPr/>
        </p:nvSpPr>
        <p:spPr>
          <a:xfrm>
            <a:off x="4253278" y="4524412"/>
            <a:ext cx="2737555" cy="470523"/>
          </a:xfrm>
          <a:prstGeom prst="notchedRightArrow">
            <a:avLst/>
          </a:prstGeom>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p:cNvPicPr>
            <a:picLocks noChangeAspect="1"/>
          </p:cNvPicPr>
          <p:nvPr/>
        </p:nvPicPr>
        <p:blipFill rotWithShape="1">
          <a:blip r:embed="rId5">
            <a:extLst>
              <a:ext uri="{28A0092B-C50C-407E-A947-70E740481C1C}">
                <a14:useLocalDpi xmlns:a14="http://schemas.microsoft.com/office/drawing/2010/main" val="0"/>
              </a:ext>
            </a:extLst>
          </a:blip>
          <a:srcRect l="3386" t="2760" r="1" b="1"/>
          <a:stretch/>
        </p:blipFill>
        <p:spPr>
          <a:xfrm>
            <a:off x="73893" y="6128381"/>
            <a:ext cx="646543" cy="658765"/>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06936" y="1366301"/>
            <a:ext cx="2470439" cy="4391891"/>
          </a:xfrm>
          <a:prstGeom prst="rect">
            <a:avLst/>
          </a:prstGeom>
          <a:ln>
            <a:noFill/>
          </a:ln>
          <a:effectLst>
            <a:outerShdw blurRad="292100" dist="139700" dir="2700000" algn="tl" rotWithShape="0">
              <a:srgbClr val="333333">
                <a:alpha val="65000"/>
              </a:srgbClr>
            </a:outerShdw>
          </a:effectLst>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83888" y="2612577"/>
            <a:ext cx="2314575" cy="41148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8617765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82000">
              <a:schemeClr val="bg2">
                <a:tint val="97000"/>
                <a:hueMod val="88000"/>
                <a:satMod val="130000"/>
                <a:lumMod val="124000"/>
              </a:schemeClr>
            </a:gs>
            <a:gs pos="100000">
              <a:schemeClr val="bg2">
                <a:tint val="96000"/>
                <a:shade val="88000"/>
                <a:hueMod val="108000"/>
                <a:satMod val="164000"/>
                <a:lumMod val="76000"/>
              </a:schemeClr>
            </a:gs>
          </a:gsLst>
          <a:path path="circle">
            <a:fillToRect l="45000" t="65000" r="125000" b="100000"/>
          </a:path>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6694" y="1039116"/>
            <a:ext cx="3170127" cy="5635781"/>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23807" y="6455870"/>
            <a:ext cx="1412775" cy="331277"/>
          </a:xfrm>
          <a:prstGeom prst="rect">
            <a:avLst/>
          </a:prstGeom>
        </p:spPr>
      </p:pic>
      <p:sp>
        <p:nvSpPr>
          <p:cNvPr id="6" name="TextBox 5"/>
          <p:cNvSpPr txBox="1"/>
          <p:nvPr/>
        </p:nvSpPr>
        <p:spPr>
          <a:xfrm>
            <a:off x="2059806" y="205828"/>
            <a:ext cx="7940843" cy="584775"/>
          </a:xfrm>
          <a:prstGeom prst="rect">
            <a:avLst/>
          </a:prstGeom>
          <a:noFill/>
        </p:spPr>
        <p:txBody>
          <a:bodyPr wrap="square" rtlCol="0">
            <a:spAutoFit/>
          </a:bodyPr>
          <a:lstStyle/>
          <a:p>
            <a:r>
              <a:rPr lang="en-US" sz="3200" dirty="0" smtClean="0"/>
              <a:t>Reporting Forms – Report an Infestation</a:t>
            </a:r>
            <a:endParaRPr lang="en-US" sz="3200" dirty="0"/>
          </a:p>
        </p:txBody>
      </p:sp>
      <p:sp>
        <p:nvSpPr>
          <p:cNvPr id="8" name="Notched Right Arrow 7"/>
          <p:cNvSpPr/>
          <p:nvPr/>
        </p:nvSpPr>
        <p:spPr>
          <a:xfrm rot="12183169">
            <a:off x="7245806" y="3340770"/>
            <a:ext cx="2471451" cy="470523"/>
          </a:xfrm>
          <a:prstGeom prst="notchedRightArrow">
            <a:avLst/>
          </a:prstGeom>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Notched Right Arrow 9"/>
          <p:cNvSpPr/>
          <p:nvPr/>
        </p:nvSpPr>
        <p:spPr>
          <a:xfrm rot="19673575">
            <a:off x="2079193" y="3470039"/>
            <a:ext cx="2371949" cy="470523"/>
          </a:xfrm>
          <a:prstGeom prst="notchedRightArrow">
            <a:avLst/>
          </a:prstGeom>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8106241" y="2572449"/>
            <a:ext cx="3779549" cy="830997"/>
          </a:xfrm>
          <a:prstGeom prst="rect">
            <a:avLst/>
          </a:prstGeom>
          <a:noFill/>
        </p:spPr>
        <p:txBody>
          <a:bodyPr wrap="square" rtlCol="0">
            <a:spAutoFit/>
          </a:bodyPr>
          <a:lstStyle/>
          <a:p>
            <a:pPr marL="342900" indent="-342900">
              <a:buFont typeface="Wingdings" panose="05000000000000000000" pitchFamily="2" charset="2"/>
              <a:buChar char="ü"/>
            </a:pPr>
            <a:r>
              <a:rPr lang="en-US" sz="2400" dirty="0" smtClean="0"/>
              <a:t>Click on      to go to the Field Guide</a:t>
            </a:r>
            <a:endParaRPr lang="en-US" sz="2400" dirty="0"/>
          </a:p>
        </p:txBody>
      </p:sp>
      <p:sp>
        <p:nvSpPr>
          <p:cNvPr id="12" name="TextBox 11"/>
          <p:cNvSpPr txBox="1"/>
          <p:nvPr/>
        </p:nvSpPr>
        <p:spPr>
          <a:xfrm>
            <a:off x="286330" y="2460172"/>
            <a:ext cx="4214837" cy="830997"/>
          </a:xfrm>
          <a:prstGeom prst="rect">
            <a:avLst/>
          </a:prstGeom>
          <a:noFill/>
        </p:spPr>
        <p:txBody>
          <a:bodyPr wrap="square" rtlCol="0">
            <a:spAutoFit/>
          </a:bodyPr>
          <a:lstStyle/>
          <a:p>
            <a:pPr marL="342900" indent="-342900">
              <a:buFont typeface="Wingdings" panose="05000000000000000000" pitchFamily="2" charset="2"/>
              <a:buChar char="ü"/>
            </a:pPr>
            <a:r>
              <a:rPr lang="en-US" sz="2400" dirty="0" smtClean="0"/>
              <a:t>Click on species name </a:t>
            </a:r>
            <a:r>
              <a:rPr lang="en-US" sz="2400" dirty="0" smtClean="0"/>
              <a:t>or image to </a:t>
            </a:r>
            <a:r>
              <a:rPr lang="en-US" sz="2400" dirty="0" smtClean="0"/>
              <a:t>report</a:t>
            </a:r>
            <a:endParaRPr lang="en-US" sz="2400" dirty="0"/>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53357" y="2612693"/>
            <a:ext cx="285315" cy="309091"/>
          </a:xfrm>
          <a:prstGeom prst="rect">
            <a:avLst/>
          </a:prstGeom>
        </p:spPr>
      </p:pic>
      <p:pic>
        <p:nvPicPr>
          <p:cNvPr id="14" name="Picture 13"/>
          <p:cNvPicPr>
            <a:picLocks noChangeAspect="1"/>
          </p:cNvPicPr>
          <p:nvPr/>
        </p:nvPicPr>
        <p:blipFill rotWithShape="1">
          <a:blip r:embed="rId6">
            <a:extLst>
              <a:ext uri="{28A0092B-C50C-407E-A947-70E740481C1C}">
                <a14:useLocalDpi xmlns:a14="http://schemas.microsoft.com/office/drawing/2010/main" val="0"/>
              </a:ext>
            </a:extLst>
          </a:blip>
          <a:srcRect l="3386" t="2760" r="1" b="1"/>
          <a:stretch/>
        </p:blipFill>
        <p:spPr>
          <a:xfrm>
            <a:off x="73893" y="6128381"/>
            <a:ext cx="646543" cy="658765"/>
          </a:xfrm>
          <a:prstGeom prst="rect">
            <a:avLst/>
          </a:prstGeom>
        </p:spPr>
      </p:pic>
    </p:spTree>
    <p:extLst>
      <p:ext uri="{BB962C8B-B14F-4D97-AF65-F5344CB8AC3E}">
        <p14:creationId xmlns:p14="http://schemas.microsoft.com/office/powerpoint/2010/main" val="18834769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82000">
              <a:schemeClr val="bg2">
                <a:tint val="97000"/>
                <a:hueMod val="88000"/>
                <a:satMod val="130000"/>
                <a:lumMod val="124000"/>
              </a:schemeClr>
            </a:gs>
            <a:gs pos="100000">
              <a:schemeClr val="bg2">
                <a:tint val="96000"/>
                <a:shade val="88000"/>
                <a:hueMod val="108000"/>
                <a:satMod val="164000"/>
                <a:lumMod val="76000"/>
              </a:schemeClr>
            </a:gs>
          </a:gsLst>
          <a:path path="circle">
            <a:fillToRect l="45000" t="65000" r="125000" b="100000"/>
          </a:path>
        </a:gradFill>
        <a:effectLst/>
      </p:bgPr>
    </p:bg>
    <p:spTree>
      <p:nvGrpSpPr>
        <p:cNvPr id="1" name=""/>
        <p:cNvGrpSpPr/>
        <p:nvPr/>
      </p:nvGrpSpPr>
      <p:grpSpPr>
        <a:xfrm>
          <a:off x="0" y="0"/>
          <a:ext cx="0" cy="0"/>
          <a:chOff x="0" y="0"/>
          <a:chExt cx="0" cy="0"/>
        </a:xfrm>
      </p:grpSpPr>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49813" y="1126835"/>
            <a:ext cx="3039210" cy="5403041"/>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23807" y="6455870"/>
            <a:ext cx="1412775" cy="331277"/>
          </a:xfrm>
          <a:prstGeom prst="rect">
            <a:avLst/>
          </a:prstGeom>
        </p:spPr>
      </p:pic>
      <p:sp>
        <p:nvSpPr>
          <p:cNvPr id="6" name="TextBox 5"/>
          <p:cNvSpPr txBox="1"/>
          <p:nvPr/>
        </p:nvSpPr>
        <p:spPr>
          <a:xfrm>
            <a:off x="2708352" y="153470"/>
            <a:ext cx="6768157" cy="584775"/>
          </a:xfrm>
          <a:prstGeom prst="rect">
            <a:avLst/>
          </a:prstGeom>
          <a:noFill/>
        </p:spPr>
        <p:txBody>
          <a:bodyPr wrap="square" rtlCol="0">
            <a:spAutoFit/>
          </a:bodyPr>
          <a:lstStyle/>
          <a:p>
            <a:r>
              <a:rPr lang="en-US" sz="3200" dirty="0" smtClean="0"/>
              <a:t>Smartphone </a:t>
            </a:r>
            <a:r>
              <a:rPr lang="en-US" sz="3200" dirty="0" smtClean="0"/>
              <a:t>App Reporting </a:t>
            </a:r>
            <a:r>
              <a:rPr lang="en-US" sz="3200" dirty="0" smtClean="0"/>
              <a:t>Form </a:t>
            </a:r>
            <a:endParaRPr lang="en-US" sz="3200" dirty="0"/>
          </a:p>
        </p:txBody>
      </p:sp>
      <p:sp>
        <p:nvSpPr>
          <p:cNvPr id="7" name="TextBox 6"/>
          <p:cNvSpPr txBox="1"/>
          <p:nvPr/>
        </p:nvSpPr>
        <p:spPr>
          <a:xfrm>
            <a:off x="8522690" y="3561027"/>
            <a:ext cx="2836589" cy="461665"/>
          </a:xfrm>
          <a:prstGeom prst="rect">
            <a:avLst/>
          </a:prstGeom>
          <a:noFill/>
        </p:spPr>
        <p:txBody>
          <a:bodyPr wrap="square" rtlCol="0">
            <a:spAutoFit/>
          </a:bodyPr>
          <a:lstStyle/>
          <a:p>
            <a:pPr marL="342900" indent="-342900">
              <a:buFont typeface="Wingdings" panose="05000000000000000000" pitchFamily="2" charset="2"/>
              <a:buChar char="ü"/>
            </a:pPr>
            <a:r>
              <a:rPr lang="en-US" sz="2400" dirty="0" smtClean="0"/>
              <a:t>Mapping icon</a:t>
            </a:r>
            <a:endParaRPr lang="en-US" sz="2400" dirty="0"/>
          </a:p>
        </p:txBody>
      </p:sp>
      <p:sp>
        <p:nvSpPr>
          <p:cNvPr id="8" name="TextBox 7"/>
          <p:cNvSpPr txBox="1"/>
          <p:nvPr/>
        </p:nvSpPr>
        <p:spPr>
          <a:xfrm>
            <a:off x="8244231" y="2003577"/>
            <a:ext cx="2617733" cy="461665"/>
          </a:xfrm>
          <a:prstGeom prst="rect">
            <a:avLst/>
          </a:prstGeom>
          <a:noFill/>
        </p:spPr>
        <p:txBody>
          <a:bodyPr wrap="square" rtlCol="0">
            <a:spAutoFit/>
          </a:bodyPr>
          <a:lstStyle/>
          <a:p>
            <a:pPr marL="342900" indent="-342900" algn="r">
              <a:buFont typeface="Wingdings" panose="05000000000000000000" pitchFamily="2" charset="2"/>
              <a:buChar char="ü"/>
            </a:pPr>
            <a:r>
              <a:rPr lang="en-US" sz="2400" dirty="0" smtClean="0"/>
              <a:t>Date &amp; Time</a:t>
            </a:r>
            <a:endParaRPr lang="en-US" sz="2400" dirty="0"/>
          </a:p>
        </p:txBody>
      </p:sp>
      <p:sp>
        <p:nvSpPr>
          <p:cNvPr id="9" name="TextBox 8"/>
          <p:cNvSpPr txBox="1"/>
          <p:nvPr/>
        </p:nvSpPr>
        <p:spPr>
          <a:xfrm>
            <a:off x="2774973" y="1541912"/>
            <a:ext cx="2774840" cy="461665"/>
          </a:xfrm>
          <a:prstGeom prst="rect">
            <a:avLst/>
          </a:prstGeom>
          <a:noFill/>
        </p:spPr>
        <p:txBody>
          <a:bodyPr wrap="square" rtlCol="0">
            <a:spAutoFit/>
          </a:bodyPr>
          <a:lstStyle/>
          <a:p>
            <a:pPr marL="342900" indent="-342900" algn="r">
              <a:buFont typeface="Wingdings" panose="05000000000000000000" pitchFamily="2" charset="2"/>
              <a:buChar char="ü"/>
            </a:pPr>
            <a:r>
              <a:rPr lang="en-US" sz="2400" dirty="0" smtClean="0"/>
              <a:t>Species name</a:t>
            </a:r>
            <a:endParaRPr lang="en-US" sz="2400" dirty="0"/>
          </a:p>
        </p:txBody>
      </p:sp>
      <p:sp>
        <p:nvSpPr>
          <p:cNvPr id="10" name="TextBox 9"/>
          <p:cNvSpPr txBox="1"/>
          <p:nvPr/>
        </p:nvSpPr>
        <p:spPr>
          <a:xfrm>
            <a:off x="7984554" y="4969875"/>
            <a:ext cx="3592716" cy="461665"/>
          </a:xfrm>
          <a:prstGeom prst="rect">
            <a:avLst/>
          </a:prstGeom>
          <a:noFill/>
        </p:spPr>
        <p:txBody>
          <a:bodyPr wrap="square" rtlCol="0">
            <a:spAutoFit/>
          </a:bodyPr>
          <a:lstStyle/>
          <a:p>
            <a:pPr marL="342900" indent="-342900" algn="r">
              <a:buFont typeface="Wingdings" panose="05000000000000000000" pitchFamily="2" charset="2"/>
              <a:buChar char="ü"/>
            </a:pPr>
            <a:r>
              <a:rPr lang="en-US" sz="2400" dirty="0" smtClean="0"/>
              <a:t>Size of infestation</a:t>
            </a:r>
            <a:endParaRPr lang="en-US" sz="2400" dirty="0"/>
          </a:p>
        </p:txBody>
      </p:sp>
      <p:sp>
        <p:nvSpPr>
          <p:cNvPr id="11" name="TextBox 10"/>
          <p:cNvSpPr txBox="1"/>
          <p:nvPr/>
        </p:nvSpPr>
        <p:spPr>
          <a:xfrm>
            <a:off x="8544611" y="2941604"/>
            <a:ext cx="2705085" cy="461665"/>
          </a:xfrm>
          <a:prstGeom prst="rect">
            <a:avLst/>
          </a:prstGeom>
          <a:noFill/>
        </p:spPr>
        <p:txBody>
          <a:bodyPr wrap="square" rtlCol="0">
            <a:spAutoFit/>
          </a:bodyPr>
          <a:lstStyle/>
          <a:p>
            <a:pPr marL="342900" indent="-342900">
              <a:buFont typeface="Wingdings" panose="05000000000000000000" pitchFamily="2" charset="2"/>
              <a:buChar char="ü"/>
            </a:pPr>
            <a:r>
              <a:rPr lang="en-US" sz="2400" dirty="0" smtClean="0"/>
              <a:t>Camera icon</a:t>
            </a:r>
            <a:endParaRPr lang="en-US" sz="2400" dirty="0"/>
          </a:p>
        </p:txBody>
      </p:sp>
      <p:sp>
        <p:nvSpPr>
          <p:cNvPr id="12" name="TextBox 11"/>
          <p:cNvSpPr txBox="1"/>
          <p:nvPr/>
        </p:nvSpPr>
        <p:spPr>
          <a:xfrm>
            <a:off x="822036" y="5793816"/>
            <a:ext cx="4751187" cy="461665"/>
          </a:xfrm>
          <a:prstGeom prst="rect">
            <a:avLst/>
          </a:prstGeom>
          <a:noFill/>
        </p:spPr>
        <p:txBody>
          <a:bodyPr wrap="square" rtlCol="0">
            <a:spAutoFit/>
          </a:bodyPr>
          <a:lstStyle/>
          <a:p>
            <a:pPr marL="342900" indent="-342900" algn="r">
              <a:buFont typeface="Wingdings" panose="05000000000000000000" pitchFamily="2" charset="2"/>
              <a:buChar char="ü"/>
            </a:pPr>
            <a:r>
              <a:rPr lang="en-US" sz="2400" dirty="0" smtClean="0"/>
              <a:t>Add any notes needed here</a:t>
            </a:r>
            <a:endParaRPr lang="en-US" sz="2400" dirty="0"/>
          </a:p>
        </p:txBody>
      </p:sp>
      <p:sp>
        <p:nvSpPr>
          <p:cNvPr id="13" name="TextBox 12"/>
          <p:cNvSpPr txBox="1"/>
          <p:nvPr/>
        </p:nvSpPr>
        <p:spPr>
          <a:xfrm>
            <a:off x="1505527" y="3642208"/>
            <a:ext cx="4044286" cy="461665"/>
          </a:xfrm>
          <a:prstGeom prst="rect">
            <a:avLst/>
          </a:prstGeom>
          <a:noFill/>
        </p:spPr>
        <p:txBody>
          <a:bodyPr wrap="square" rtlCol="0">
            <a:spAutoFit/>
          </a:bodyPr>
          <a:lstStyle/>
          <a:p>
            <a:pPr marL="342900" indent="-342900" algn="r">
              <a:buFont typeface="Wingdings" panose="05000000000000000000" pitchFamily="2" charset="2"/>
              <a:buChar char="ü"/>
            </a:pPr>
            <a:r>
              <a:rPr lang="en-US" sz="2400" dirty="0" smtClean="0"/>
              <a:t>Latitude &amp; Longitude</a:t>
            </a:r>
            <a:endParaRPr lang="en-US" sz="2400" dirty="0"/>
          </a:p>
        </p:txBody>
      </p:sp>
      <p:sp>
        <p:nvSpPr>
          <p:cNvPr id="14" name="TextBox 13"/>
          <p:cNvSpPr txBox="1"/>
          <p:nvPr/>
        </p:nvSpPr>
        <p:spPr>
          <a:xfrm>
            <a:off x="2235200" y="5182110"/>
            <a:ext cx="3338023" cy="461665"/>
          </a:xfrm>
          <a:prstGeom prst="rect">
            <a:avLst/>
          </a:prstGeom>
          <a:noFill/>
        </p:spPr>
        <p:txBody>
          <a:bodyPr wrap="square" rtlCol="0">
            <a:spAutoFit/>
          </a:bodyPr>
          <a:lstStyle/>
          <a:p>
            <a:pPr marL="342900" indent="-342900" algn="r">
              <a:buFont typeface="Wingdings" panose="05000000000000000000" pitchFamily="2" charset="2"/>
              <a:buChar char="ü"/>
            </a:pPr>
            <a:r>
              <a:rPr lang="en-US" sz="2400" dirty="0" smtClean="0"/>
              <a:t>Density </a:t>
            </a:r>
            <a:r>
              <a:rPr lang="en-US" sz="2400" dirty="0" smtClean="0"/>
              <a:t>of </a:t>
            </a:r>
            <a:r>
              <a:rPr lang="en-US" sz="2400" dirty="0" smtClean="0"/>
              <a:t>invasive</a:t>
            </a:r>
            <a:endParaRPr lang="en-US" sz="2400" dirty="0"/>
          </a:p>
        </p:txBody>
      </p:sp>
      <p:sp>
        <p:nvSpPr>
          <p:cNvPr id="15" name="TextBox 14"/>
          <p:cNvSpPr txBox="1"/>
          <p:nvPr/>
        </p:nvSpPr>
        <p:spPr>
          <a:xfrm>
            <a:off x="8543866" y="4083295"/>
            <a:ext cx="2391990" cy="461665"/>
          </a:xfrm>
          <a:prstGeom prst="rect">
            <a:avLst/>
          </a:prstGeom>
          <a:noFill/>
        </p:spPr>
        <p:txBody>
          <a:bodyPr wrap="square" rtlCol="0">
            <a:spAutoFit/>
          </a:bodyPr>
          <a:lstStyle/>
          <a:p>
            <a:pPr marL="342900" indent="-342900">
              <a:buFont typeface="Wingdings" panose="05000000000000000000" pitchFamily="2" charset="2"/>
              <a:buChar char="ü"/>
            </a:pPr>
            <a:r>
              <a:rPr lang="en-US" sz="2400" dirty="0" smtClean="0"/>
              <a:t>Time </a:t>
            </a:r>
            <a:r>
              <a:rPr lang="en-US" sz="2400" dirty="0" smtClean="0"/>
              <a:t>spent</a:t>
            </a:r>
            <a:endParaRPr lang="en-US" sz="2400" dirty="0"/>
          </a:p>
        </p:txBody>
      </p:sp>
      <p:sp>
        <p:nvSpPr>
          <p:cNvPr id="17" name="TextBox 16"/>
          <p:cNvSpPr txBox="1"/>
          <p:nvPr/>
        </p:nvSpPr>
        <p:spPr>
          <a:xfrm>
            <a:off x="8543866" y="5625835"/>
            <a:ext cx="3140751" cy="830997"/>
          </a:xfrm>
          <a:prstGeom prst="rect">
            <a:avLst/>
          </a:prstGeom>
          <a:noFill/>
        </p:spPr>
        <p:txBody>
          <a:bodyPr wrap="square" rtlCol="0">
            <a:spAutoFit/>
          </a:bodyPr>
          <a:lstStyle/>
          <a:p>
            <a:pPr marL="342900" indent="-342900">
              <a:buFont typeface="Wingdings" panose="05000000000000000000" pitchFamily="2" charset="2"/>
              <a:buChar char="ü"/>
            </a:pPr>
            <a:r>
              <a:rPr lang="en-US" sz="2400" dirty="0" smtClean="0"/>
              <a:t>Click </a:t>
            </a:r>
            <a:r>
              <a:rPr lang="en-US" sz="2400" dirty="0" smtClean="0"/>
              <a:t>on </a:t>
            </a:r>
            <a:r>
              <a:rPr lang="en-US" sz="2400" u="sng" dirty="0" smtClean="0"/>
              <a:t>Save </a:t>
            </a:r>
            <a:r>
              <a:rPr lang="en-US" sz="2400" u="sng" dirty="0" smtClean="0"/>
              <a:t/>
            </a:r>
            <a:br>
              <a:rPr lang="en-US" sz="2400" u="sng" dirty="0" smtClean="0"/>
            </a:br>
            <a:r>
              <a:rPr lang="en-US" sz="2400" dirty="0" smtClean="0"/>
              <a:t>when </a:t>
            </a:r>
            <a:r>
              <a:rPr lang="en-US" sz="2400" dirty="0" smtClean="0"/>
              <a:t>you finish</a:t>
            </a:r>
            <a:endParaRPr lang="en-US" sz="2400" dirty="0"/>
          </a:p>
        </p:txBody>
      </p:sp>
      <p:sp>
        <p:nvSpPr>
          <p:cNvPr id="18" name="TextBox 17"/>
          <p:cNvSpPr txBox="1"/>
          <p:nvPr/>
        </p:nvSpPr>
        <p:spPr>
          <a:xfrm>
            <a:off x="49783" y="2926770"/>
            <a:ext cx="5500030" cy="461665"/>
          </a:xfrm>
          <a:prstGeom prst="rect">
            <a:avLst/>
          </a:prstGeom>
          <a:noFill/>
        </p:spPr>
        <p:txBody>
          <a:bodyPr wrap="square" rtlCol="0">
            <a:spAutoFit/>
          </a:bodyPr>
          <a:lstStyle/>
          <a:p>
            <a:pPr marL="342900" indent="-342900" algn="r">
              <a:buFont typeface="Wingdings" panose="05000000000000000000" pitchFamily="2" charset="2"/>
              <a:buChar char="ü"/>
            </a:pPr>
            <a:r>
              <a:rPr lang="en-US" sz="2400" dirty="0" smtClean="0"/>
              <a:t>Images added will show up here</a:t>
            </a:r>
            <a:endParaRPr lang="en-US" sz="2400" dirty="0"/>
          </a:p>
        </p:txBody>
      </p:sp>
      <p:pic>
        <p:nvPicPr>
          <p:cNvPr id="20" name="Picture 19"/>
          <p:cNvPicPr>
            <a:picLocks noChangeAspect="1"/>
          </p:cNvPicPr>
          <p:nvPr/>
        </p:nvPicPr>
        <p:blipFill rotWithShape="1">
          <a:blip r:embed="rId5">
            <a:extLst>
              <a:ext uri="{28A0092B-C50C-407E-A947-70E740481C1C}">
                <a14:useLocalDpi xmlns:a14="http://schemas.microsoft.com/office/drawing/2010/main" val="0"/>
              </a:ext>
            </a:extLst>
          </a:blip>
          <a:srcRect l="3386" t="2760" r="1" b="1"/>
          <a:stretch/>
        </p:blipFill>
        <p:spPr>
          <a:xfrm>
            <a:off x="73893" y="6128381"/>
            <a:ext cx="646543" cy="658765"/>
          </a:xfrm>
          <a:prstGeom prst="rect">
            <a:avLst/>
          </a:prstGeom>
        </p:spPr>
      </p:pic>
      <p:sp>
        <p:nvSpPr>
          <p:cNvPr id="22" name="TextBox 21"/>
          <p:cNvSpPr txBox="1"/>
          <p:nvPr/>
        </p:nvSpPr>
        <p:spPr>
          <a:xfrm>
            <a:off x="3941284" y="4626206"/>
            <a:ext cx="1720604" cy="461665"/>
          </a:xfrm>
          <a:prstGeom prst="rect">
            <a:avLst/>
          </a:prstGeom>
          <a:noFill/>
        </p:spPr>
        <p:txBody>
          <a:bodyPr wrap="square" rtlCol="0">
            <a:spAutoFit/>
          </a:bodyPr>
          <a:lstStyle/>
          <a:p>
            <a:pPr marL="342900" indent="-342900">
              <a:buFont typeface="Wingdings" panose="05000000000000000000" pitchFamily="2" charset="2"/>
              <a:buChar char="ü"/>
            </a:pPr>
            <a:r>
              <a:rPr lang="en-US" sz="2400" dirty="0" smtClean="0"/>
              <a:t>Habitat</a:t>
            </a:r>
            <a:endParaRPr lang="en-US" sz="2400" dirty="0"/>
          </a:p>
        </p:txBody>
      </p:sp>
      <p:sp>
        <p:nvSpPr>
          <p:cNvPr id="23" name="TextBox 22"/>
          <p:cNvSpPr txBox="1"/>
          <p:nvPr/>
        </p:nvSpPr>
        <p:spPr>
          <a:xfrm>
            <a:off x="2777916" y="2211332"/>
            <a:ext cx="2774840" cy="461665"/>
          </a:xfrm>
          <a:prstGeom prst="rect">
            <a:avLst/>
          </a:prstGeom>
          <a:noFill/>
        </p:spPr>
        <p:txBody>
          <a:bodyPr wrap="square" rtlCol="0">
            <a:spAutoFit/>
          </a:bodyPr>
          <a:lstStyle/>
          <a:p>
            <a:pPr marL="342900" indent="-342900" algn="r">
              <a:buFont typeface="Wingdings" panose="05000000000000000000" pitchFamily="2" charset="2"/>
              <a:buChar char="ü"/>
            </a:pPr>
            <a:r>
              <a:rPr lang="en-US" sz="2400" dirty="0" smtClean="0"/>
              <a:t>Site name</a:t>
            </a:r>
            <a:endParaRPr lang="en-US" sz="2400" dirty="0"/>
          </a:p>
        </p:txBody>
      </p:sp>
    </p:spTree>
    <p:extLst>
      <p:ext uri="{BB962C8B-B14F-4D97-AF65-F5344CB8AC3E}">
        <p14:creationId xmlns:p14="http://schemas.microsoft.com/office/powerpoint/2010/main" val="13129648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82000">
              <a:schemeClr val="bg2">
                <a:tint val="97000"/>
                <a:hueMod val="88000"/>
                <a:satMod val="130000"/>
                <a:lumMod val="124000"/>
              </a:schemeClr>
            </a:gs>
            <a:gs pos="100000">
              <a:schemeClr val="bg2">
                <a:tint val="96000"/>
                <a:shade val="88000"/>
                <a:hueMod val="108000"/>
                <a:satMod val="164000"/>
                <a:lumMod val="76000"/>
              </a:schemeClr>
            </a:gs>
          </a:gsLst>
          <a:path path="circle">
            <a:fillToRect l="45000" t="65000" r="125000" b="100000"/>
          </a:path>
        </a:gra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0132" y="1443182"/>
            <a:ext cx="2600325" cy="4622800"/>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23807" y="6455870"/>
            <a:ext cx="1412775" cy="331277"/>
          </a:xfrm>
          <a:prstGeom prst="rect">
            <a:avLst/>
          </a:prstGeom>
        </p:spPr>
      </p:pic>
      <p:sp>
        <p:nvSpPr>
          <p:cNvPr id="6" name="TextBox 5"/>
          <p:cNvSpPr txBox="1"/>
          <p:nvPr/>
        </p:nvSpPr>
        <p:spPr>
          <a:xfrm>
            <a:off x="3542097" y="192657"/>
            <a:ext cx="5457525" cy="584775"/>
          </a:xfrm>
          <a:prstGeom prst="rect">
            <a:avLst/>
          </a:prstGeom>
          <a:noFill/>
        </p:spPr>
        <p:txBody>
          <a:bodyPr wrap="square" rtlCol="0">
            <a:spAutoFit/>
          </a:bodyPr>
          <a:lstStyle/>
          <a:p>
            <a:r>
              <a:rPr lang="en-US" sz="3200" dirty="0" smtClean="0"/>
              <a:t>Reporting Forms – Images</a:t>
            </a:r>
            <a:endParaRPr lang="en-US" sz="3200" dirty="0"/>
          </a:p>
        </p:txBody>
      </p:sp>
      <p:sp>
        <p:nvSpPr>
          <p:cNvPr id="8" name="TextBox 7"/>
          <p:cNvSpPr txBox="1"/>
          <p:nvPr/>
        </p:nvSpPr>
        <p:spPr>
          <a:xfrm>
            <a:off x="3840158" y="777432"/>
            <a:ext cx="4698155" cy="1938992"/>
          </a:xfrm>
          <a:prstGeom prst="rect">
            <a:avLst/>
          </a:prstGeom>
          <a:noFill/>
        </p:spPr>
        <p:txBody>
          <a:bodyPr wrap="square" rtlCol="0">
            <a:spAutoFit/>
          </a:bodyPr>
          <a:lstStyle/>
          <a:p>
            <a:pPr marL="342900" indent="-342900">
              <a:buFont typeface="Wingdings" panose="05000000000000000000" pitchFamily="2" charset="2"/>
              <a:buChar char="ü"/>
            </a:pPr>
            <a:r>
              <a:rPr lang="en-US" sz="2400" dirty="0" smtClean="0"/>
              <a:t>Always include images with your reports</a:t>
            </a:r>
          </a:p>
          <a:p>
            <a:pPr marL="342900" indent="-342900">
              <a:buFont typeface="Wingdings" panose="05000000000000000000" pitchFamily="2" charset="2"/>
              <a:buChar char="ü"/>
            </a:pPr>
            <a:r>
              <a:rPr lang="en-US" sz="2400" dirty="0" smtClean="0"/>
              <a:t>Images help to identify and verify the species</a:t>
            </a:r>
          </a:p>
          <a:p>
            <a:pPr marL="342900" indent="-342900">
              <a:buFont typeface="Wingdings" panose="05000000000000000000" pitchFamily="2" charset="2"/>
              <a:buChar char="ü"/>
            </a:pPr>
            <a:r>
              <a:rPr lang="en-US" sz="2400" dirty="0" smtClean="0"/>
              <a:t>Click on       to take pictures </a:t>
            </a:r>
            <a:endParaRPr lang="en-US" sz="2400" dirty="0"/>
          </a:p>
        </p:txBody>
      </p:sp>
      <p:sp>
        <p:nvSpPr>
          <p:cNvPr id="10" name="Oval 9"/>
          <p:cNvSpPr/>
          <p:nvPr/>
        </p:nvSpPr>
        <p:spPr>
          <a:xfrm>
            <a:off x="1421487" y="2807853"/>
            <a:ext cx="1598804" cy="794329"/>
          </a:xfrm>
          <a:prstGeom prst="ellipse">
            <a:avLst/>
          </a:prstGeom>
          <a:noFill/>
          <a:ln w="38100"/>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73494" y="2327515"/>
            <a:ext cx="367309" cy="313116"/>
          </a:xfrm>
          <a:prstGeom prst="rect">
            <a:avLst/>
          </a:prstGeom>
        </p:spPr>
      </p:pic>
      <p:pic>
        <p:nvPicPr>
          <p:cNvPr id="12" name="Picture 11"/>
          <p:cNvPicPr>
            <a:picLocks noChangeAspect="1"/>
          </p:cNvPicPr>
          <p:nvPr/>
        </p:nvPicPr>
        <p:blipFill rotWithShape="1">
          <a:blip r:embed="rId6">
            <a:extLst>
              <a:ext uri="{28A0092B-C50C-407E-A947-70E740481C1C}">
                <a14:useLocalDpi xmlns:a14="http://schemas.microsoft.com/office/drawing/2010/main" val="0"/>
              </a:ext>
            </a:extLst>
          </a:blip>
          <a:srcRect l="3386" t="2760" r="1" b="1"/>
          <a:stretch/>
        </p:blipFill>
        <p:spPr>
          <a:xfrm>
            <a:off x="73893" y="6128381"/>
            <a:ext cx="646543" cy="658765"/>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74312" y="2877954"/>
            <a:ext cx="2165460" cy="3849707"/>
          </a:xfrm>
          <a:prstGeom prst="rect">
            <a:avLst/>
          </a:prstGeom>
          <a:ln>
            <a:noFill/>
          </a:ln>
          <a:effectLst>
            <a:outerShdw blurRad="292100" dist="139700" dir="2700000" algn="tl" rotWithShape="0">
              <a:srgbClr val="333333">
                <a:alpha val="65000"/>
              </a:srgbClr>
            </a:outerShdw>
          </a:effectLst>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40478" y="2877953"/>
            <a:ext cx="2165460" cy="3849707"/>
          </a:xfrm>
          <a:prstGeom prst="rect">
            <a:avLst/>
          </a:prstGeom>
          <a:ln>
            <a:noFill/>
          </a:ln>
          <a:effectLst>
            <a:outerShdw blurRad="292100" dist="139700" dir="2700000" algn="tl" rotWithShape="0">
              <a:srgbClr val="333333">
                <a:alpha val="65000"/>
              </a:srgbClr>
            </a:outerShdw>
          </a:effectLst>
        </p:spPr>
      </p:pic>
      <p:pic>
        <p:nvPicPr>
          <p:cNvPr id="16" name="Picture 15"/>
          <p:cNvPicPr>
            <a:picLocks noChangeAspect="1"/>
          </p:cNvPicPr>
          <p:nvPr/>
        </p:nvPicPr>
        <p:blipFill rotWithShape="1">
          <a:blip r:embed="rId9"/>
          <a:srcRect t="13602" r="8333" b="5122"/>
          <a:stretch/>
        </p:blipFill>
        <p:spPr>
          <a:xfrm>
            <a:off x="6440477" y="3104707"/>
            <a:ext cx="2165461" cy="2880042"/>
          </a:xfrm>
          <a:prstGeom prst="rect">
            <a:avLst/>
          </a:prstGeom>
        </p:spPr>
      </p:pic>
      <p:grpSp>
        <p:nvGrpSpPr>
          <p:cNvPr id="19" name="Group 18"/>
          <p:cNvGrpSpPr/>
          <p:nvPr/>
        </p:nvGrpSpPr>
        <p:grpSpPr>
          <a:xfrm>
            <a:off x="9292856" y="1977657"/>
            <a:ext cx="2399333" cy="4150724"/>
            <a:chOff x="11313978" y="1222483"/>
            <a:chExt cx="2109502" cy="3580323"/>
          </a:xfrm>
        </p:grpSpPr>
        <p:pic>
          <p:nvPicPr>
            <p:cNvPr id="7" name="Picture 6"/>
            <p:cNvPicPr>
              <a:picLocks noChangeAspect="1"/>
            </p:cNvPicPr>
            <p:nvPr/>
          </p:nvPicPr>
          <p:blipFill rotWithShape="1">
            <a:blip r:embed="rId10" cstate="print">
              <a:extLst>
                <a:ext uri="{28A0092B-C50C-407E-A947-70E740481C1C}">
                  <a14:useLocalDpi xmlns:a14="http://schemas.microsoft.com/office/drawing/2010/main" val="0"/>
                </a:ext>
              </a:extLst>
            </a:blip>
            <a:srcRect t="12760"/>
            <a:stretch/>
          </p:blipFill>
          <p:spPr>
            <a:xfrm>
              <a:off x="11313978" y="1531088"/>
              <a:ext cx="2109502" cy="3271718"/>
            </a:xfrm>
            <a:prstGeom prst="rect">
              <a:avLst/>
            </a:prstGeom>
            <a:ln>
              <a:noFill/>
            </a:ln>
            <a:effectLst>
              <a:outerShdw blurRad="292100" dist="139700" dir="2700000" algn="tl" rotWithShape="0">
                <a:srgbClr val="333333">
                  <a:alpha val="65000"/>
                </a:srgbClr>
              </a:outerShdw>
            </a:effectLst>
          </p:spPr>
        </p:pic>
        <p:pic>
          <p:nvPicPr>
            <p:cNvPr id="18" name="Picture 17"/>
            <p:cNvPicPr>
              <a:picLocks noChangeAspect="1"/>
            </p:cNvPicPr>
            <p:nvPr/>
          </p:nvPicPr>
          <p:blipFill rotWithShape="1">
            <a:blip r:embed="rId11" cstate="print">
              <a:extLst>
                <a:ext uri="{28A0092B-C50C-407E-A947-70E740481C1C}">
                  <a14:useLocalDpi xmlns:a14="http://schemas.microsoft.com/office/drawing/2010/main" val="0"/>
                </a:ext>
              </a:extLst>
            </a:blip>
            <a:srcRect t="1" b="91770"/>
            <a:stretch/>
          </p:blipFill>
          <p:spPr>
            <a:xfrm>
              <a:off x="11313978" y="1222483"/>
              <a:ext cx="2109502" cy="308605"/>
            </a:xfrm>
            <a:prstGeom prst="rect">
              <a:avLst/>
            </a:prstGeom>
            <a:ln>
              <a:noFill/>
            </a:ln>
            <a:effectLst>
              <a:outerShdw blurRad="292100" dist="139700" dir="2700000" algn="tl" rotWithShape="0">
                <a:srgbClr val="333333">
                  <a:alpha val="65000"/>
                </a:srgbClr>
              </a:outerShdw>
            </a:effectLst>
          </p:spPr>
        </p:pic>
      </p:grpSp>
      <p:sp>
        <p:nvSpPr>
          <p:cNvPr id="17" name="Oval 16"/>
          <p:cNvSpPr/>
          <p:nvPr/>
        </p:nvSpPr>
        <p:spPr>
          <a:xfrm>
            <a:off x="9067708" y="2484073"/>
            <a:ext cx="2330626" cy="2810941"/>
          </a:xfrm>
          <a:prstGeom prst="ellipse">
            <a:avLst/>
          </a:prstGeom>
          <a:noFill/>
          <a:ln w="38100"/>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10303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386" t="2760" r="1" b="1"/>
          <a:stretch/>
        </p:blipFill>
        <p:spPr>
          <a:xfrm>
            <a:off x="73893" y="6128381"/>
            <a:ext cx="646543" cy="658765"/>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5435" y="954085"/>
            <a:ext cx="2600325" cy="4622800"/>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3569589" y="153470"/>
            <a:ext cx="5117211" cy="584775"/>
          </a:xfrm>
          <a:prstGeom prst="rect">
            <a:avLst/>
          </a:prstGeom>
          <a:noFill/>
        </p:spPr>
        <p:txBody>
          <a:bodyPr wrap="square" rtlCol="0">
            <a:spAutoFit/>
          </a:bodyPr>
          <a:lstStyle/>
          <a:p>
            <a:r>
              <a:rPr lang="en-US" sz="3200" dirty="0" smtClean="0"/>
              <a:t>Site name and Habitat</a:t>
            </a:r>
            <a:endParaRPr lang="en-US" sz="3200" dirty="0"/>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33918" y="1655195"/>
            <a:ext cx="2701445" cy="4802568"/>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86129" y="1656570"/>
            <a:ext cx="2700671" cy="4801193"/>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3128413" y="1285863"/>
            <a:ext cx="2543759" cy="400110"/>
          </a:xfrm>
          <a:prstGeom prst="rect">
            <a:avLst/>
          </a:prstGeom>
          <a:noFill/>
        </p:spPr>
        <p:txBody>
          <a:bodyPr wrap="square" rtlCol="0">
            <a:spAutoFit/>
          </a:bodyPr>
          <a:lstStyle/>
          <a:p>
            <a:r>
              <a:rPr lang="en-US" sz="2000" dirty="0" smtClean="0"/>
              <a:t>Choose Site Name</a:t>
            </a:r>
            <a:endParaRPr lang="en-US" sz="2000" dirty="0"/>
          </a:p>
        </p:txBody>
      </p:sp>
      <p:sp>
        <p:nvSpPr>
          <p:cNvPr id="10" name="TextBox 9"/>
          <p:cNvSpPr txBox="1"/>
          <p:nvPr/>
        </p:nvSpPr>
        <p:spPr>
          <a:xfrm>
            <a:off x="5954825" y="1285863"/>
            <a:ext cx="2828262" cy="400110"/>
          </a:xfrm>
          <a:prstGeom prst="rect">
            <a:avLst/>
          </a:prstGeom>
          <a:noFill/>
        </p:spPr>
        <p:txBody>
          <a:bodyPr wrap="square" rtlCol="0">
            <a:spAutoFit/>
          </a:bodyPr>
          <a:lstStyle/>
          <a:p>
            <a:r>
              <a:rPr lang="en-US" sz="2000" dirty="0" smtClean="0"/>
              <a:t>Choose Habitat Type</a:t>
            </a:r>
            <a:endParaRPr lang="en-US" sz="2000" dirty="0"/>
          </a:p>
        </p:txBody>
      </p:sp>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02549" y="1285863"/>
            <a:ext cx="2966865" cy="5274425"/>
          </a:xfrm>
          <a:prstGeom prst="rect">
            <a:avLst/>
          </a:prstGeom>
          <a:ln>
            <a:noFill/>
          </a:ln>
          <a:effectLst>
            <a:outerShdw blurRad="292100" dist="139700" dir="2700000" algn="tl" rotWithShape="0">
              <a:srgbClr val="333333">
                <a:alpha val="65000"/>
              </a:srgbClr>
            </a:outerShdw>
          </a:effectLst>
        </p:spPr>
      </p:pic>
      <p:sp>
        <p:nvSpPr>
          <p:cNvPr id="12" name="Oval 11"/>
          <p:cNvSpPr/>
          <p:nvPr/>
        </p:nvSpPr>
        <p:spPr>
          <a:xfrm>
            <a:off x="9768046" y="2233695"/>
            <a:ext cx="1598804" cy="794329"/>
          </a:xfrm>
          <a:prstGeom prst="ellipse">
            <a:avLst/>
          </a:prstGeom>
          <a:noFill/>
          <a:ln w="38100"/>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9686579" y="4604755"/>
            <a:ext cx="1598804" cy="794329"/>
          </a:xfrm>
          <a:prstGeom prst="ellipse">
            <a:avLst/>
          </a:prstGeom>
          <a:noFill/>
          <a:ln w="38100"/>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54137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82000">
              <a:schemeClr val="bg2">
                <a:tint val="97000"/>
                <a:hueMod val="88000"/>
                <a:satMod val="130000"/>
                <a:lumMod val="124000"/>
              </a:schemeClr>
            </a:gs>
            <a:gs pos="100000">
              <a:schemeClr val="bg2">
                <a:tint val="96000"/>
                <a:shade val="88000"/>
                <a:hueMod val="108000"/>
                <a:satMod val="164000"/>
                <a:lumMod val="76000"/>
              </a:schemeClr>
            </a:gs>
          </a:gsLst>
          <a:path path="circle">
            <a:fillToRect l="45000" t="65000" r="125000" b="100000"/>
          </a:path>
        </a:gradFill>
        <a:effectLst/>
      </p:bgPr>
    </p:bg>
    <p:spTree>
      <p:nvGrpSpPr>
        <p:cNvPr id="1" name=""/>
        <p:cNvGrpSpPr/>
        <p:nvPr/>
      </p:nvGrpSpPr>
      <p:grpSpPr>
        <a:xfrm>
          <a:off x="0" y="0"/>
          <a:ext cx="0" cy="0"/>
          <a:chOff x="0" y="0"/>
          <a:chExt cx="0" cy="0"/>
        </a:xfrm>
      </p:grpSpPr>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153" y="2303320"/>
            <a:ext cx="2123680" cy="3775432"/>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23807" y="6455870"/>
            <a:ext cx="1412775" cy="331277"/>
          </a:xfrm>
          <a:prstGeom prst="rect">
            <a:avLst/>
          </a:prstGeom>
        </p:spPr>
      </p:pic>
      <p:sp>
        <p:nvSpPr>
          <p:cNvPr id="6" name="TextBox 5"/>
          <p:cNvSpPr txBox="1"/>
          <p:nvPr/>
        </p:nvSpPr>
        <p:spPr>
          <a:xfrm>
            <a:off x="3577753" y="136553"/>
            <a:ext cx="5682066" cy="584775"/>
          </a:xfrm>
          <a:prstGeom prst="rect">
            <a:avLst/>
          </a:prstGeom>
          <a:noFill/>
        </p:spPr>
        <p:txBody>
          <a:bodyPr wrap="square" rtlCol="0">
            <a:spAutoFit/>
          </a:bodyPr>
          <a:lstStyle/>
          <a:p>
            <a:r>
              <a:rPr lang="en-US" sz="3200" dirty="0" smtClean="0"/>
              <a:t>Reporting Forms – Mapping</a:t>
            </a:r>
            <a:endParaRPr lang="en-US" sz="3200" dirty="0"/>
          </a:p>
        </p:txBody>
      </p:sp>
      <p:sp>
        <p:nvSpPr>
          <p:cNvPr id="14" name="Oval 13"/>
          <p:cNvSpPr/>
          <p:nvPr/>
        </p:nvSpPr>
        <p:spPr>
          <a:xfrm>
            <a:off x="1201479" y="3742661"/>
            <a:ext cx="1028776" cy="754912"/>
          </a:xfrm>
          <a:prstGeom prst="ellipse">
            <a:avLst/>
          </a:prstGeom>
          <a:noFill/>
          <a:ln w="38100"/>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660648" y="1808880"/>
            <a:ext cx="1569607" cy="461665"/>
          </a:xfrm>
          <a:prstGeom prst="rect">
            <a:avLst/>
          </a:prstGeom>
          <a:noFill/>
        </p:spPr>
        <p:txBody>
          <a:bodyPr wrap="square" rtlCol="0">
            <a:spAutoFit/>
          </a:bodyPr>
          <a:lstStyle/>
          <a:p>
            <a:pPr algn="ctr"/>
            <a:r>
              <a:rPr lang="en-US" sz="2400" dirty="0" smtClean="0"/>
              <a:t>Click on </a:t>
            </a:r>
            <a:endParaRPr lang="en-US" sz="2400" dirty="0"/>
          </a:p>
        </p:txBody>
      </p:sp>
      <p:sp>
        <p:nvSpPr>
          <p:cNvPr id="17" name="TextBox 16"/>
          <p:cNvSpPr txBox="1"/>
          <p:nvPr/>
        </p:nvSpPr>
        <p:spPr>
          <a:xfrm>
            <a:off x="3192926" y="2390383"/>
            <a:ext cx="2195463" cy="461665"/>
          </a:xfrm>
          <a:prstGeom prst="rect">
            <a:avLst/>
          </a:prstGeom>
          <a:noFill/>
        </p:spPr>
        <p:txBody>
          <a:bodyPr wrap="square" rtlCol="0">
            <a:spAutoFit/>
          </a:bodyPr>
          <a:lstStyle/>
          <a:p>
            <a:pPr algn="ctr"/>
            <a:r>
              <a:rPr lang="en-US" sz="2400" dirty="0" smtClean="0"/>
              <a:t>Point</a:t>
            </a:r>
            <a:endParaRPr lang="en-US" sz="2400" dirty="0"/>
          </a:p>
        </p:txBody>
      </p:sp>
      <p:sp>
        <p:nvSpPr>
          <p:cNvPr id="18" name="TextBox 17"/>
          <p:cNvSpPr txBox="1"/>
          <p:nvPr/>
        </p:nvSpPr>
        <p:spPr>
          <a:xfrm>
            <a:off x="9341036" y="1543150"/>
            <a:ext cx="2195461" cy="461665"/>
          </a:xfrm>
          <a:prstGeom prst="rect">
            <a:avLst/>
          </a:prstGeom>
          <a:noFill/>
        </p:spPr>
        <p:txBody>
          <a:bodyPr wrap="square" rtlCol="0">
            <a:spAutoFit/>
          </a:bodyPr>
          <a:lstStyle/>
          <a:p>
            <a:pPr algn="ctr"/>
            <a:r>
              <a:rPr lang="en-US" sz="2400" dirty="0" smtClean="0"/>
              <a:t>Freeform</a:t>
            </a:r>
            <a:endParaRPr lang="en-US" sz="2400" dirty="0"/>
          </a:p>
        </p:txBody>
      </p:sp>
      <p:sp>
        <p:nvSpPr>
          <p:cNvPr id="19" name="TextBox 18"/>
          <p:cNvSpPr txBox="1"/>
          <p:nvPr/>
        </p:nvSpPr>
        <p:spPr>
          <a:xfrm>
            <a:off x="6190240" y="2390384"/>
            <a:ext cx="2197924" cy="461665"/>
          </a:xfrm>
          <a:prstGeom prst="rect">
            <a:avLst/>
          </a:prstGeom>
          <a:noFill/>
        </p:spPr>
        <p:txBody>
          <a:bodyPr wrap="square" rtlCol="0">
            <a:spAutoFit/>
          </a:bodyPr>
          <a:lstStyle/>
          <a:p>
            <a:pPr algn="ctr"/>
            <a:r>
              <a:rPr lang="en-US" sz="2400" dirty="0" smtClean="0"/>
              <a:t>Vertices</a:t>
            </a:r>
            <a:endParaRPr lang="en-US" sz="2400" dirty="0"/>
          </a:p>
        </p:txBody>
      </p:sp>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9622" y="1773983"/>
            <a:ext cx="431634" cy="411080"/>
          </a:xfrm>
          <a:prstGeom prst="rect">
            <a:avLst/>
          </a:prstGeom>
          <a:ln>
            <a:noFill/>
          </a:ln>
          <a:effectLst>
            <a:outerShdw blurRad="292100" dist="139700" dir="2700000" algn="tl" rotWithShape="0">
              <a:srgbClr val="333333">
                <a:alpha val="65000"/>
              </a:srgbClr>
            </a:outerShdw>
          </a:effectLst>
        </p:spPr>
      </p:pic>
      <p:sp>
        <p:nvSpPr>
          <p:cNvPr id="21" name="TextBox 20"/>
          <p:cNvSpPr txBox="1"/>
          <p:nvPr/>
        </p:nvSpPr>
        <p:spPr>
          <a:xfrm>
            <a:off x="2034550" y="659773"/>
            <a:ext cx="8306602" cy="461665"/>
          </a:xfrm>
          <a:prstGeom prst="rect">
            <a:avLst/>
          </a:prstGeom>
          <a:noFill/>
        </p:spPr>
        <p:txBody>
          <a:bodyPr wrap="square" rtlCol="0">
            <a:spAutoFit/>
          </a:bodyPr>
          <a:lstStyle/>
          <a:p>
            <a:pPr algn="ctr"/>
            <a:r>
              <a:rPr lang="en-US" sz="2400" dirty="0" smtClean="0"/>
              <a:t>Your GPS enabled smart device fills in the coordinates </a:t>
            </a:r>
            <a:endParaRPr lang="en-US" sz="2400" dirty="0"/>
          </a:p>
        </p:txBody>
      </p:sp>
      <p:sp>
        <p:nvSpPr>
          <p:cNvPr id="22" name="Rectangle 21"/>
          <p:cNvSpPr/>
          <p:nvPr/>
        </p:nvSpPr>
        <p:spPr>
          <a:xfrm>
            <a:off x="5756638" y="935885"/>
            <a:ext cx="652157" cy="461665"/>
          </a:xfrm>
          <a:prstGeom prst="rect">
            <a:avLst/>
          </a:prstGeom>
          <a:noFill/>
        </p:spPr>
        <p:txBody>
          <a:bodyPr wrap="square" lIns="91440" tIns="45720" rIns="91440" bIns="45720">
            <a:spAutoFit/>
          </a:bodyPr>
          <a:lstStyle/>
          <a:p>
            <a:pPr algn="ctr"/>
            <a:r>
              <a:rPr lang="en-US" sz="2400" b="1" cap="none" spc="0" dirty="0" smtClean="0">
                <a:ln w="0"/>
                <a:solidFill>
                  <a:schemeClr val="accent1"/>
                </a:solidFill>
                <a:effectLst>
                  <a:outerShdw blurRad="38100" dist="25400" dir="5400000" algn="ctr" rotWithShape="0">
                    <a:srgbClr val="6E747A">
                      <a:alpha val="43000"/>
                    </a:srgbClr>
                  </a:outerShdw>
                </a:effectLst>
              </a:rPr>
              <a:t>or</a:t>
            </a:r>
            <a:endParaRPr lang="en-US" sz="2400" b="1" cap="none" spc="0" dirty="0">
              <a:ln w="0"/>
              <a:solidFill>
                <a:schemeClr val="accent1"/>
              </a:solidFill>
              <a:effectLst>
                <a:outerShdw blurRad="38100" dist="25400" dir="5400000" algn="ctr" rotWithShape="0">
                  <a:srgbClr val="6E747A">
                    <a:alpha val="43000"/>
                  </a:srgbClr>
                </a:outerShdw>
              </a:effectLst>
            </a:endParaRPr>
          </a:p>
        </p:txBody>
      </p:sp>
      <p:sp>
        <p:nvSpPr>
          <p:cNvPr id="23" name="TextBox 22"/>
          <p:cNvSpPr txBox="1"/>
          <p:nvPr/>
        </p:nvSpPr>
        <p:spPr>
          <a:xfrm>
            <a:off x="2853725" y="1266873"/>
            <a:ext cx="6668253" cy="830997"/>
          </a:xfrm>
          <a:prstGeom prst="rect">
            <a:avLst/>
          </a:prstGeom>
          <a:noFill/>
        </p:spPr>
        <p:txBody>
          <a:bodyPr wrap="square" rtlCol="0">
            <a:spAutoFit/>
          </a:bodyPr>
          <a:lstStyle/>
          <a:p>
            <a:pPr algn="ctr"/>
            <a:r>
              <a:rPr lang="en-US" sz="2400" dirty="0" smtClean="0"/>
              <a:t>Use the app’s mapping function to more </a:t>
            </a:r>
            <a:br>
              <a:rPr lang="en-US" sz="2400" dirty="0" smtClean="0"/>
            </a:br>
            <a:r>
              <a:rPr lang="en-US" sz="2400" dirty="0" smtClean="0"/>
              <a:t>precisely map an infestation</a:t>
            </a:r>
            <a:endParaRPr lang="en-US" sz="2400" dirty="0"/>
          </a:p>
        </p:txBody>
      </p:sp>
      <p:pic>
        <p:nvPicPr>
          <p:cNvPr id="24" name="Picture 23"/>
          <p:cNvPicPr>
            <a:picLocks noChangeAspect="1"/>
          </p:cNvPicPr>
          <p:nvPr/>
        </p:nvPicPr>
        <p:blipFill rotWithShape="1">
          <a:blip r:embed="rId6">
            <a:extLst>
              <a:ext uri="{28A0092B-C50C-407E-A947-70E740481C1C}">
                <a14:useLocalDpi xmlns:a14="http://schemas.microsoft.com/office/drawing/2010/main" val="0"/>
              </a:ext>
            </a:extLst>
          </a:blip>
          <a:srcRect l="3386" t="2760" r="1" b="1"/>
          <a:stretch/>
        </p:blipFill>
        <p:spPr>
          <a:xfrm>
            <a:off x="73893" y="6128381"/>
            <a:ext cx="646543" cy="658765"/>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54083" y="2809517"/>
            <a:ext cx="2239091" cy="3980607"/>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91603" y="2796259"/>
            <a:ext cx="2250656" cy="4001166"/>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124736" y="1957599"/>
            <a:ext cx="2432832" cy="4325035"/>
          </a:xfrm>
          <a:prstGeom prst="rect">
            <a:avLst/>
          </a:prstGeom>
        </p:spPr>
      </p:pic>
    </p:spTree>
    <p:extLst>
      <p:ext uri="{BB962C8B-B14F-4D97-AF65-F5344CB8AC3E}">
        <p14:creationId xmlns:p14="http://schemas.microsoft.com/office/powerpoint/2010/main" val="24346935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82000">
              <a:schemeClr val="bg2">
                <a:tint val="97000"/>
                <a:hueMod val="88000"/>
                <a:satMod val="130000"/>
                <a:lumMod val="124000"/>
              </a:schemeClr>
            </a:gs>
            <a:gs pos="100000">
              <a:schemeClr val="bg2">
                <a:tint val="96000"/>
                <a:shade val="88000"/>
                <a:hueMod val="108000"/>
                <a:satMod val="164000"/>
                <a:lumMod val="76000"/>
              </a:schemeClr>
            </a:gs>
          </a:gsLst>
          <a:path path="circle">
            <a:fillToRect l="45000" t="65000" r="125000" b="100000"/>
          </a:path>
        </a:gra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33970" y="2402502"/>
            <a:ext cx="2373191" cy="4219006"/>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8035" y="1564730"/>
            <a:ext cx="2396147" cy="4259817"/>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23807" y="6455870"/>
            <a:ext cx="1412775" cy="331277"/>
          </a:xfrm>
          <a:prstGeom prst="rect">
            <a:avLst/>
          </a:prstGeom>
        </p:spPr>
      </p:pic>
      <p:sp>
        <p:nvSpPr>
          <p:cNvPr id="6" name="TextBox 5"/>
          <p:cNvSpPr txBox="1"/>
          <p:nvPr/>
        </p:nvSpPr>
        <p:spPr>
          <a:xfrm>
            <a:off x="2656573" y="310960"/>
            <a:ext cx="7199697" cy="584775"/>
          </a:xfrm>
          <a:prstGeom prst="rect">
            <a:avLst/>
          </a:prstGeom>
          <a:noFill/>
        </p:spPr>
        <p:txBody>
          <a:bodyPr wrap="square" rtlCol="0">
            <a:spAutoFit/>
          </a:bodyPr>
          <a:lstStyle/>
          <a:p>
            <a:r>
              <a:rPr lang="en-US" sz="3200" dirty="0" smtClean="0"/>
              <a:t>Reporting Forms - Negative Surveys</a:t>
            </a:r>
            <a:endParaRPr lang="en-US" sz="3200" dirty="0"/>
          </a:p>
        </p:txBody>
      </p:sp>
      <p:sp>
        <p:nvSpPr>
          <p:cNvPr id="11" name="Oval 10"/>
          <p:cNvSpPr/>
          <p:nvPr/>
        </p:nvSpPr>
        <p:spPr>
          <a:xfrm>
            <a:off x="397164" y="2945220"/>
            <a:ext cx="2457018" cy="618596"/>
          </a:xfrm>
          <a:prstGeom prst="ellipse">
            <a:avLst/>
          </a:prstGeom>
          <a:noFill/>
          <a:ln w="38100"/>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5163874" y="3210084"/>
            <a:ext cx="655038" cy="484554"/>
          </a:xfrm>
          <a:prstGeom prst="ellipse">
            <a:avLst/>
          </a:prstGeom>
          <a:noFill/>
          <a:ln w="38100"/>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2656573" y="898339"/>
            <a:ext cx="6821149" cy="1200329"/>
          </a:xfrm>
          <a:prstGeom prst="rect">
            <a:avLst/>
          </a:prstGeom>
          <a:noFill/>
        </p:spPr>
        <p:txBody>
          <a:bodyPr wrap="square" rtlCol="0">
            <a:spAutoFit/>
          </a:bodyPr>
          <a:lstStyle/>
          <a:p>
            <a:pPr marL="800100" lvl="1" indent="-342900">
              <a:buFont typeface="Wingdings" panose="05000000000000000000" pitchFamily="2" charset="2"/>
              <a:buChar char="ü"/>
            </a:pPr>
            <a:r>
              <a:rPr lang="en-US" sz="2400" dirty="0" smtClean="0">
                <a:solidFill>
                  <a:prstClr val="white"/>
                </a:solidFill>
              </a:rPr>
              <a:t>Click </a:t>
            </a:r>
            <a:r>
              <a:rPr lang="en-US" sz="2400" u="sng" dirty="0" smtClean="0">
                <a:solidFill>
                  <a:prstClr val="white"/>
                </a:solidFill>
              </a:rPr>
              <a:t>Negative Survey</a:t>
            </a:r>
            <a:r>
              <a:rPr lang="en-US" sz="2400" dirty="0" smtClean="0">
                <a:solidFill>
                  <a:prstClr val="white"/>
                </a:solidFill>
              </a:rPr>
              <a:t> in main menu</a:t>
            </a:r>
          </a:p>
          <a:p>
            <a:pPr marL="800100" lvl="1" indent="-342900">
              <a:buFont typeface="Wingdings" panose="05000000000000000000" pitchFamily="2" charset="2"/>
              <a:buChar char="ü"/>
            </a:pPr>
            <a:r>
              <a:rPr lang="en-US" sz="2400" dirty="0" smtClean="0">
                <a:solidFill>
                  <a:prstClr val="white"/>
                </a:solidFill>
              </a:rPr>
              <a:t>Click </a:t>
            </a:r>
            <a:r>
              <a:rPr lang="en-US" sz="2400" u="sng" dirty="0" smtClean="0">
                <a:solidFill>
                  <a:prstClr val="white"/>
                </a:solidFill>
              </a:rPr>
              <a:t>Edit</a:t>
            </a:r>
            <a:r>
              <a:rPr lang="en-US" sz="2400" dirty="0" smtClean="0">
                <a:solidFill>
                  <a:prstClr val="white"/>
                </a:solidFill>
              </a:rPr>
              <a:t> to add all species surveyed</a:t>
            </a:r>
          </a:p>
          <a:p>
            <a:pPr marL="800100" lvl="1" indent="-342900">
              <a:buFont typeface="Wingdings" panose="05000000000000000000" pitchFamily="2" charset="2"/>
              <a:buChar char="ü"/>
            </a:pPr>
            <a:r>
              <a:rPr lang="en-US" sz="2400" dirty="0" smtClean="0">
                <a:solidFill>
                  <a:prstClr val="white"/>
                </a:solidFill>
              </a:rPr>
              <a:t>Add any notes needed and Save</a:t>
            </a:r>
            <a:endParaRPr lang="en-US" sz="2400" dirty="0">
              <a:solidFill>
                <a:prstClr val="white"/>
              </a:solidFill>
            </a:endParaRPr>
          </a:p>
        </p:txBody>
      </p:sp>
      <p:pic>
        <p:nvPicPr>
          <p:cNvPr id="15" name="Picture 14"/>
          <p:cNvPicPr>
            <a:picLocks noChangeAspect="1"/>
          </p:cNvPicPr>
          <p:nvPr/>
        </p:nvPicPr>
        <p:blipFill rotWithShape="1">
          <a:blip r:embed="rId6">
            <a:extLst>
              <a:ext uri="{28A0092B-C50C-407E-A947-70E740481C1C}">
                <a14:useLocalDpi xmlns:a14="http://schemas.microsoft.com/office/drawing/2010/main" val="0"/>
              </a:ext>
            </a:extLst>
          </a:blip>
          <a:srcRect l="3386" t="2760" r="1" b="1"/>
          <a:stretch/>
        </p:blipFill>
        <p:spPr>
          <a:xfrm>
            <a:off x="73893" y="6128381"/>
            <a:ext cx="646543" cy="658765"/>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48567" y="2402502"/>
            <a:ext cx="2376765" cy="4225360"/>
          </a:xfrm>
          <a:prstGeom prst="rect">
            <a:avLst/>
          </a:prstGeom>
        </p:spPr>
      </p:pic>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39422" y="2058658"/>
            <a:ext cx="2368770" cy="4211146"/>
          </a:xfrm>
          <a:prstGeom prst="rect">
            <a:avLst/>
          </a:prstGeom>
        </p:spPr>
      </p:pic>
    </p:spTree>
    <p:extLst>
      <p:ext uri="{BB962C8B-B14F-4D97-AF65-F5344CB8AC3E}">
        <p14:creationId xmlns:p14="http://schemas.microsoft.com/office/powerpoint/2010/main" val="119122067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82000">
              <a:schemeClr val="bg2">
                <a:tint val="97000"/>
                <a:hueMod val="88000"/>
                <a:satMod val="130000"/>
                <a:lumMod val="124000"/>
              </a:schemeClr>
            </a:gs>
            <a:gs pos="100000">
              <a:schemeClr val="bg2">
                <a:tint val="96000"/>
                <a:shade val="88000"/>
                <a:hueMod val="108000"/>
                <a:satMod val="164000"/>
                <a:lumMod val="76000"/>
              </a:schemeClr>
            </a:gs>
          </a:gsLst>
          <a:path path="circle">
            <a:fillToRect l="45000" t="65000" r="125000" b="100000"/>
          </a:path>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3807" y="6455870"/>
            <a:ext cx="1412775" cy="331277"/>
          </a:xfrm>
          <a:prstGeom prst="rect">
            <a:avLst/>
          </a:prstGeom>
        </p:spPr>
      </p:pic>
      <p:sp>
        <p:nvSpPr>
          <p:cNvPr id="6" name="TextBox 5"/>
          <p:cNvSpPr txBox="1"/>
          <p:nvPr/>
        </p:nvSpPr>
        <p:spPr>
          <a:xfrm>
            <a:off x="1224263" y="133100"/>
            <a:ext cx="9307630" cy="584775"/>
          </a:xfrm>
          <a:prstGeom prst="rect">
            <a:avLst/>
          </a:prstGeom>
          <a:noFill/>
        </p:spPr>
        <p:txBody>
          <a:bodyPr wrap="square" rtlCol="0">
            <a:spAutoFit/>
          </a:bodyPr>
          <a:lstStyle/>
          <a:p>
            <a:r>
              <a:rPr lang="en-US" sz="3200" dirty="0" smtClean="0"/>
              <a:t>Reporting Forms - Negative Surveys - Mapping</a:t>
            </a:r>
            <a:endParaRPr lang="en-US" sz="3200" dirty="0"/>
          </a:p>
        </p:txBody>
      </p:sp>
      <p:sp>
        <p:nvSpPr>
          <p:cNvPr id="11" name="TextBox 10"/>
          <p:cNvSpPr txBox="1"/>
          <p:nvPr/>
        </p:nvSpPr>
        <p:spPr>
          <a:xfrm>
            <a:off x="6162722" y="948707"/>
            <a:ext cx="2175309" cy="461665"/>
          </a:xfrm>
          <a:prstGeom prst="rect">
            <a:avLst/>
          </a:prstGeom>
          <a:noFill/>
        </p:spPr>
        <p:txBody>
          <a:bodyPr wrap="square" rtlCol="0">
            <a:spAutoFit/>
          </a:bodyPr>
          <a:lstStyle/>
          <a:p>
            <a:pPr lvl="1"/>
            <a:r>
              <a:rPr lang="en-US" sz="2400" dirty="0" smtClean="0">
                <a:solidFill>
                  <a:prstClr val="white"/>
                </a:solidFill>
              </a:rPr>
              <a:t>Vertices</a:t>
            </a:r>
            <a:endParaRPr lang="en-US" sz="2400" dirty="0">
              <a:solidFill>
                <a:prstClr val="white"/>
              </a:solidFill>
            </a:endParaRPr>
          </a:p>
        </p:txBody>
      </p:sp>
      <p:sp>
        <p:nvSpPr>
          <p:cNvPr id="12" name="TextBox 11"/>
          <p:cNvSpPr txBox="1"/>
          <p:nvPr/>
        </p:nvSpPr>
        <p:spPr>
          <a:xfrm>
            <a:off x="9138950" y="1328709"/>
            <a:ext cx="2175309" cy="461665"/>
          </a:xfrm>
          <a:prstGeom prst="rect">
            <a:avLst/>
          </a:prstGeom>
          <a:noFill/>
        </p:spPr>
        <p:txBody>
          <a:bodyPr wrap="square" rtlCol="0">
            <a:spAutoFit/>
          </a:bodyPr>
          <a:lstStyle/>
          <a:p>
            <a:pPr lvl="1"/>
            <a:r>
              <a:rPr lang="en-US" sz="2400" dirty="0" smtClean="0">
                <a:solidFill>
                  <a:prstClr val="white"/>
                </a:solidFill>
              </a:rPr>
              <a:t>Freeform</a:t>
            </a:r>
          </a:p>
        </p:txBody>
      </p:sp>
      <p:sp>
        <p:nvSpPr>
          <p:cNvPr id="13" name="TextBox 12"/>
          <p:cNvSpPr txBox="1"/>
          <p:nvPr/>
        </p:nvSpPr>
        <p:spPr>
          <a:xfrm>
            <a:off x="3633282" y="1335583"/>
            <a:ext cx="1957156" cy="461665"/>
          </a:xfrm>
          <a:prstGeom prst="rect">
            <a:avLst/>
          </a:prstGeom>
          <a:noFill/>
        </p:spPr>
        <p:txBody>
          <a:bodyPr wrap="square" rtlCol="0">
            <a:spAutoFit/>
          </a:bodyPr>
          <a:lstStyle/>
          <a:p>
            <a:pPr lvl="1"/>
            <a:r>
              <a:rPr lang="en-US" sz="2400" dirty="0" smtClean="0">
                <a:solidFill>
                  <a:prstClr val="white"/>
                </a:solidFill>
              </a:rPr>
              <a:t>Point</a:t>
            </a:r>
            <a:endParaRPr lang="en-US" sz="2400" dirty="0">
              <a:solidFill>
                <a:prstClr val="white"/>
              </a:solidFill>
            </a:endParaRPr>
          </a:p>
        </p:txBody>
      </p:sp>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3386" t="2760" r="1" b="1"/>
          <a:stretch/>
        </p:blipFill>
        <p:spPr>
          <a:xfrm>
            <a:off x="73893" y="6128381"/>
            <a:ext cx="646543" cy="658765"/>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62722" y="1517366"/>
            <a:ext cx="2403944" cy="4273678"/>
          </a:xfrm>
          <a:prstGeom prst="rect">
            <a:avLst/>
          </a:prstGeom>
          <a:ln>
            <a:noFill/>
          </a:ln>
          <a:effectLst>
            <a:outerShdw blurRad="292100" dist="139700" dir="2700000" algn="tl" rotWithShape="0">
              <a:srgbClr val="333333">
                <a:alpha val="65000"/>
              </a:srgbClr>
            </a:outerShdw>
          </a:effectLst>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24010" y="1862068"/>
            <a:ext cx="2283999" cy="4060443"/>
          </a:xfrm>
          <a:prstGeom prst="rect">
            <a:avLst/>
          </a:prstGeom>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90242" y="1843892"/>
            <a:ext cx="2294223" cy="4078619"/>
          </a:xfrm>
          <a:prstGeom prst="rect">
            <a:avLst/>
          </a:prstGeom>
          <a:ln>
            <a:noFill/>
          </a:ln>
          <a:effectLst>
            <a:outerShdw blurRad="292100" dist="139700" dir="2700000" algn="tl" rotWithShape="0">
              <a:srgbClr val="333333">
                <a:alpha val="65000"/>
              </a:srgbClr>
            </a:outerShdw>
          </a:effectLst>
        </p:spPr>
      </p:pic>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2087" y="1410372"/>
            <a:ext cx="2376765" cy="4225360"/>
          </a:xfrm>
          <a:prstGeom prst="rect">
            <a:avLst/>
          </a:prstGeom>
        </p:spPr>
      </p:pic>
      <p:sp>
        <p:nvSpPr>
          <p:cNvPr id="20" name="Oval 19"/>
          <p:cNvSpPr/>
          <p:nvPr/>
        </p:nvSpPr>
        <p:spPr>
          <a:xfrm>
            <a:off x="2313510" y="2199991"/>
            <a:ext cx="655038" cy="484554"/>
          </a:xfrm>
          <a:prstGeom prst="ellipse">
            <a:avLst/>
          </a:prstGeom>
          <a:noFill/>
          <a:ln w="38100"/>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582087" y="917723"/>
            <a:ext cx="2386461" cy="461665"/>
          </a:xfrm>
          <a:prstGeom prst="rect">
            <a:avLst/>
          </a:prstGeom>
          <a:noFill/>
        </p:spPr>
        <p:txBody>
          <a:bodyPr wrap="square" rtlCol="0">
            <a:spAutoFit/>
          </a:bodyPr>
          <a:lstStyle/>
          <a:p>
            <a:pPr lvl="1"/>
            <a:r>
              <a:rPr lang="en-US" sz="2400" dirty="0" smtClean="0">
                <a:solidFill>
                  <a:prstClr val="white"/>
                </a:solidFill>
              </a:rPr>
              <a:t>Click </a:t>
            </a:r>
            <a:r>
              <a:rPr lang="en-US" sz="2400" u="sng" dirty="0" smtClean="0">
                <a:solidFill>
                  <a:prstClr val="white"/>
                </a:solidFill>
              </a:rPr>
              <a:t>Edit</a:t>
            </a:r>
            <a:endParaRPr lang="en-US" sz="2400" u="sng" dirty="0">
              <a:solidFill>
                <a:prstClr val="white"/>
              </a:solidFill>
            </a:endParaRPr>
          </a:p>
        </p:txBody>
      </p:sp>
    </p:spTree>
    <p:extLst>
      <p:ext uri="{BB962C8B-B14F-4D97-AF65-F5344CB8AC3E}">
        <p14:creationId xmlns:p14="http://schemas.microsoft.com/office/powerpoint/2010/main" val="94976581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82000">
              <a:schemeClr val="bg2">
                <a:tint val="97000"/>
                <a:hueMod val="88000"/>
                <a:satMod val="130000"/>
                <a:lumMod val="124000"/>
              </a:schemeClr>
            </a:gs>
            <a:gs pos="100000">
              <a:schemeClr val="bg2">
                <a:tint val="96000"/>
                <a:shade val="88000"/>
                <a:hueMod val="108000"/>
                <a:satMod val="164000"/>
                <a:lumMod val="76000"/>
              </a:schemeClr>
            </a:gs>
          </a:gsLst>
          <a:path path="circle">
            <a:fillToRect l="45000" t="65000" r="125000" b="100000"/>
          </a:path>
        </a:gradFill>
        <a:effectLst/>
      </p:bgPr>
    </p:bg>
    <p:spTree>
      <p:nvGrpSpPr>
        <p:cNvPr id="1" name=""/>
        <p:cNvGrpSpPr/>
        <p:nvPr/>
      </p:nvGrpSpPr>
      <p:grpSpPr>
        <a:xfrm>
          <a:off x="0" y="0"/>
          <a:ext cx="0" cy="0"/>
          <a:chOff x="0" y="0"/>
          <a:chExt cx="0" cy="0"/>
        </a:xfrm>
      </p:grpSpPr>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61364" y="3070167"/>
            <a:ext cx="2051419" cy="3646967"/>
          </a:xfrm>
          <a:prstGeom prst="rect">
            <a:avLst/>
          </a:prstGeom>
        </p:spPr>
      </p:pic>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34263" y="3086282"/>
            <a:ext cx="2033290" cy="3614738"/>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4752" y="1674851"/>
            <a:ext cx="2435242" cy="4329320"/>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23807" y="6455870"/>
            <a:ext cx="1412775" cy="331277"/>
          </a:xfrm>
          <a:prstGeom prst="rect">
            <a:avLst/>
          </a:prstGeom>
        </p:spPr>
      </p:pic>
      <p:sp>
        <p:nvSpPr>
          <p:cNvPr id="6" name="TextBox 5"/>
          <p:cNvSpPr txBox="1"/>
          <p:nvPr/>
        </p:nvSpPr>
        <p:spPr>
          <a:xfrm>
            <a:off x="4451408" y="138451"/>
            <a:ext cx="3368842" cy="584775"/>
          </a:xfrm>
          <a:prstGeom prst="rect">
            <a:avLst/>
          </a:prstGeom>
          <a:noFill/>
        </p:spPr>
        <p:txBody>
          <a:bodyPr wrap="square" rtlCol="0">
            <a:spAutoFit/>
          </a:bodyPr>
          <a:lstStyle/>
          <a:p>
            <a:r>
              <a:rPr lang="en-US" sz="3200" dirty="0" smtClean="0"/>
              <a:t>Upload Queue</a:t>
            </a:r>
            <a:endParaRPr lang="en-US" sz="3200" dirty="0"/>
          </a:p>
        </p:txBody>
      </p:sp>
      <p:sp>
        <p:nvSpPr>
          <p:cNvPr id="9" name="Oval 8"/>
          <p:cNvSpPr/>
          <p:nvPr/>
        </p:nvSpPr>
        <p:spPr>
          <a:xfrm>
            <a:off x="221485" y="3466214"/>
            <a:ext cx="1926292" cy="666621"/>
          </a:xfrm>
          <a:prstGeom prst="ellipse">
            <a:avLst/>
          </a:prstGeom>
          <a:noFill/>
          <a:ln w="38100"/>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02901" y="831360"/>
            <a:ext cx="2666358" cy="830997"/>
          </a:xfrm>
          <a:prstGeom prst="rect">
            <a:avLst/>
          </a:prstGeom>
          <a:noFill/>
        </p:spPr>
        <p:txBody>
          <a:bodyPr wrap="square" rtlCol="0">
            <a:spAutoFit/>
          </a:bodyPr>
          <a:lstStyle/>
          <a:p>
            <a:r>
              <a:rPr lang="en-US" sz="2400" dirty="0" smtClean="0"/>
              <a:t>Shows # of reports in Queue</a:t>
            </a:r>
            <a:endParaRPr lang="en-US" sz="2400" dirty="0"/>
          </a:p>
        </p:txBody>
      </p:sp>
      <p:sp>
        <p:nvSpPr>
          <p:cNvPr id="12" name="TextBox 11"/>
          <p:cNvSpPr txBox="1"/>
          <p:nvPr/>
        </p:nvSpPr>
        <p:spPr>
          <a:xfrm>
            <a:off x="3168889" y="2577876"/>
            <a:ext cx="2749039" cy="461665"/>
          </a:xfrm>
          <a:prstGeom prst="rect">
            <a:avLst/>
          </a:prstGeom>
          <a:noFill/>
        </p:spPr>
        <p:txBody>
          <a:bodyPr wrap="square" rtlCol="0">
            <a:spAutoFit/>
          </a:bodyPr>
          <a:lstStyle/>
          <a:p>
            <a:r>
              <a:rPr lang="en-US" sz="2400" dirty="0" smtClean="0"/>
              <a:t>Reports in </a:t>
            </a:r>
            <a:r>
              <a:rPr lang="en-US" sz="2400" dirty="0" smtClean="0"/>
              <a:t>Queue</a:t>
            </a:r>
            <a:endParaRPr lang="en-US" sz="2400" dirty="0"/>
          </a:p>
        </p:txBody>
      </p:sp>
      <p:sp>
        <p:nvSpPr>
          <p:cNvPr id="13" name="TextBox 12"/>
          <p:cNvSpPr txBox="1"/>
          <p:nvPr/>
        </p:nvSpPr>
        <p:spPr>
          <a:xfrm>
            <a:off x="6608215" y="1903573"/>
            <a:ext cx="2577505" cy="1200329"/>
          </a:xfrm>
          <a:prstGeom prst="rect">
            <a:avLst/>
          </a:prstGeom>
          <a:noFill/>
        </p:spPr>
        <p:txBody>
          <a:bodyPr wrap="square" rtlCol="0">
            <a:spAutoFit/>
          </a:bodyPr>
          <a:lstStyle/>
          <a:p>
            <a:pPr algn="ctr"/>
            <a:r>
              <a:rPr lang="en-US" sz="2400" dirty="0" smtClean="0"/>
              <a:t>Swipe to edit or delete reports in Queue</a:t>
            </a:r>
            <a:endParaRPr lang="en-US" sz="2400" dirty="0"/>
          </a:p>
        </p:txBody>
      </p:sp>
      <p:sp>
        <p:nvSpPr>
          <p:cNvPr id="14" name="TextBox 13"/>
          <p:cNvSpPr txBox="1"/>
          <p:nvPr/>
        </p:nvSpPr>
        <p:spPr>
          <a:xfrm>
            <a:off x="9599550" y="2042073"/>
            <a:ext cx="2277029" cy="461665"/>
          </a:xfrm>
          <a:prstGeom prst="rect">
            <a:avLst/>
          </a:prstGeom>
          <a:noFill/>
        </p:spPr>
        <p:txBody>
          <a:bodyPr wrap="square" rtlCol="0">
            <a:spAutoFit/>
          </a:bodyPr>
          <a:lstStyle/>
          <a:p>
            <a:r>
              <a:rPr lang="en-US" sz="2400" dirty="0" smtClean="0"/>
              <a:t>Empty Queue</a:t>
            </a:r>
            <a:endParaRPr lang="en-US" sz="2400" dirty="0"/>
          </a:p>
        </p:txBody>
      </p:sp>
      <p:sp>
        <p:nvSpPr>
          <p:cNvPr id="15" name="TextBox 14"/>
          <p:cNvSpPr txBox="1"/>
          <p:nvPr/>
        </p:nvSpPr>
        <p:spPr>
          <a:xfrm>
            <a:off x="3168889" y="702582"/>
            <a:ext cx="7102415" cy="1200329"/>
          </a:xfrm>
          <a:prstGeom prst="rect">
            <a:avLst/>
          </a:prstGeom>
          <a:noFill/>
        </p:spPr>
        <p:txBody>
          <a:bodyPr wrap="square" rtlCol="0">
            <a:spAutoFit/>
          </a:bodyPr>
          <a:lstStyle/>
          <a:p>
            <a:pPr marL="342900" indent="-342900">
              <a:buFont typeface="Wingdings" panose="05000000000000000000" pitchFamily="2" charset="2"/>
              <a:buChar char="ü"/>
            </a:pPr>
            <a:r>
              <a:rPr lang="en-US" sz="2400" dirty="0" smtClean="0"/>
              <a:t>Save all reports to your device</a:t>
            </a:r>
          </a:p>
          <a:p>
            <a:pPr marL="342900" indent="-342900">
              <a:buFont typeface="Wingdings" panose="05000000000000000000" pitchFamily="2" charset="2"/>
              <a:buChar char="ü"/>
            </a:pPr>
            <a:r>
              <a:rPr lang="en-US" sz="2400" dirty="0" smtClean="0"/>
              <a:t>Upload after connecting to </a:t>
            </a:r>
            <a:r>
              <a:rPr lang="en-US" sz="2400" dirty="0" err="1" smtClean="0"/>
              <a:t>WiFi</a:t>
            </a:r>
            <a:endParaRPr lang="en-US" sz="2400" dirty="0" smtClean="0"/>
          </a:p>
          <a:p>
            <a:pPr marL="342900" indent="-342900">
              <a:buFont typeface="Wingdings" panose="05000000000000000000" pitchFamily="2" charset="2"/>
              <a:buChar char="ü"/>
            </a:pPr>
            <a:r>
              <a:rPr lang="en-US" sz="2400" dirty="0" smtClean="0"/>
              <a:t>Saves your data and your device’s battery</a:t>
            </a:r>
            <a:endParaRPr lang="en-US" sz="2400" dirty="0"/>
          </a:p>
        </p:txBody>
      </p:sp>
      <p:sp>
        <p:nvSpPr>
          <p:cNvPr id="16" name="Notched Right Arrow 15"/>
          <p:cNvSpPr/>
          <p:nvPr/>
        </p:nvSpPr>
        <p:spPr>
          <a:xfrm rot="14820639">
            <a:off x="4870104" y="4026604"/>
            <a:ext cx="1674586" cy="470523"/>
          </a:xfrm>
          <a:prstGeom prst="notchedRightArrow">
            <a:avLst/>
          </a:prstGeom>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Notched Right Arrow 16"/>
          <p:cNvSpPr/>
          <p:nvPr/>
        </p:nvSpPr>
        <p:spPr>
          <a:xfrm rot="14558031">
            <a:off x="1350360" y="4455983"/>
            <a:ext cx="1674586" cy="470523"/>
          </a:xfrm>
          <a:prstGeom prst="notchedRightArrow">
            <a:avLst/>
          </a:prstGeom>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p:cNvPicPr>
            <a:picLocks noChangeAspect="1"/>
          </p:cNvPicPr>
          <p:nvPr/>
        </p:nvPicPr>
        <p:blipFill rotWithShape="1">
          <a:blip r:embed="rId7">
            <a:extLst>
              <a:ext uri="{28A0092B-C50C-407E-A947-70E740481C1C}">
                <a14:useLocalDpi xmlns:a14="http://schemas.microsoft.com/office/drawing/2010/main" val="0"/>
              </a:ext>
            </a:extLst>
          </a:blip>
          <a:srcRect l="3386" t="2760" r="1" b="1"/>
          <a:stretch/>
        </p:blipFill>
        <p:spPr>
          <a:xfrm>
            <a:off x="73893" y="6128381"/>
            <a:ext cx="646543" cy="658765"/>
          </a:xfrm>
          <a:prstGeom prst="rect">
            <a:avLst/>
          </a:prstGeom>
        </p:spPr>
      </p:pic>
      <p:sp>
        <p:nvSpPr>
          <p:cNvPr id="21" name="Notched Right Arrow 20"/>
          <p:cNvSpPr/>
          <p:nvPr/>
        </p:nvSpPr>
        <p:spPr>
          <a:xfrm rot="8492888">
            <a:off x="7679200" y="5475833"/>
            <a:ext cx="1674586" cy="470523"/>
          </a:xfrm>
          <a:prstGeom prst="notchedRightArrow">
            <a:avLst/>
          </a:prstGeom>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3" name="Group 22"/>
          <p:cNvGrpSpPr/>
          <p:nvPr/>
        </p:nvGrpSpPr>
        <p:grpSpPr>
          <a:xfrm>
            <a:off x="9678921" y="2598294"/>
            <a:ext cx="2197657" cy="3643018"/>
            <a:chOff x="9678922" y="2598294"/>
            <a:chExt cx="2118286" cy="3345306"/>
          </a:xfrm>
        </p:grpSpPr>
        <p:pic>
          <p:nvPicPr>
            <p:cNvPr id="8" name="Picture 7"/>
            <p:cNvPicPr>
              <a:picLocks noChangeAspect="1"/>
            </p:cNvPicPr>
            <p:nvPr/>
          </p:nvPicPr>
          <p:blipFill rotWithShape="1">
            <a:blip r:embed="rId8" cstate="print">
              <a:extLst>
                <a:ext uri="{28A0092B-C50C-407E-A947-70E740481C1C}">
                  <a14:useLocalDpi xmlns:a14="http://schemas.microsoft.com/office/drawing/2010/main" val="0"/>
                </a:ext>
              </a:extLst>
            </a:blip>
            <a:srcRect t="12535" b="7280"/>
            <a:stretch/>
          </p:blipFill>
          <p:spPr>
            <a:xfrm>
              <a:off x="9678923" y="2923953"/>
              <a:ext cx="2118285" cy="3019647"/>
            </a:xfrm>
            <a:prstGeom prst="rect">
              <a:avLst/>
            </a:prstGeom>
            <a:ln>
              <a:noFill/>
            </a:ln>
            <a:effectLst>
              <a:outerShdw blurRad="292100" dist="139700" dir="2700000" algn="tl" rotWithShape="0">
                <a:srgbClr val="333333">
                  <a:alpha val="65000"/>
                </a:srgbClr>
              </a:outerShdw>
            </a:effectLst>
          </p:spPr>
        </p:pic>
        <p:pic>
          <p:nvPicPr>
            <p:cNvPr id="22" name="Picture 21"/>
            <p:cNvPicPr>
              <a:picLocks noChangeAspect="1"/>
            </p:cNvPicPr>
            <p:nvPr/>
          </p:nvPicPr>
          <p:blipFill rotWithShape="1">
            <a:blip r:embed="rId9" cstate="print">
              <a:extLst>
                <a:ext uri="{28A0092B-C50C-407E-A947-70E740481C1C}">
                  <a14:useLocalDpi xmlns:a14="http://schemas.microsoft.com/office/drawing/2010/main" val="0"/>
                </a:ext>
              </a:extLst>
            </a:blip>
            <a:srcRect b="91352"/>
            <a:stretch/>
          </p:blipFill>
          <p:spPr>
            <a:xfrm>
              <a:off x="9678922" y="2598294"/>
              <a:ext cx="2118285" cy="325659"/>
            </a:xfrm>
            <a:prstGeom prst="rect">
              <a:avLst/>
            </a:prstGeom>
          </p:spPr>
        </p:pic>
      </p:grpSp>
    </p:spTree>
    <p:extLst>
      <p:ext uri="{BB962C8B-B14F-4D97-AF65-F5344CB8AC3E}">
        <p14:creationId xmlns:p14="http://schemas.microsoft.com/office/powerpoint/2010/main" val="31507220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82000">
              <a:schemeClr val="bg2">
                <a:tint val="97000"/>
                <a:hueMod val="88000"/>
                <a:satMod val="130000"/>
                <a:lumMod val="124000"/>
              </a:schemeClr>
            </a:gs>
            <a:gs pos="100000">
              <a:schemeClr val="bg2">
                <a:tint val="96000"/>
                <a:shade val="88000"/>
                <a:hueMod val="108000"/>
                <a:satMod val="164000"/>
                <a:lumMod val="76000"/>
              </a:schemeClr>
            </a:gs>
          </a:gsLst>
          <a:path path="circle">
            <a:fillToRect l="45000" t="65000" r="125000" b="100000"/>
          </a:path>
        </a:gradFill>
        <a:effectLst/>
      </p:bgPr>
    </p:bg>
    <p:spTree>
      <p:nvGrpSpPr>
        <p:cNvPr id="1" name=""/>
        <p:cNvGrpSpPr/>
        <p:nvPr/>
      </p:nvGrpSpPr>
      <p:grpSpPr>
        <a:xfrm>
          <a:off x="0" y="0"/>
          <a:ext cx="0" cy="0"/>
          <a:chOff x="0" y="0"/>
          <a:chExt cx="0" cy="0"/>
        </a:xfrm>
      </p:grpSpPr>
      <p:sp>
        <p:nvSpPr>
          <p:cNvPr id="4" name="TextBox 3"/>
          <p:cNvSpPr txBox="1"/>
          <p:nvPr/>
        </p:nvSpPr>
        <p:spPr>
          <a:xfrm>
            <a:off x="4373032" y="1120718"/>
            <a:ext cx="6223000" cy="1077218"/>
          </a:xfrm>
          <a:prstGeom prst="rect">
            <a:avLst/>
          </a:prstGeom>
          <a:noFill/>
        </p:spPr>
        <p:txBody>
          <a:bodyPr wrap="square" rtlCol="0">
            <a:spAutoFit/>
          </a:bodyPr>
          <a:lstStyle/>
          <a:p>
            <a:r>
              <a:rPr lang="en-US" sz="3200" dirty="0"/>
              <a:t>Bring the </a:t>
            </a:r>
            <a:r>
              <a:rPr lang="en-US" sz="3200" dirty="0" smtClean="0"/>
              <a:t>Power </a:t>
            </a:r>
            <a:r>
              <a:rPr lang="en-US" sz="3200" dirty="0"/>
              <a:t>of EDDMapS </a:t>
            </a:r>
            <a:endParaRPr lang="en-US" sz="3200" dirty="0" smtClean="0"/>
          </a:p>
          <a:p>
            <a:r>
              <a:rPr lang="en-US" sz="3200" dirty="0" smtClean="0"/>
              <a:t>to Your Smartphone</a:t>
            </a:r>
            <a:endParaRPr lang="en-US" sz="3200" dirty="0"/>
          </a:p>
        </p:txBody>
      </p:sp>
      <p:sp>
        <p:nvSpPr>
          <p:cNvPr id="15" name="TextBox 14"/>
          <p:cNvSpPr txBox="1"/>
          <p:nvPr/>
        </p:nvSpPr>
        <p:spPr>
          <a:xfrm>
            <a:off x="4131733" y="2418273"/>
            <a:ext cx="7413722" cy="3416320"/>
          </a:xfrm>
          <a:prstGeom prst="rect">
            <a:avLst/>
          </a:prstGeom>
          <a:noFill/>
        </p:spPr>
        <p:txBody>
          <a:bodyPr wrap="square" rtlCol="0">
            <a:spAutoFit/>
          </a:bodyPr>
          <a:lstStyle/>
          <a:p>
            <a:pPr marL="342900" indent="-342900">
              <a:buFont typeface="Wingdings" panose="05000000000000000000" pitchFamily="2" charset="2"/>
              <a:buChar char="ü"/>
            </a:pPr>
            <a:r>
              <a:rPr lang="en-US" sz="2400" dirty="0" smtClean="0"/>
              <a:t>Choose the </a:t>
            </a:r>
            <a:r>
              <a:rPr lang="en-US" sz="2400" dirty="0" smtClean="0"/>
              <a:t>GLEDN smartphone app</a:t>
            </a:r>
            <a:endParaRPr lang="en-US" sz="2400" dirty="0" smtClean="0"/>
          </a:p>
          <a:p>
            <a:pPr marL="342900" indent="-342900">
              <a:buFont typeface="Wingdings" panose="05000000000000000000" pitchFamily="2" charset="2"/>
              <a:buChar char="ü"/>
            </a:pPr>
            <a:r>
              <a:rPr lang="en-US" sz="2400" dirty="0" smtClean="0"/>
              <a:t>Download the </a:t>
            </a:r>
            <a:r>
              <a:rPr lang="en-US" sz="2400" dirty="0" smtClean="0"/>
              <a:t>app</a:t>
            </a:r>
          </a:p>
          <a:p>
            <a:pPr marL="342900" indent="-342900">
              <a:buFont typeface="Wingdings" panose="05000000000000000000" pitchFamily="2" charset="2"/>
              <a:buChar char="ü"/>
            </a:pPr>
            <a:r>
              <a:rPr lang="en-US" sz="2400" dirty="0" smtClean="0"/>
              <a:t>Use the Field Guide to identify invasive species</a:t>
            </a:r>
          </a:p>
          <a:p>
            <a:pPr marL="342900" indent="-342900">
              <a:buFont typeface="Wingdings" panose="05000000000000000000" pitchFamily="2" charset="2"/>
              <a:buChar char="ü"/>
            </a:pPr>
            <a:r>
              <a:rPr lang="en-US" sz="2400" dirty="0" smtClean="0"/>
              <a:t>Use the Distribution Maps to see what has already been reported in the area</a:t>
            </a:r>
            <a:endParaRPr lang="en-US" sz="2400" dirty="0" smtClean="0"/>
          </a:p>
          <a:p>
            <a:pPr marL="342900" indent="-342900">
              <a:buFont typeface="Wingdings" panose="05000000000000000000" pitchFamily="2" charset="2"/>
              <a:buChar char="ü"/>
            </a:pPr>
            <a:r>
              <a:rPr lang="en-US" sz="2400" dirty="0" smtClean="0"/>
              <a:t>Submit </a:t>
            </a:r>
            <a:r>
              <a:rPr lang="en-US" sz="2400" dirty="0"/>
              <a:t>invasive species observations </a:t>
            </a:r>
            <a:r>
              <a:rPr lang="en-US" sz="2400" dirty="0" smtClean="0"/>
              <a:t>using your smartphone</a:t>
            </a:r>
            <a:endParaRPr lang="en-US" sz="2400" dirty="0" smtClean="0"/>
          </a:p>
          <a:p>
            <a:pPr marL="342900" indent="-342900">
              <a:buFont typeface="Wingdings" panose="05000000000000000000" pitchFamily="2" charset="2"/>
              <a:buChar char="ü"/>
            </a:pPr>
            <a:r>
              <a:rPr lang="en-US" sz="2400" dirty="0" smtClean="0"/>
              <a:t>All </a:t>
            </a:r>
            <a:r>
              <a:rPr lang="en-US" sz="2400" dirty="0"/>
              <a:t>reports are sent to </a:t>
            </a:r>
            <a:r>
              <a:rPr lang="en-US" sz="2400" dirty="0" smtClean="0"/>
              <a:t>verifiers </a:t>
            </a:r>
            <a:r>
              <a:rPr lang="en-US" sz="2400" dirty="0"/>
              <a:t>for </a:t>
            </a:r>
            <a:r>
              <a:rPr lang="en-US" sz="2400" dirty="0" smtClean="0"/>
              <a:t>review</a:t>
            </a:r>
          </a:p>
          <a:p>
            <a:pPr marL="342900" indent="-342900">
              <a:buFont typeface="Wingdings" panose="05000000000000000000" pitchFamily="2" charset="2"/>
              <a:buChar char="ü"/>
            </a:pPr>
            <a:r>
              <a:rPr lang="en-US" sz="2400" dirty="0" smtClean="0"/>
              <a:t>Works on both Android and iPhone devices</a:t>
            </a:r>
            <a:endParaRPr lang="en-US" sz="2400" dirty="0"/>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3807" y="6455870"/>
            <a:ext cx="1412775" cy="331277"/>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94968" y="2859851"/>
            <a:ext cx="1043434" cy="342376"/>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70323" y="2854670"/>
            <a:ext cx="1191121" cy="353356"/>
          </a:xfrm>
          <a:prstGeom prst="rect">
            <a:avLst/>
          </a:prstGeom>
        </p:spPr>
      </p:pic>
      <p:pic>
        <p:nvPicPr>
          <p:cNvPr id="14" name="Picture 13"/>
          <p:cNvPicPr>
            <a:picLocks noChangeAspect="1"/>
          </p:cNvPicPr>
          <p:nvPr/>
        </p:nvPicPr>
        <p:blipFill rotWithShape="1">
          <a:blip r:embed="rId6">
            <a:extLst>
              <a:ext uri="{28A0092B-C50C-407E-A947-70E740481C1C}">
                <a14:useLocalDpi xmlns:a14="http://schemas.microsoft.com/office/drawing/2010/main" val="0"/>
              </a:ext>
            </a:extLst>
          </a:blip>
          <a:srcRect l="3386" t="2760" r="1" b="1"/>
          <a:stretch/>
        </p:blipFill>
        <p:spPr>
          <a:xfrm>
            <a:off x="73893" y="6128381"/>
            <a:ext cx="646543" cy="658765"/>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0436" y="539942"/>
            <a:ext cx="3143497" cy="5588439"/>
          </a:xfrm>
          <a:prstGeom prst="rect">
            <a:avLst/>
          </a:prstGeom>
        </p:spPr>
      </p:pic>
    </p:spTree>
    <p:extLst>
      <p:ext uri="{BB962C8B-B14F-4D97-AF65-F5344CB8AC3E}">
        <p14:creationId xmlns:p14="http://schemas.microsoft.com/office/powerpoint/2010/main" val="24302987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82000">
              <a:schemeClr val="bg2">
                <a:tint val="97000"/>
                <a:hueMod val="88000"/>
                <a:satMod val="130000"/>
                <a:lumMod val="124000"/>
              </a:schemeClr>
            </a:gs>
            <a:gs pos="100000">
              <a:schemeClr val="bg2">
                <a:tint val="96000"/>
                <a:shade val="88000"/>
                <a:hueMod val="108000"/>
                <a:satMod val="164000"/>
                <a:lumMod val="76000"/>
              </a:schemeClr>
            </a:gs>
          </a:gsLst>
          <a:path path="circle">
            <a:fillToRect l="45000" t="65000" r="125000" b="100000"/>
          </a:path>
        </a:grad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6419" y="650180"/>
            <a:ext cx="2602280" cy="4626275"/>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23807" y="6455870"/>
            <a:ext cx="1412775" cy="331277"/>
          </a:xfrm>
          <a:prstGeom prst="rect">
            <a:avLst/>
          </a:prstGeom>
        </p:spPr>
      </p:pic>
      <p:sp>
        <p:nvSpPr>
          <p:cNvPr id="9" name="TextBox 8"/>
          <p:cNvSpPr txBox="1"/>
          <p:nvPr/>
        </p:nvSpPr>
        <p:spPr>
          <a:xfrm>
            <a:off x="4562374" y="231006"/>
            <a:ext cx="3397718" cy="584775"/>
          </a:xfrm>
          <a:prstGeom prst="rect">
            <a:avLst/>
          </a:prstGeom>
          <a:noFill/>
        </p:spPr>
        <p:txBody>
          <a:bodyPr wrap="square" rtlCol="0">
            <a:spAutoFit/>
          </a:bodyPr>
          <a:lstStyle/>
          <a:p>
            <a:r>
              <a:rPr lang="en-US" sz="3200" dirty="0" smtClean="0"/>
              <a:t>Wrapping It Up</a:t>
            </a:r>
            <a:endParaRPr lang="en-US" sz="3200" dirty="0"/>
          </a:p>
        </p:txBody>
      </p:sp>
      <p:sp>
        <p:nvSpPr>
          <p:cNvPr id="13" name="TextBox 12"/>
          <p:cNvSpPr txBox="1"/>
          <p:nvPr/>
        </p:nvSpPr>
        <p:spPr>
          <a:xfrm>
            <a:off x="1339282" y="255312"/>
            <a:ext cx="1867503" cy="369332"/>
          </a:xfrm>
          <a:prstGeom prst="rect">
            <a:avLst/>
          </a:prstGeom>
          <a:noFill/>
        </p:spPr>
        <p:txBody>
          <a:bodyPr wrap="square" rtlCol="0">
            <a:spAutoFit/>
          </a:bodyPr>
          <a:lstStyle/>
          <a:p>
            <a:r>
              <a:rPr lang="en-US" dirty="0" smtClean="0"/>
              <a:t>Communicate</a:t>
            </a:r>
            <a:endParaRPr lang="en-US" dirty="0"/>
          </a:p>
        </p:txBody>
      </p:sp>
      <p:sp>
        <p:nvSpPr>
          <p:cNvPr id="16" name="TextBox 15"/>
          <p:cNvSpPr txBox="1"/>
          <p:nvPr/>
        </p:nvSpPr>
        <p:spPr>
          <a:xfrm>
            <a:off x="4464094" y="1100213"/>
            <a:ext cx="2640668" cy="923330"/>
          </a:xfrm>
          <a:prstGeom prst="rect">
            <a:avLst/>
          </a:prstGeom>
          <a:noFill/>
        </p:spPr>
        <p:txBody>
          <a:bodyPr wrap="square" rtlCol="0">
            <a:spAutoFit/>
          </a:bodyPr>
          <a:lstStyle/>
          <a:p>
            <a:r>
              <a:rPr lang="en-US" dirty="0"/>
              <a:t>Email </a:t>
            </a:r>
            <a:r>
              <a:rPr lang="en-US" dirty="0" smtClean="0"/>
              <a:t>us </a:t>
            </a:r>
            <a:r>
              <a:rPr lang="en-US" dirty="0" smtClean="0"/>
              <a:t>from your phone with </a:t>
            </a:r>
            <a:r>
              <a:rPr lang="en-US" dirty="0"/>
              <a:t>questions or problems</a:t>
            </a:r>
          </a:p>
        </p:txBody>
      </p:sp>
      <p:sp>
        <p:nvSpPr>
          <p:cNvPr id="18" name="Notched Right Arrow 17"/>
          <p:cNvSpPr/>
          <p:nvPr/>
        </p:nvSpPr>
        <p:spPr>
          <a:xfrm rot="17304664">
            <a:off x="611628" y="5246789"/>
            <a:ext cx="1670338" cy="470523"/>
          </a:xfrm>
          <a:prstGeom prst="notchedRightArrow">
            <a:avLst/>
          </a:prstGeom>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p:cNvPicPr>
            <a:picLocks noChangeAspect="1"/>
          </p:cNvPicPr>
          <p:nvPr/>
        </p:nvPicPr>
        <p:blipFill rotWithShape="1">
          <a:blip r:embed="rId5">
            <a:extLst>
              <a:ext uri="{28A0092B-C50C-407E-A947-70E740481C1C}">
                <a14:useLocalDpi xmlns:a14="http://schemas.microsoft.com/office/drawing/2010/main" val="0"/>
              </a:ext>
            </a:extLst>
          </a:blip>
          <a:srcRect l="3386" t="2760" r="1" b="1"/>
          <a:stretch/>
        </p:blipFill>
        <p:spPr>
          <a:xfrm>
            <a:off x="73893" y="6128381"/>
            <a:ext cx="646543" cy="658765"/>
          </a:xfrm>
          <a:prstGeom prst="rect">
            <a:avLst/>
          </a:prstGeom>
        </p:spPr>
      </p:pic>
      <p:sp>
        <p:nvSpPr>
          <p:cNvPr id="15" name="TextBox 14"/>
          <p:cNvSpPr txBox="1"/>
          <p:nvPr/>
        </p:nvSpPr>
        <p:spPr>
          <a:xfrm>
            <a:off x="1573868" y="5489449"/>
            <a:ext cx="1704971" cy="646331"/>
          </a:xfrm>
          <a:prstGeom prst="rect">
            <a:avLst/>
          </a:prstGeom>
          <a:noFill/>
        </p:spPr>
        <p:txBody>
          <a:bodyPr wrap="square" rtlCol="0">
            <a:spAutoFit/>
          </a:bodyPr>
          <a:lstStyle/>
          <a:p>
            <a:r>
              <a:rPr lang="en-US" dirty="0" smtClean="0"/>
              <a:t>Click on Feedback</a:t>
            </a:r>
            <a:endParaRPr lang="en-US" dirty="0"/>
          </a:p>
        </p:txBody>
      </p:sp>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01787" y="2023543"/>
            <a:ext cx="2640668" cy="4687186"/>
          </a:xfrm>
          <a:prstGeom prst="rect">
            <a:avLst/>
          </a:prstGeom>
          <a:ln>
            <a:noFill/>
          </a:ln>
          <a:effectLst>
            <a:outerShdw blurRad="292100" dist="139700" dir="2700000" algn="tl" rotWithShape="0">
              <a:srgbClr val="333333">
                <a:alpha val="65000"/>
              </a:srgbClr>
            </a:outerShdw>
          </a:effectLst>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50157" y="2541181"/>
            <a:ext cx="3674096" cy="3807594"/>
          </a:xfrm>
          <a:prstGeom prst="rect">
            <a:avLst/>
          </a:prstGeom>
        </p:spPr>
      </p:pic>
      <p:sp>
        <p:nvSpPr>
          <p:cNvPr id="22" name="TextBox 21"/>
          <p:cNvSpPr txBox="1"/>
          <p:nvPr/>
        </p:nvSpPr>
        <p:spPr>
          <a:xfrm>
            <a:off x="7850157" y="1617851"/>
            <a:ext cx="3674096" cy="923330"/>
          </a:xfrm>
          <a:prstGeom prst="rect">
            <a:avLst/>
          </a:prstGeom>
          <a:noFill/>
        </p:spPr>
        <p:txBody>
          <a:bodyPr wrap="square" rtlCol="0">
            <a:spAutoFit/>
          </a:bodyPr>
          <a:lstStyle/>
          <a:p>
            <a:r>
              <a:rPr lang="en-US" dirty="0" smtClean="0"/>
              <a:t>Our Techs get an email with the information they need to resolve the issue</a:t>
            </a:r>
            <a:endParaRPr lang="en-US" dirty="0"/>
          </a:p>
        </p:txBody>
      </p:sp>
    </p:spTree>
    <p:extLst>
      <p:ext uri="{BB962C8B-B14F-4D97-AF65-F5344CB8AC3E}">
        <p14:creationId xmlns:p14="http://schemas.microsoft.com/office/powerpoint/2010/main" val="404604556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82000">
              <a:schemeClr val="bg2">
                <a:tint val="97000"/>
                <a:hueMod val="88000"/>
                <a:satMod val="130000"/>
                <a:lumMod val="124000"/>
              </a:schemeClr>
            </a:gs>
            <a:gs pos="100000">
              <a:schemeClr val="bg2">
                <a:tint val="96000"/>
                <a:shade val="88000"/>
                <a:hueMod val="108000"/>
                <a:satMod val="164000"/>
                <a:lumMod val="76000"/>
              </a:schemeClr>
            </a:gs>
          </a:gsLst>
          <a:path path="circle">
            <a:fillToRect l="45000" t="65000" r="125000" b="100000"/>
          </a:path>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3807" y="6455870"/>
            <a:ext cx="1412775" cy="331277"/>
          </a:xfrm>
          <a:prstGeom prst="rect">
            <a:avLst/>
          </a:prstGeom>
        </p:spPr>
      </p:pic>
      <p:sp>
        <p:nvSpPr>
          <p:cNvPr id="2" name="TextBox 1"/>
          <p:cNvSpPr txBox="1"/>
          <p:nvPr/>
        </p:nvSpPr>
        <p:spPr>
          <a:xfrm>
            <a:off x="1198606" y="701084"/>
            <a:ext cx="8019535" cy="584775"/>
          </a:xfrm>
          <a:prstGeom prst="rect">
            <a:avLst/>
          </a:prstGeom>
          <a:noFill/>
        </p:spPr>
        <p:txBody>
          <a:bodyPr wrap="square" rtlCol="0">
            <a:spAutoFit/>
          </a:bodyPr>
          <a:lstStyle/>
          <a:p>
            <a:r>
              <a:rPr lang="en-US" sz="3200" dirty="0" smtClean="0"/>
              <a:t>Thank you for reporting invasive species</a:t>
            </a:r>
            <a:endParaRPr lang="en-US" sz="3200" dirty="0"/>
          </a:p>
        </p:txBody>
      </p:sp>
      <p:sp>
        <p:nvSpPr>
          <p:cNvPr id="3" name="TextBox 2"/>
          <p:cNvSpPr txBox="1"/>
          <p:nvPr/>
        </p:nvSpPr>
        <p:spPr>
          <a:xfrm>
            <a:off x="1198606" y="1692875"/>
            <a:ext cx="7451124" cy="2308324"/>
          </a:xfrm>
          <a:prstGeom prst="rect">
            <a:avLst/>
          </a:prstGeom>
          <a:noFill/>
        </p:spPr>
        <p:txBody>
          <a:bodyPr wrap="square" rtlCol="0">
            <a:spAutoFit/>
          </a:bodyPr>
          <a:lstStyle/>
          <a:p>
            <a:pPr marL="342900" lvl="0" indent="-342900">
              <a:buFont typeface="Wingdings" panose="05000000000000000000" pitchFamily="2" charset="2"/>
              <a:buChar char="ü"/>
            </a:pPr>
            <a:r>
              <a:rPr lang="en-US" sz="2400" dirty="0">
                <a:solidFill>
                  <a:prstClr val="white"/>
                </a:solidFill>
              </a:rPr>
              <a:t>Reports are automatically sent to </a:t>
            </a:r>
            <a:br>
              <a:rPr lang="en-US" sz="2400" dirty="0">
                <a:solidFill>
                  <a:prstClr val="white"/>
                </a:solidFill>
              </a:rPr>
            </a:br>
            <a:r>
              <a:rPr lang="en-US" sz="2400" dirty="0">
                <a:solidFill>
                  <a:prstClr val="white"/>
                </a:solidFill>
              </a:rPr>
              <a:t>the </a:t>
            </a:r>
            <a:r>
              <a:rPr lang="en-US" sz="2400" dirty="0" smtClean="0">
                <a:solidFill>
                  <a:prstClr val="white"/>
                </a:solidFill>
              </a:rPr>
              <a:t>proper Verifiers</a:t>
            </a:r>
            <a:endParaRPr lang="en-US" sz="2400" dirty="0">
              <a:solidFill>
                <a:prstClr val="white"/>
              </a:solidFill>
            </a:endParaRPr>
          </a:p>
          <a:p>
            <a:pPr marL="342900" lvl="0" indent="-342900">
              <a:buFont typeface="Wingdings" panose="05000000000000000000" pitchFamily="2" charset="2"/>
              <a:buChar char="ü"/>
            </a:pPr>
            <a:r>
              <a:rPr lang="en-US" sz="2400" dirty="0">
                <a:solidFill>
                  <a:prstClr val="white"/>
                </a:solidFill>
              </a:rPr>
              <a:t>Once verified, reports are available </a:t>
            </a:r>
            <a:br>
              <a:rPr lang="en-US" sz="2400" dirty="0">
                <a:solidFill>
                  <a:prstClr val="white"/>
                </a:solidFill>
              </a:rPr>
            </a:br>
            <a:r>
              <a:rPr lang="en-US" sz="2400" dirty="0">
                <a:solidFill>
                  <a:prstClr val="white"/>
                </a:solidFill>
              </a:rPr>
              <a:t>on the EDDMapS website</a:t>
            </a:r>
          </a:p>
          <a:p>
            <a:pPr marL="342900" lvl="0" indent="-342900">
              <a:buFont typeface="Wingdings" panose="05000000000000000000" pitchFamily="2" charset="2"/>
              <a:buChar char="ü"/>
            </a:pPr>
            <a:r>
              <a:rPr lang="en-US" sz="2400" dirty="0">
                <a:solidFill>
                  <a:prstClr val="white"/>
                </a:solidFill>
              </a:rPr>
              <a:t>This and other EDDMapS trainings are available through the Tools &amp; Training link</a:t>
            </a:r>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3386" t="2760" r="1" b="1"/>
          <a:stretch/>
        </p:blipFill>
        <p:spPr>
          <a:xfrm>
            <a:off x="73893" y="6128381"/>
            <a:ext cx="646543" cy="658765"/>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91004" y="1236995"/>
            <a:ext cx="2935617" cy="5218875"/>
          </a:xfrm>
          <a:prstGeom prst="rect">
            <a:avLst/>
          </a:prstGeom>
        </p:spPr>
      </p:pic>
    </p:spTree>
    <p:extLst>
      <p:ext uri="{BB962C8B-B14F-4D97-AF65-F5344CB8AC3E}">
        <p14:creationId xmlns:p14="http://schemas.microsoft.com/office/powerpoint/2010/main" val="21770448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82000">
              <a:schemeClr val="bg2">
                <a:tint val="97000"/>
                <a:hueMod val="88000"/>
                <a:satMod val="130000"/>
                <a:lumMod val="124000"/>
              </a:schemeClr>
            </a:gs>
            <a:gs pos="100000">
              <a:schemeClr val="bg2">
                <a:tint val="96000"/>
                <a:shade val="88000"/>
                <a:hueMod val="108000"/>
                <a:satMod val="164000"/>
                <a:lumMod val="76000"/>
              </a:schemeClr>
            </a:gs>
          </a:gsLst>
          <a:path path="circle">
            <a:fillToRect l="45000" t="65000" r="125000" b="100000"/>
          </a:path>
        </a:gradFill>
        <a:effectLst/>
      </p:bgPr>
    </p:bg>
    <p:spTree>
      <p:nvGrpSpPr>
        <p:cNvPr id="1" name=""/>
        <p:cNvGrpSpPr/>
        <p:nvPr/>
      </p:nvGrpSpPr>
      <p:grpSpPr>
        <a:xfrm>
          <a:off x="0" y="0"/>
          <a:ext cx="0" cy="0"/>
          <a:chOff x="0" y="0"/>
          <a:chExt cx="0" cy="0"/>
        </a:xfrm>
      </p:grpSpPr>
      <p:sp>
        <p:nvSpPr>
          <p:cNvPr id="6" name="TextBox 5"/>
          <p:cNvSpPr txBox="1"/>
          <p:nvPr/>
        </p:nvSpPr>
        <p:spPr>
          <a:xfrm>
            <a:off x="1006847" y="355056"/>
            <a:ext cx="5264647" cy="1077218"/>
          </a:xfrm>
          <a:prstGeom prst="rect">
            <a:avLst/>
          </a:prstGeom>
          <a:noFill/>
        </p:spPr>
        <p:txBody>
          <a:bodyPr wrap="square" rtlCol="0">
            <a:spAutoFit/>
          </a:bodyPr>
          <a:lstStyle/>
          <a:p>
            <a:r>
              <a:rPr lang="en-US" sz="3200" dirty="0" smtClean="0"/>
              <a:t>Learn how to use the GLEDN Smartphone App</a:t>
            </a:r>
            <a:endParaRPr lang="en-US" sz="3200" dirty="0"/>
          </a:p>
        </p:txBody>
      </p:sp>
      <p:sp>
        <p:nvSpPr>
          <p:cNvPr id="7" name="TextBox 6"/>
          <p:cNvSpPr txBox="1"/>
          <p:nvPr/>
        </p:nvSpPr>
        <p:spPr>
          <a:xfrm>
            <a:off x="1089971" y="1562223"/>
            <a:ext cx="6173293" cy="4524315"/>
          </a:xfrm>
          <a:prstGeom prst="rect">
            <a:avLst/>
          </a:prstGeom>
          <a:noFill/>
        </p:spPr>
        <p:txBody>
          <a:bodyPr wrap="square" rtlCol="0">
            <a:spAutoFit/>
          </a:bodyPr>
          <a:lstStyle/>
          <a:p>
            <a:r>
              <a:rPr lang="en-US" sz="2400" dirty="0" smtClean="0"/>
              <a:t>Included in the apps</a:t>
            </a:r>
          </a:p>
          <a:p>
            <a:pPr marL="457200" indent="-457200">
              <a:buFont typeface="Wingdings" panose="05000000000000000000" pitchFamily="2" charset="2"/>
              <a:buChar char="ü"/>
            </a:pPr>
            <a:r>
              <a:rPr lang="en-US" sz="2400" dirty="0" smtClean="0"/>
              <a:t>Field Guides</a:t>
            </a:r>
          </a:p>
          <a:p>
            <a:pPr marL="914400" lvl="1" indent="-457200">
              <a:buFont typeface="Wingdings" panose="05000000000000000000" pitchFamily="2" charset="2"/>
              <a:buChar char="ü"/>
            </a:pPr>
            <a:r>
              <a:rPr lang="en-US" sz="2400" dirty="0" smtClean="0"/>
              <a:t>Create your own species list</a:t>
            </a:r>
          </a:p>
          <a:p>
            <a:pPr marL="914400" lvl="1" indent="-457200">
              <a:buFont typeface="Wingdings" panose="05000000000000000000" pitchFamily="2" charset="2"/>
              <a:buChar char="ü"/>
            </a:pPr>
            <a:r>
              <a:rPr lang="en-US" sz="2400" dirty="0"/>
              <a:t>Information </a:t>
            </a:r>
          </a:p>
          <a:p>
            <a:pPr marL="914400" lvl="1" indent="-457200">
              <a:buFont typeface="Wingdings" panose="05000000000000000000" pitchFamily="2" charset="2"/>
              <a:buChar char="ü"/>
            </a:pPr>
            <a:r>
              <a:rPr lang="en-US" sz="2400" dirty="0" smtClean="0"/>
              <a:t>Images</a:t>
            </a:r>
          </a:p>
          <a:p>
            <a:pPr marL="457200" indent="-457200">
              <a:buFont typeface="Wingdings" panose="05000000000000000000" pitchFamily="2" charset="2"/>
              <a:buChar char="ü"/>
            </a:pPr>
            <a:r>
              <a:rPr lang="en-US" sz="2400" dirty="0" smtClean="0"/>
              <a:t>Distribution Maps</a:t>
            </a:r>
          </a:p>
          <a:p>
            <a:pPr marL="914400" lvl="1" indent="-457200">
              <a:buFont typeface="Wingdings" panose="05000000000000000000" pitchFamily="2" charset="2"/>
              <a:buChar char="ü"/>
            </a:pPr>
            <a:r>
              <a:rPr lang="en-US" sz="2400" dirty="0" smtClean="0"/>
              <a:t>View all </a:t>
            </a:r>
            <a:r>
              <a:rPr lang="en-US" sz="2400" dirty="0"/>
              <a:t>p</a:t>
            </a:r>
            <a:r>
              <a:rPr lang="en-US" sz="2400" dirty="0" smtClean="0"/>
              <a:t>oints reported</a:t>
            </a:r>
          </a:p>
          <a:p>
            <a:pPr marL="914400" lvl="1" indent="-457200">
              <a:buFont typeface="Wingdings" panose="05000000000000000000" pitchFamily="2" charset="2"/>
              <a:buChar char="ü"/>
            </a:pPr>
            <a:r>
              <a:rPr lang="en-US" sz="2400" dirty="0" smtClean="0"/>
              <a:t>View </a:t>
            </a:r>
            <a:r>
              <a:rPr lang="en-US" sz="2400" dirty="0"/>
              <a:t>individual </a:t>
            </a:r>
            <a:r>
              <a:rPr lang="en-US" sz="2400" dirty="0" smtClean="0"/>
              <a:t>reports</a:t>
            </a:r>
            <a:endParaRPr lang="en-US" sz="2400" dirty="0"/>
          </a:p>
          <a:p>
            <a:pPr marL="342900" lvl="1" indent="-342900">
              <a:buFont typeface="Wingdings" panose="05000000000000000000" pitchFamily="2" charset="2"/>
              <a:buChar char="ü"/>
            </a:pPr>
            <a:r>
              <a:rPr lang="en-US" sz="2400" dirty="0" smtClean="0"/>
              <a:t> Reporting forms</a:t>
            </a:r>
          </a:p>
          <a:p>
            <a:pPr marL="800100" lvl="2" indent="-342900">
              <a:buFont typeface="Wingdings" panose="05000000000000000000" pitchFamily="2" charset="2"/>
              <a:buChar char="ü"/>
            </a:pPr>
            <a:r>
              <a:rPr lang="en-US" sz="2400" dirty="0" smtClean="0"/>
              <a:t>Report Infestations</a:t>
            </a:r>
          </a:p>
          <a:p>
            <a:pPr marL="800100" lvl="2" indent="-342900">
              <a:buFont typeface="Wingdings" panose="05000000000000000000" pitchFamily="2" charset="2"/>
              <a:buChar char="ü"/>
            </a:pPr>
            <a:r>
              <a:rPr lang="en-US" sz="2400" dirty="0" smtClean="0"/>
              <a:t>Report </a:t>
            </a:r>
            <a:r>
              <a:rPr lang="en-US" sz="2400" dirty="0"/>
              <a:t>Negative Data (where invasives are not present</a:t>
            </a:r>
            <a:r>
              <a:rPr lang="en-US" sz="2400" dirty="0" smtClean="0"/>
              <a:t>)</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3807" y="6455870"/>
            <a:ext cx="1412775" cy="331277"/>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3386" t="2760" r="1" b="1"/>
          <a:stretch/>
        </p:blipFill>
        <p:spPr>
          <a:xfrm>
            <a:off x="73893" y="6128381"/>
            <a:ext cx="646543" cy="658765"/>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75419" y="324506"/>
            <a:ext cx="3448892" cy="6131364"/>
          </a:xfrm>
          <a:prstGeom prst="rect">
            <a:avLst/>
          </a:prstGeom>
        </p:spPr>
      </p:pic>
    </p:spTree>
    <p:extLst>
      <p:ext uri="{BB962C8B-B14F-4D97-AF65-F5344CB8AC3E}">
        <p14:creationId xmlns:p14="http://schemas.microsoft.com/office/powerpoint/2010/main" val="24458569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82000">
              <a:schemeClr val="bg2">
                <a:tint val="97000"/>
                <a:hueMod val="88000"/>
                <a:satMod val="130000"/>
                <a:lumMod val="124000"/>
              </a:schemeClr>
            </a:gs>
            <a:gs pos="100000">
              <a:schemeClr val="bg2">
                <a:tint val="96000"/>
                <a:shade val="88000"/>
                <a:hueMod val="108000"/>
                <a:satMod val="164000"/>
                <a:lumMod val="76000"/>
              </a:schemeClr>
            </a:gs>
          </a:gsLst>
          <a:path path="circle">
            <a:fillToRect l="45000" t="65000" r="125000" b="100000"/>
          </a:path>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3807" y="6455870"/>
            <a:ext cx="1412775" cy="331277"/>
          </a:xfrm>
          <a:prstGeom prst="rect">
            <a:avLst/>
          </a:prstGeom>
        </p:spPr>
      </p:pic>
      <p:sp>
        <p:nvSpPr>
          <p:cNvPr id="8" name="TextBox 7"/>
          <p:cNvSpPr txBox="1"/>
          <p:nvPr/>
        </p:nvSpPr>
        <p:spPr>
          <a:xfrm>
            <a:off x="4383763" y="1202154"/>
            <a:ext cx="3589867" cy="830997"/>
          </a:xfrm>
          <a:prstGeom prst="rect">
            <a:avLst/>
          </a:prstGeom>
          <a:noFill/>
        </p:spPr>
        <p:txBody>
          <a:bodyPr wrap="square" rtlCol="0">
            <a:spAutoFit/>
          </a:bodyPr>
          <a:lstStyle/>
          <a:p>
            <a:r>
              <a:rPr lang="en-US" sz="2400" dirty="0" smtClean="0"/>
              <a:t>You can Register right on your smartphone</a:t>
            </a:r>
            <a:endParaRPr lang="en-US" sz="2400" dirty="0"/>
          </a:p>
        </p:txBody>
      </p:sp>
      <p:sp>
        <p:nvSpPr>
          <p:cNvPr id="9" name="TextBox 8"/>
          <p:cNvSpPr txBox="1"/>
          <p:nvPr/>
        </p:nvSpPr>
        <p:spPr>
          <a:xfrm>
            <a:off x="4292599" y="419356"/>
            <a:ext cx="3979335" cy="584775"/>
          </a:xfrm>
          <a:prstGeom prst="rect">
            <a:avLst/>
          </a:prstGeom>
          <a:noFill/>
        </p:spPr>
        <p:txBody>
          <a:bodyPr wrap="square" rtlCol="0">
            <a:spAutoFit/>
          </a:bodyPr>
          <a:lstStyle/>
          <a:p>
            <a:r>
              <a:rPr lang="en-US" sz="3200" dirty="0" smtClean="0"/>
              <a:t>Sign In or Register </a:t>
            </a:r>
            <a:endParaRPr lang="en-US" sz="3200" dirty="0"/>
          </a:p>
        </p:txBody>
      </p:sp>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3386" t="2760" r="1" b="1"/>
          <a:stretch/>
        </p:blipFill>
        <p:spPr>
          <a:xfrm>
            <a:off x="73893" y="6128381"/>
            <a:ext cx="646543" cy="658765"/>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3478" y="419356"/>
            <a:ext cx="3032053" cy="5390317"/>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99698" y="2033151"/>
            <a:ext cx="2667722" cy="4742617"/>
          </a:xfrm>
          <a:prstGeom prst="rect">
            <a:avLst/>
          </a:prstGeom>
          <a:ln>
            <a:noFill/>
          </a:ln>
          <a:effectLst>
            <a:outerShdw blurRad="292100" dist="139700" dir="2700000" algn="tl" rotWithShape="0">
              <a:srgbClr val="333333">
                <a:alpha val="65000"/>
              </a:srgbClr>
            </a:outerShdw>
          </a:effectLst>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71934" y="1318231"/>
            <a:ext cx="2827576" cy="50268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528998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8557" y="138452"/>
            <a:ext cx="10400988" cy="584775"/>
          </a:xfrm>
          <a:prstGeom prst="rect">
            <a:avLst/>
          </a:prstGeom>
          <a:noFill/>
        </p:spPr>
        <p:txBody>
          <a:bodyPr wrap="square" rtlCol="0">
            <a:spAutoFit/>
          </a:bodyPr>
          <a:lstStyle/>
          <a:p>
            <a:r>
              <a:rPr lang="en-US" sz="3200" dirty="0" smtClean="0"/>
              <a:t>Field Guide – To help with identification of species</a:t>
            </a:r>
            <a:endParaRPr lang="en-US" sz="32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3807" y="6455870"/>
            <a:ext cx="1412775" cy="331277"/>
          </a:xfrm>
          <a:prstGeom prst="rect">
            <a:avLst/>
          </a:prstGeom>
        </p:spPr>
      </p:pic>
      <p:sp>
        <p:nvSpPr>
          <p:cNvPr id="10" name="TextBox 9"/>
          <p:cNvSpPr txBox="1"/>
          <p:nvPr/>
        </p:nvSpPr>
        <p:spPr>
          <a:xfrm>
            <a:off x="490888" y="726181"/>
            <a:ext cx="4734779" cy="830997"/>
          </a:xfrm>
          <a:prstGeom prst="rect">
            <a:avLst/>
          </a:prstGeom>
          <a:noFill/>
        </p:spPr>
        <p:txBody>
          <a:bodyPr wrap="square" rtlCol="0">
            <a:spAutoFit/>
          </a:bodyPr>
          <a:lstStyle/>
          <a:p>
            <a:pPr marL="914400" lvl="1" indent="-457200">
              <a:buFont typeface="Wingdings" panose="05000000000000000000" pitchFamily="2" charset="2"/>
              <a:buChar char="ü"/>
            </a:pPr>
            <a:r>
              <a:rPr lang="en-US" sz="2400" dirty="0" smtClean="0">
                <a:solidFill>
                  <a:prstClr val="white"/>
                </a:solidFill>
              </a:rPr>
              <a:t>Information/Description</a:t>
            </a:r>
            <a:endParaRPr lang="en-US" sz="2400" dirty="0">
              <a:solidFill>
                <a:prstClr val="white"/>
              </a:solidFill>
            </a:endParaRPr>
          </a:p>
          <a:p>
            <a:pPr marL="914400" lvl="1" indent="-457200">
              <a:buFont typeface="Wingdings" panose="05000000000000000000" pitchFamily="2" charset="2"/>
              <a:buChar char="ü"/>
            </a:pPr>
            <a:r>
              <a:rPr lang="en-US" sz="2400" dirty="0">
                <a:solidFill>
                  <a:prstClr val="white"/>
                </a:solidFill>
              </a:rPr>
              <a:t>Images</a:t>
            </a:r>
          </a:p>
        </p:txBody>
      </p:sp>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l="3386" t="2760" r="1" b="1"/>
          <a:stretch/>
        </p:blipFill>
        <p:spPr>
          <a:xfrm>
            <a:off x="73893" y="6128381"/>
            <a:ext cx="646543" cy="658765"/>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50389" y="1305523"/>
            <a:ext cx="2712858" cy="4822858"/>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68863" y="1987023"/>
            <a:ext cx="2513726" cy="4468846"/>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22691" y="1187055"/>
            <a:ext cx="2465499" cy="4383110"/>
          </a:xfrm>
          <a:prstGeom prst="rect">
            <a:avLst/>
          </a:prstGeom>
          <a:ln>
            <a:noFill/>
          </a:ln>
          <a:effectLst>
            <a:outerShdw blurRad="292100" dist="139700" dir="2700000" algn="tl" rotWithShape="0">
              <a:srgbClr val="333333">
                <a:alpha val="65000"/>
              </a:srgbClr>
            </a:outerShdw>
          </a:effectLst>
        </p:spPr>
      </p:pic>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3069" y="1688396"/>
            <a:ext cx="2681704" cy="4767473"/>
          </a:xfrm>
          <a:prstGeom prst="rect">
            <a:avLst/>
          </a:prstGeom>
        </p:spPr>
      </p:pic>
    </p:spTree>
    <p:extLst>
      <p:ext uri="{BB962C8B-B14F-4D97-AF65-F5344CB8AC3E}">
        <p14:creationId xmlns:p14="http://schemas.microsoft.com/office/powerpoint/2010/main" val="13863446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6628" y="2210410"/>
            <a:ext cx="2547346" cy="4528616"/>
          </a:xfrm>
          <a:prstGeom prst="rect">
            <a:avLst/>
          </a:prstGeom>
          <a:ln>
            <a:noFill/>
          </a:ln>
          <a:effectLst>
            <a:outerShdw blurRad="292100" dist="139700" dir="2700000" algn="tl" rotWithShape="0">
              <a:srgbClr val="333333">
                <a:alpha val="65000"/>
              </a:srgbClr>
            </a:outerShdw>
          </a:effectLst>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89450" y="2199043"/>
            <a:ext cx="2547347" cy="4528616"/>
          </a:xfrm>
          <a:prstGeom prst="rect">
            <a:avLst/>
          </a:prstGeom>
          <a:ln>
            <a:noFill/>
          </a:ln>
          <a:effectLst>
            <a:outerShdw blurRad="292100" dist="139700" dir="2700000" algn="tl" rotWithShape="0">
              <a:srgbClr val="333333">
                <a:alpha val="65000"/>
              </a:srgbClr>
            </a:outerShdw>
          </a:effectLst>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00719" y="2139556"/>
            <a:ext cx="2485272" cy="4418262"/>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23807" y="6455870"/>
            <a:ext cx="1412775" cy="331277"/>
          </a:xfrm>
          <a:prstGeom prst="rect">
            <a:avLst/>
          </a:prstGeom>
        </p:spPr>
      </p:pic>
      <p:sp>
        <p:nvSpPr>
          <p:cNvPr id="10" name="Oval 9"/>
          <p:cNvSpPr/>
          <p:nvPr/>
        </p:nvSpPr>
        <p:spPr>
          <a:xfrm>
            <a:off x="3625723" y="5485106"/>
            <a:ext cx="943276" cy="643275"/>
          </a:xfrm>
          <a:prstGeom prst="ellipse">
            <a:avLst/>
          </a:prstGeom>
          <a:noFill/>
          <a:ln w="38100"/>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6559429" y="2200447"/>
            <a:ext cx="1254535" cy="618314"/>
          </a:xfrm>
          <a:prstGeom prst="ellipse">
            <a:avLst/>
          </a:prstGeom>
          <a:noFill/>
          <a:ln w="38100"/>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9506452" y="2163131"/>
            <a:ext cx="1115366" cy="606321"/>
          </a:xfrm>
          <a:prstGeom prst="ellipse">
            <a:avLst/>
          </a:prstGeom>
          <a:noFill/>
          <a:ln w="38100"/>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729235" y="1010081"/>
            <a:ext cx="8994571" cy="1200329"/>
          </a:xfrm>
          <a:prstGeom prst="rect">
            <a:avLst/>
          </a:prstGeom>
          <a:noFill/>
        </p:spPr>
        <p:txBody>
          <a:bodyPr wrap="square" rtlCol="0">
            <a:spAutoFit/>
          </a:bodyPr>
          <a:lstStyle/>
          <a:p>
            <a:pPr marL="342900" indent="-342900">
              <a:buFont typeface="Wingdings" panose="05000000000000000000" pitchFamily="2" charset="2"/>
              <a:buChar char="ü"/>
            </a:pPr>
            <a:r>
              <a:rPr lang="en-US" sz="2400" dirty="0" smtClean="0"/>
              <a:t>Click on      to go to the </a:t>
            </a:r>
            <a:r>
              <a:rPr lang="en-US" sz="2400" u="sng" dirty="0" smtClean="0"/>
              <a:t>Field Guide </a:t>
            </a:r>
          </a:p>
          <a:p>
            <a:pPr marL="342900" indent="-342900">
              <a:buFont typeface="Wingdings" panose="05000000000000000000" pitchFamily="2" charset="2"/>
              <a:buChar char="ü"/>
            </a:pPr>
            <a:r>
              <a:rPr lang="en-US" sz="2400" dirty="0" smtClean="0"/>
              <a:t>Easily create your own list, with only the species you need for each survey, by clicking on </a:t>
            </a:r>
            <a:r>
              <a:rPr lang="en-US" sz="2400" u="sng" dirty="0" smtClean="0"/>
              <a:t>Add to My List</a:t>
            </a:r>
            <a:endParaRPr lang="en-US" sz="2400" u="sng" dirty="0"/>
          </a:p>
        </p:txBody>
      </p:sp>
      <p:sp>
        <p:nvSpPr>
          <p:cNvPr id="14" name="TextBox 13"/>
          <p:cNvSpPr txBox="1"/>
          <p:nvPr/>
        </p:nvSpPr>
        <p:spPr>
          <a:xfrm>
            <a:off x="3031066" y="253936"/>
            <a:ext cx="6271750" cy="584775"/>
          </a:xfrm>
          <a:prstGeom prst="rect">
            <a:avLst/>
          </a:prstGeom>
          <a:noFill/>
        </p:spPr>
        <p:txBody>
          <a:bodyPr wrap="square" rtlCol="0">
            <a:spAutoFit/>
          </a:bodyPr>
          <a:lstStyle/>
          <a:p>
            <a:r>
              <a:rPr lang="en-US" sz="3200" dirty="0" smtClean="0"/>
              <a:t>Field Guide – Create your list</a:t>
            </a:r>
            <a:endParaRPr lang="en-US" sz="3200" dirty="0"/>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67626" y="1055130"/>
            <a:ext cx="285315" cy="309091"/>
          </a:xfrm>
          <a:prstGeom prst="rect">
            <a:avLst/>
          </a:prstGeom>
        </p:spPr>
      </p:pic>
      <p:pic>
        <p:nvPicPr>
          <p:cNvPr id="15" name="Picture 14"/>
          <p:cNvPicPr>
            <a:picLocks noChangeAspect="1"/>
          </p:cNvPicPr>
          <p:nvPr/>
        </p:nvPicPr>
        <p:blipFill rotWithShape="1">
          <a:blip r:embed="rId8">
            <a:extLst>
              <a:ext uri="{28A0092B-C50C-407E-A947-70E740481C1C}">
                <a14:useLocalDpi xmlns:a14="http://schemas.microsoft.com/office/drawing/2010/main" val="0"/>
              </a:ext>
            </a:extLst>
          </a:blip>
          <a:srcRect l="3386" t="2760" r="1" b="1"/>
          <a:stretch/>
        </p:blipFill>
        <p:spPr>
          <a:xfrm>
            <a:off x="73893" y="6128381"/>
            <a:ext cx="646543" cy="658765"/>
          </a:xfrm>
          <a:prstGeom prst="rect">
            <a:avLst/>
          </a:prstGeom>
        </p:spPr>
      </p:pic>
    </p:spTree>
    <p:extLst>
      <p:ext uri="{BB962C8B-B14F-4D97-AF65-F5344CB8AC3E}">
        <p14:creationId xmlns:p14="http://schemas.microsoft.com/office/powerpoint/2010/main" val="41766216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3807" y="6455870"/>
            <a:ext cx="1412775" cy="331277"/>
          </a:xfrm>
          <a:prstGeom prst="rect">
            <a:avLst/>
          </a:prstGeom>
        </p:spPr>
      </p:pic>
      <p:sp>
        <p:nvSpPr>
          <p:cNvPr id="6" name="TextBox 5"/>
          <p:cNvSpPr txBox="1"/>
          <p:nvPr/>
        </p:nvSpPr>
        <p:spPr>
          <a:xfrm>
            <a:off x="4219784" y="264705"/>
            <a:ext cx="3672929" cy="584775"/>
          </a:xfrm>
          <a:prstGeom prst="rect">
            <a:avLst/>
          </a:prstGeom>
          <a:noFill/>
        </p:spPr>
        <p:txBody>
          <a:bodyPr wrap="square" rtlCol="0">
            <a:spAutoFit/>
          </a:bodyPr>
          <a:lstStyle/>
          <a:p>
            <a:r>
              <a:rPr lang="en-US" sz="3200" dirty="0" smtClean="0"/>
              <a:t>Distribution Maps</a:t>
            </a:r>
            <a:endParaRPr lang="en-US" sz="3200" dirty="0"/>
          </a:p>
        </p:txBody>
      </p:sp>
      <p:sp>
        <p:nvSpPr>
          <p:cNvPr id="9" name="TextBox 8"/>
          <p:cNvSpPr txBox="1"/>
          <p:nvPr/>
        </p:nvSpPr>
        <p:spPr>
          <a:xfrm>
            <a:off x="3173483" y="849480"/>
            <a:ext cx="5765533" cy="1200329"/>
          </a:xfrm>
          <a:prstGeom prst="rect">
            <a:avLst/>
          </a:prstGeom>
          <a:noFill/>
        </p:spPr>
        <p:txBody>
          <a:bodyPr wrap="square" rtlCol="0">
            <a:spAutoFit/>
          </a:bodyPr>
          <a:lstStyle/>
          <a:p>
            <a:pPr marL="914400" lvl="1" indent="-457200">
              <a:buFont typeface="Wingdings" panose="05000000000000000000" pitchFamily="2" charset="2"/>
              <a:buChar char="ü"/>
            </a:pPr>
            <a:r>
              <a:rPr lang="en-US" sz="2400" dirty="0" smtClean="0">
                <a:solidFill>
                  <a:prstClr val="white"/>
                </a:solidFill>
              </a:rPr>
              <a:t>View all reports for this species</a:t>
            </a:r>
          </a:p>
          <a:p>
            <a:pPr marL="914400" lvl="1" indent="-457200">
              <a:buFont typeface="Wingdings" panose="05000000000000000000" pitchFamily="2" charset="2"/>
              <a:buChar char="ü"/>
            </a:pPr>
            <a:r>
              <a:rPr lang="en-US" sz="2400" dirty="0" smtClean="0">
                <a:solidFill>
                  <a:prstClr val="white"/>
                </a:solidFill>
              </a:rPr>
              <a:t>Zoom in</a:t>
            </a:r>
            <a:endParaRPr lang="en-US" sz="2400" dirty="0">
              <a:solidFill>
                <a:prstClr val="white"/>
              </a:solidFill>
            </a:endParaRPr>
          </a:p>
          <a:p>
            <a:pPr marL="914400" lvl="1" indent="-457200">
              <a:buFont typeface="Wingdings" panose="05000000000000000000" pitchFamily="2" charset="2"/>
              <a:buChar char="ü"/>
            </a:pPr>
            <a:r>
              <a:rPr lang="en-US" sz="2400" dirty="0" smtClean="0">
                <a:solidFill>
                  <a:prstClr val="white"/>
                </a:solidFill>
              </a:rPr>
              <a:t>View details of a report</a:t>
            </a:r>
            <a:endParaRPr lang="en-US" sz="2400" dirty="0">
              <a:solidFill>
                <a:prstClr val="white"/>
              </a:solidFill>
            </a:endParaRPr>
          </a:p>
        </p:txBody>
      </p:sp>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3386" t="2760" r="1" b="1"/>
          <a:stretch/>
        </p:blipFill>
        <p:spPr>
          <a:xfrm>
            <a:off x="73893" y="6128381"/>
            <a:ext cx="646543" cy="658765"/>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4243" y="779189"/>
            <a:ext cx="2723140" cy="4841138"/>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68950" y="2049809"/>
            <a:ext cx="2649249" cy="4709776"/>
          </a:xfrm>
          <a:prstGeom prst="rect">
            <a:avLst/>
          </a:prstGeom>
          <a:ln>
            <a:noFill/>
          </a:ln>
          <a:effectLst>
            <a:outerShdw blurRad="292100" dist="139700" dir="2700000" algn="tl" rotWithShape="0">
              <a:srgbClr val="333333">
                <a:alpha val="65000"/>
              </a:srgbClr>
            </a:outerShdw>
          </a:effectLst>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35749" y="2049809"/>
            <a:ext cx="2649249" cy="4709776"/>
          </a:xfrm>
          <a:prstGeom prst="rect">
            <a:avLst/>
          </a:prstGeom>
          <a:ln>
            <a:noFill/>
          </a:ln>
          <a:effectLst>
            <a:outerShdw blurRad="292100" dist="139700" dir="2700000" algn="tl" rotWithShape="0">
              <a:srgbClr val="333333">
                <a:alpha val="65000"/>
              </a:srgbClr>
            </a:outerShdw>
          </a:effectLst>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02548" y="1405210"/>
            <a:ext cx="2750301" cy="48894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910583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82000">
              <a:schemeClr val="bg2">
                <a:tint val="97000"/>
                <a:hueMod val="88000"/>
                <a:satMod val="130000"/>
                <a:lumMod val="124000"/>
              </a:schemeClr>
            </a:gs>
            <a:gs pos="100000">
              <a:schemeClr val="bg2">
                <a:tint val="96000"/>
                <a:shade val="88000"/>
                <a:hueMod val="108000"/>
                <a:satMod val="164000"/>
                <a:lumMod val="76000"/>
              </a:schemeClr>
            </a:gs>
          </a:gsLst>
          <a:path path="circle">
            <a:fillToRect l="45000" t="65000" r="125000" b="100000"/>
          </a:path>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3807" y="6455870"/>
            <a:ext cx="1412775" cy="331277"/>
          </a:xfrm>
          <a:prstGeom prst="rect">
            <a:avLst/>
          </a:prstGeom>
        </p:spPr>
      </p:pic>
      <p:sp>
        <p:nvSpPr>
          <p:cNvPr id="2" name="TextBox 1"/>
          <p:cNvSpPr txBox="1"/>
          <p:nvPr/>
        </p:nvSpPr>
        <p:spPr>
          <a:xfrm>
            <a:off x="3657599" y="804333"/>
            <a:ext cx="6282267" cy="584775"/>
          </a:xfrm>
          <a:prstGeom prst="rect">
            <a:avLst/>
          </a:prstGeom>
          <a:noFill/>
        </p:spPr>
        <p:txBody>
          <a:bodyPr wrap="square" rtlCol="0">
            <a:spAutoFit/>
          </a:bodyPr>
          <a:lstStyle/>
          <a:p>
            <a:r>
              <a:rPr lang="en-US" sz="3200" dirty="0" smtClean="0"/>
              <a:t>Find your species – </a:t>
            </a:r>
            <a:r>
              <a:rPr lang="en-US" sz="3200" i="1" dirty="0" smtClean="0"/>
              <a:t>Search By</a:t>
            </a:r>
            <a:endParaRPr lang="en-US" sz="3200" i="1" dirty="0"/>
          </a:p>
        </p:txBody>
      </p:sp>
      <p:sp>
        <p:nvSpPr>
          <p:cNvPr id="8" name="TextBox 7"/>
          <p:cNvSpPr txBox="1"/>
          <p:nvPr/>
        </p:nvSpPr>
        <p:spPr>
          <a:xfrm>
            <a:off x="4096656" y="1508880"/>
            <a:ext cx="5706534" cy="1200329"/>
          </a:xfrm>
          <a:prstGeom prst="rect">
            <a:avLst/>
          </a:prstGeom>
          <a:noFill/>
        </p:spPr>
        <p:txBody>
          <a:bodyPr wrap="square" rtlCol="0">
            <a:spAutoFit/>
          </a:bodyPr>
          <a:lstStyle/>
          <a:p>
            <a:pPr marL="342900" indent="-342900">
              <a:buFont typeface="Wingdings" panose="05000000000000000000" pitchFamily="2" charset="2"/>
              <a:buChar char="ü"/>
            </a:pPr>
            <a:r>
              <a:rPr lang="en-US" sz="2400" u="sng" dirty="0" smtClean="0"/>
              <a:t>Species Categories</a:t>
            </a:r>
          </a:p>
          <a:p>
            <a:pPr marL="342900" indent="-342900">
              <a:buFont typeface="Wingdings" panose="05000000000000000000" pitchFamily="2" charset="2"/>
              <a:buChar char="ü"/>
            </a:pPr>
            <a:r>
              <a:rPr lang="en-US" sz="2400" u="sng" dirty="0" smtClean="0"/>
              <a:t>All Species</a:t>
            </a:r>
          </a:p>
          <a:p>
            <a:pPr marL="342900" indent="-342900">
              <a:buFont typeface="Wingdings" panose="05000000000000000000" pitchFamily="2" charset="2"/>
              <a:buChar char="ü"/>
            </a:pPr>
            <a:r>
              <a:rPr lang="en-US" sz="2400" u="sng" dirty="0" smtClean="0"/>
              <a:t>My Species </a:t>
            </a:r>
            <a:r>
              <a:rPr lang="en-US" sz="2400" u="sng" dirty="0" smtClean="0"/>
              <a:t>Lis</a:t>
            </a:r>
            <a:endParaRPr lang="en-US" sz="2400" u="sng" dirty="0" smtClean="0"/>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3386" t="2760" r="1" b="1"/>
          <a:stretch/>
        </p:blipFill>
        <p:spPr>
          <a:xfrm>
            <a:off x="73893" y="6128381"/>
            <a:ext cx="646543" cy="658765"/>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9588" y="529825"/>
            <a:ext cx="3008880" cy="53491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8583188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82000">
              <a:schemeClr val="bg2">
                <a:tint val="97000"/>
                <a:hueMod val="88000"/>
                <a:satMod val="130000"/>
                <a:lumMod val="124000"/>
              </a:schemeClr>
            </a:gs>
            <a:gs pos="100000">
              <a:schemeClr val="bg2">
                <a:tint val="96000"/>
                <a:shade val="88000"/>
                <a:hueMod val="108000"/>
                <a:satMod val="164000"/>
                <a:lumMod val="76000"/>
              </a:schemeClr>
            </a:gs>
          </a:gsLst>
          <a:path path="circle">
            <a:fillToRect l="45000" t="65000" r="125000" b="100000"/>
          </a:path>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23807" y="6455870"/>
            <a:ext cx="1412775" cy="331277"/>
          </a:xfrm>
          <a:prstGeom prst="rect">
            <a:avLst/>
          </a:prstGeom>
        </p:spPr>
      </p:pic>
      <p:sp>
        <p:nvSpPr>
          <p:cNvPr id="7" name="TextBox 6"/>
          <p:cNvSpPr txBox="1"/>
          <p:nvPr/>
        </p:nvSpPr>
        <p:spPr>
          <a:xfrm>
            <a:off x="3770033" y="154365"/>
            <a:ext cx="6403913" cy="1077218"/>
          </a:xfrm>
          <a:prstGeom prst="rect">
            <a:avLst/>
          </a:prstGeom>
          <a:noFill/>
        </p:spPr>
        <p:txBody>
          <a:bodyPr wrap="square" rtlCol="0">
            <a:spAutoFit/>
          </a:bodyPr>
          <a:lstStyle/>
          <a:p>
            <a:r>
              <a:rPr lang="en-US" sz="3200" dirty="0" smtClean="0"/>
              <a:t>Search by: </a:t>
            </a:r>
            <a:r>
              <a:rPr lang="en-US" sz="3200" u="sng" dirty="0" smtClean="0"/>
              <a:t>Species </a:t>
            </a:r>
            <a:r>
              <a:rPr lang="en-US" sz="3200" u="sng" dirty="0" smtClean="0"/>
              <a:t>Categories</a:t>
            </a:r>
          </a:p>
          <a:p>
            <a:r>
              <a:rPr lang="en-US" sz="3200" dirty="0" smtClean="0"/>
              <a:t>	    or    </a:t>
            </a:r>
            <a:r>
              <a:rPr lang="en-US" sz="3200" u="sng" dirty="0" smtClean="0"/>
              <a:t>All Species</a:t>
            </a:r>
            <a:endParaRPr lang="en-US" sz="3200" u="sng" dirty="0"/>
          </a:p>
        </p:txBody>
      </p:sp>
      <p:sp>
        <p:nvSpPr>
          <p:cNvPr id="10" name="TextBox 9"/>
          <p:cNvSpPr txBox="1"/>
          <p:nvPr/>
        </p:nvSpPr>
        <p:spPr>
          <a:xfrm>
            <a:off x="4752281" y="1182396"/>
            <a:ext cx="5687119" cy="830997"/>
          </a:xfrm>
          <a:prstGeom prst="rect">
            <a:avLst/>
          </a:prstGeom>
          <a:noFill/>
        </p:spPr>
        <p:txBody>
          <a:bodyPr wrap="square" rtlCol="0">
            <a:spAutoFit/>
          </a:bodyPr>
          <a:lstStyle/>
          <a:p>
            <a:pPr marL="342900" indent="-342900">
              <a:buFont typeface="Wingdings" panose="05000000000000000000" pitchFamily="2" charset="2"/>
              <a:buChar char="ü"/>
            </a:pPr>
            <a:r>
              <a:rPr lang="en-US" sz="2400" dirty="0" smtClean="0"/>
              <a:t>Click on the category, </a:t>
            </a:r>
            <a:r>
              <a:rPr lang="en-US" sz="2400" dirty="0" smtClean="0"/>
              <a:t>and</a:t>
            </a:r>
            <a:endParaRPr lang="en-US" sz="2400" dirty="0" smtClean="0"/>
          </a:p>
          <a:p>
            <a:pPr marL="342900" indent="-342900">
              <a:buFont typeface="Wingdings" panose="05000000000000000000" pitchFamily="2" charset="2"/>
              <a:buChar char="ü"/>
            </a:pPr>
            <a:r>
              <a:rPr lang="en-US" sz="2400" dirty="0" smtClean="0"/>
              <a:t>You can choose to sort species by</a:t>
            </a:r>
            <a:endParaRPr lang="en-US" sz="2400" dirty="0"/>
          </a:p>
        </p:txBody>
      </p:sp>
      <p:sp>
        <p:nvSpPr>
          <p:cNvPr id="16" name="TextBox 15"/>
          <p:cNvSpPr txBox="1"/>
          <p:nvPr/>
        </p:nvSpPr>
        <p:spPr>
          <a:xfrm>
            <a:off x="3770033" y="2083824"/>
            <a:ext cx="2543832" cy="461665"/>
          </a:xfrm>
          <a:prstGeom prst="rect">
            <a:avLst/>
          </a:prstGeom>
          <a:noFill/>
        </p:spPr>
        <p:txBody>
          <a:bodyPr wrap="square" rtlCol="0">
            <a:spAutoFit/>
          </a:bodyPr>
          <a:lstStyle/>
          <a:p>
            <a:r>
              <a:rPr lang="en-US" sz="2400" dirty="0" smtClean="0"/>
              <a:t>Scientific Name</a:t>
            </a:r>
            <a:endParaRPr lang="en-US" sz="2400" dirty="0"/>
          </a:p>
        </p:txBody>
      </p:sp>
      <p:sp>
        <p:nvSpPr>
          <p:cNvPr id="17" name="TextBox 16"/>
          <p:cNvSpPr txBox="1"/>
          <p:nvPr/>
        </p:nvSpPr>
        <p:spPr>
          <a:xfrm>
            <a:off x="6761281" y="2116354"/>
            <a:ext cx="597564" cy="461665"/>
          </a:xfrm>
          <a:prstGeom prst="rect">
            <a:avLst/>
          </a:prstGeom>
          <a:noFill/>
        </p:spPr>
        <p:txBody>
          <a:bodyPr wrap="square" rtlCol="0">
            <a:spAutoFit/>
          </a:bodyPr>
          <a:lstStyle/>
          <a:p>
            <a:r>
              <a:rPr lang="en-US" sz="2400" dirty="0" smtClean="0"/>
              <a:t>or</a:t>
            </a:r>
            <a:endParaRPr lang="en-US" sz="2400" dirty="0"/>
          </a:p>
        </p:txBody>
      </p:sp>
      <p:sp>
        <p:nvSpPr>
          <p:cNvPr id="18" name="TextBox 17"/>
          <p:cNvSpPr txBox="1"/>
          <p:nvPr/>
        </p:nvSpPr>
        <p:spPr>
          <a:xfrm>
            <a:off x="7848601" y="2083824"/>
            <a:ext cx="2590799" cy="461665"/>
          </a:xfrm>
          <a:prstGeom prst="rect">
            <a:avLst/>
          </a:prstGeom>
          <a:noFill/>
        </p:spPr>
        <p:txBody>
          <a:bodyPr wrap="square" rtlCol="0">
            <a:spAutoFit/>
          </a:bodyPr>
          <a:lstStyle/>
          <a:p>
            <a:r>
              <a:rPr lang="en-US" sz="2400" dirty="0" smtClean="0"/>
              <a:t>Common Name</a:t>
            </a:r>
            <a:endParaRPr lang="en-US" sz="2400" dirty="0"/>
          </a:p>
        </p:txBody>
      </p:sp>
      <p:sp>
        <p:nvSpPr>
          <p:cNvPr id="19" name="Notched Right Arrow 18"/>
          <p:cNvSpPr/>
          <p:nvPr/>
        </p:nvSpPr>
        <p:spPr>
          <a:xfrm>
            <a:off x="6425276" y="2749036"/>
            <a:ext cx="1269575" cy="470523"/>
          </a:xfrm>
          <a:prstGeom prst="notchedRightArrow">
            <a:avLst/>
          </a:prstGeom>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p:cNvPicPr>
            <a:picLocks noChangeAspect="1"/>
          </p:cNvPicPr>
          <p:nvPr/>
        </p:nvPicPr>
        <p:blipFill rotWithShape="1">
          <a:blip r:embed="rId4">
            <a:extLst>
              <a:ext uri="{28A0092B-C50C-407E-A947-70E740481C1C}">
                <a14:useLocalDpi xmlns:a14="http://schemas.microsoft.com/office/drawing/2010/main" val="0"/>
              </a:ext>
            </a:extLst>
          </a:blip>
          <a:srcRect l="3386" t="2760" r="1" b="1"/>
          <a:stretch/>
        </p:blipFill>
        <p:spPr>
          <a:xfrm>
            <a:off x="73893" y="6128381"/>
            <a:ext cx="646543" cy="658765"/>
          </a:xfrm>
          <a:prstGeom prst="rect">
            <a:avLst/>
          </a:prstGeom>
        </p:spPr>
      </p:pic>
      <p:grpSp>
        <p:nvGrpSpPr>
          <p:cNvPr id="21" name="Group 20"/>
          <p:cNvGrpSpPr/>
          <p:nvPr/>
        </p:nvGrpSpPr>
        <p:grpSpPr>
          <a:xfrm>
            <a:off x="850099" y="364632"/>
            <a:ext cx="2142483" cy="6256876"/>
            <a:chOff x="850099" y="364632"/>
            <a:chExt cx="2142483" cy="6256876"/>
          </a:xfrm>
        </p:grpSpPr>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0099" y="364632"/>
              <a:ext cx="2142483" cy="3349210"/>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t="9697" b="78182"/>
            <a:stretch/>
          </p:blipFill>
          <p:spPr>
            <a:xfrm>
              <a:off x="850100" y="3434764"/>
              <a:ext cx="2142482" cy="405965"/>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rotWithShape="1">
            <a:blip r:embed="rId7" cstate="print">
              <a:extLst>
                <a:ext uri="{28A0092B-C50C-407E-A947-70E740481C1C}">
                  <a14:useLocalDpi xmlns:a14="http://schemas.microsoft.com/office/drawing/2010/main" val="0"/>
                </a:ext>
              </a:extLst>
            </a:blip>
            <a:srcRect t="16162"/>
            <a:stretch/>
          </p:blipFill>
          <p:spPr>
            <a:xfrm>
              <a:off x="850100" y="3813587"/>
              <a:ext cx="2142482" cy="2807921"/>
            </a:xfrm>
            <a:prstGeom prst="rect">
              <a:avLst/>
            </a:prstGeom>
            <a:ln>
              <a:noFill/>
            </a:ln>
            <a:effectLst>
              <a:outerShdw blurRad="292100" dist="139700" dir="2700000" algn="tl" rotWithShape="0">
                <a:srgbClr val="333333">
                  <a:alpha val="65000"/>
                </a:srgbClr>
              </a:outerShdw>
            </a:effectLst>
          </p:spPr>
        </p:pic>
      </p:grpSp>
      <p:pic>
        <p:nvPicPr>
          <p:cNvPr id="22" name="Picture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06339" y="2555465"/>
            <a:ext cx="2293793" cy="4077855"/>
          </a:xfrm>
          <a:prstGeom prst="rect">
            <a:avLst/>
          </a:prstGeom>
          <a:ln>
            <a:noFill/>
          </a:ln>
          <a:effectLst>
            <a:outerShdw blurRad="292100" dist="139700" dir="2700000" algn="tl" rotWithShape="0">
              <a:srgbClr val="333333">
                <a:alpha val="65000"/>
              </a:srgbClr>
            </a:outerShdw>
          </a:effectLst>
        </p:spPr>
      </p:pic>
      <p:pic>
        <p:nvPicPr>
          <p:cNvPr id="23" name="Picture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24607" y="2555465"/>
            <a:ext cx="2289181" cy="406965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3764924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4270</TotalTime>
  <Words>1803</Words>
  <Application>Microsoft Office PowerPoint</Application>
  <PresentationFormat>Widescreen</PresentationFormat>
  <Paragraphs>167</Paragraphs>
  <Slides>21</Slides>
  <Notes>21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Aharoni</vt:lpstr>
      <vt:lpstr>Arial</vt:lpstr>
      <vt:lpstr>Calibri</vt:lpstr>
      <vt:lpstr>Century Gothic</vt:lpstr>
      <vt:lpstr>Copperplate Gothic Bold</vt:lpstr>
      <vt:lpstr>Wingdings</vt:lpstr>
      <vt:lpstr>Wingdings 3</vt:lpstr>
      <vt:lpstr>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Karan Rawlins</dc:creator>
  <cp:lastModifiedBy>Karan Rawlins</cp:lastModifiedBy>
  <cp:revision>135</cp:revision>
  <dcterms:created xsi:type="dcterms:W3CDTF">2016-03-02T21:43:57Z</dcterms:created>
  <dcterms:modified xsi:type="dcterms:W3CDTF">2016-05-04T20:51:21Z</dcterms:modified>
</cp:coreProperties>
</file>