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6" r:id="rId2"/>
    <p:sldId id="348" r:id="rId3"/>
    <p:sldId id="337" r:id="rId4"/>
    <p:sldId id="338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39" r:id="rId14"/>
    <p:sldId id="329" r:id="rId15"/>
    <p:sldId id="330" r:id="rId16"/>
    <p:sldId id="331" r:id="rId17"/>
    <p:sldId id="332" r:id="rId18"/>
    <p:sldId id="340" r:id="rId19"/>
    <p:sldId id="333" r:id="rId20"/>
    <p:sldId id="334" r:id="rId21"/>
    <p:sldId id="335" r:id="rId22"/>
    <p:sldId id="296" r:id="rId23"/>
    <p:sldId id="294" r:id="rId24"/>
    <p:sldId id="342" r:id="rId25"/>
    <p:sldId id="343" r:id="rId26"/>
    <p:sldId id="295" r:id="rId27"/>
    <p:sldId id="297" r:id="rId28"/>
    <p:sldId id="344" r:id="rId29"/>
    <p:sldId id="298" r:id="rId30"/>
    <p:sldId id="345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41" r:id="rId40"/>
    <p:sldId id="346" r:id="rId41"/>
    <p:sldId id="347" r:id="rId42"/>
    <p:sldId id="307" r:id="rId43"/>
    <p:sldId id="320" r:id="rId44"/>
  </p:sldIdLst>
  <p:sldSz cx="9144000" cy="6858000" type="screen4x3"/>
  <p:notesSz cx="6858000" cy="9144000"/>
  <p:custDataLst>
    <p:tags r:id="rId4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novo-win8" initials="l" lastIdx="2" clrIdx="0"/>
  <p:cmAuthor id="1" name="ebauer2" initials="ecb" lastIdx="5" clrIdx="1"/>
  <p:cmAuthor id="2" name="Murray, Kathy" initials="KM" lastIdx="28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041" autoAdjust="0"/>
    <p:restoredTop sz="95749" autoAdjust="0"/>
  </p:normalViewPr>
  <p:slideViewPr>
    <p:cSldViewPr snapToGrid="0" snapToObjects="1">
      <p:cViewPr varScale="1">
        <p:scale>
          <a:sx n="108" d="100"/>
          <a:sy n="108" d="100"/>
        </p:scale>
        <p:origin x="124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6EF60-3252-6041-B396-BE657E2FA7DA}" type="datetimeFigureOut">
              <a:rPr lang="en-US" smtClean="0"/>
              <a:pPr/>
              <a:t>6/7/2017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06008-55BF-D24A-A030-1E0C01C55E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40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6008-55BF-D24A-A030-1E0C01C55ED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49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5A1C443-1A61-4680-983B-4BABDD043DA6}" type="datetime1">
              <a:rPr lang="en-US" smtClean="0"/>
              <a:pPr/>
              <a:t>6/7/2017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74B09C-25A3-4042-93AF-D17C0530C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74D3-5D60-496C-9DD0-82305ECE3872}" type="datetime1">
              <a:rPr lang="en-US" smtClean="0"/>
              <a:pPr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4B09C-25A3-4042-93AF-D17C0530C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C0A6744-5F41-45AE-A29D-D257FB24C538}" type="datetime1">
              <a:rPr lang="en-US" smtClean="0"/>
              <a:pPr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1074B09C-25A3-4042-93AF-D17C0530C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A738B-24E7-4BBD-81BF-0B3BBA4A9E02}" type="datetime1">
              <a:rPr lang="en-US" smtClean="0"/>
              <a:pPr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074B09C-25A3-4042-93AF-D17C0530C2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DE238-EFC7-44FE-BCEE-8632A232A2E6}" type="datetime1">
              <a:rPr lang="en-US" smtClean="0"/>
              <a:pPr/>
              <a:t>6/7/2017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1074B09C-25A3-4042-93AF-D17C0530C2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4C71082-1E2E-443D-9030-2FCFCF183035}" type="datetime1">
              <a:rPr lang="en-US" smtClean="0"/>
              <a:pPr/>
              <a:t>6/7/2017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074B09C-25A3-4042-93AF-D17C0530C2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E263F17-DBA2-4244-8704-F70E1206889A}" type="datetime1">
              <a:rPr lang="en-US" smtClean="0"/>
              <a:pPr/>
              <a:t>6/7/2017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074B09C-25A3-4042-93AF-D17C0530C2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1812C-0002-4AF4-805B-EE438DEDA918}" type="datetime1">
              <a:rPr lang="en-US" smtClean="0"/>
              <a:pPr/>
              <a:t>6/7/2017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074B09C-25A3-4042-93AF-D17C0530C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79CF4-559D-435E-A797-8F8D3876FB9E}" type="datetime1">
              <a:rPr lang="en-US" smtClean="0"/>
              <a:pPr/>
              <a:t>6/7/2017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74B09C-25A3-4042-93AF-D17C0530C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7E0A1-04C6-48B3-94EB-B0752822C319}" type="datetime1">
              <a:rPr lang="en-US" smtClean="0"/>
              <a:pPr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074B09C-25A3-4042-93AF-D17C0530C2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C1F5AE89-1F36-4F29-BD58-6C58B111478D}" type="datetime1">
              <a:rPr lang="en-US" smtClean="0"/>
              <a:pPr/>
              <a:t>6/7/2017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1074B09C-25A3-4042-93AF-D17C0530C2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037C55F-B7F9-4397-A7A6-691B6C4D9C0F}" type="datetime1">
              <a:rPr lang="en-US" smtClean="0"/>
              <a:pPr/>
              <a:t>6/7/2017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074B09C-25A3-4042-93AF-D17C0530C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92"/>
            <a:ext cx="9143999" cy="858406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administrators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In-Person </a:t>
            </a:r>
            <a:r>
              <a:rPr lang="en-US" dirty="0" smtClean="0"/>
              <a:t>Education Module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2484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Lesson 2 of 2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192" y="5986202"/>
            <a:ext cx="2353260" cy="798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064" y="858006"/>
            <a:ext cx="6601968" cy="518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9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408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Grounds Staff</a:t>
            </a:r>
          </a:p>
          <a:p>
            <a:r>
              <a:rPr lang="en-US" sz="3200" dirty="0" smtClean="0"/>
              <a:t>Weeds </a:t>
            </a:r>
          </a:p>
          <a:p>
            <a:r>
              <a:rPr lang="en-US" sz="3200" dirty="0" smtClean="0"/>
              <a:t>Rodents </a:t>
            </a:r>
          </a:p>
          <a:p>
            <a:r>
              <a:rPr lang="en-US" sz="3200" dirty="0" smtClean="0"/>
              <a:t>Turf </a:t>
            </a:r>
            <a:r>
              <a:rPr lang="en-US" sz="3200" dirty="0"/>
              <a:t>and landscape </a:t>
            </a:r>
            <a:r>
              <a:rPr lang="en-US" sz="3200" dirty="0" smtClean="0"/>
              <a:t>pests </a:t>
            </a:r>
          </a:p>
          <a:p>
            <a:r>
              <a:rPr lang="en-US" sz="3200" dirty="0" smtClean="0"/>
              <a:t>Venomous </a:t>
            </a:r>
            <a:r>
              <a:rPr lang="en-US" sz="3200" dirty="0"/>
              <a:t>pests, and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other outdoor pests</a:t>
            </a:r>
          </a:p>
          <a:p>
            <a:r>
              <a:rPr lang="en-US" sz="3200" dirty="0" smtClean="0"/>
              <a:t>Pest-conducive conditions 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904" y="1946429"/>
            <a:ext cx="3168936" cy="4225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9680" y="6333240"/>
            <a:ext cx="723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Harvester ant trail across athletic </a:t>
            </a:r>
            <a:r>
              <a:rPr lang="en-US" i="1" dirty="0"/>
              <a:t>field – Dawn H. Gouge, University of Arizona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Monitoring and Reporting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067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Action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162" y="4211703"/>
            <a:ext cx="3760838" cy="251055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0773" y="1517075"/>
            <a:ext cx="8395743" cy="501037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800" dirty="0" smtClean="0"/>
              <a:t>When </a:t>
            </a:r>
            <a:r>
              <a:rPr lang="en-US" sz="2800" dirty="0"/>
              <a:t>pests </a:t>
            </a:r>
            <a:r>
              <a:rPr lang="en-US" sz="2800" dirty="0" smtClean="0"/>
              <a:t>are observed </a:t>
            </a:r>
            <a:r>
              <a:rPr lang="en-US" sz="2800" dirty="0"/>
              <a:t>staff </a:t>
            </a:r>
            <a:r>
              <a:rPr lang="en-US" sz="2800" dirty="0" smtClean="0"/>
              <a:t>contact </a:t>
            </a:r>
            <a:r>
              <a:rPr lang="en-US" sz="2800" dirty="0"/>
              <a:t>the IPM Coordinator </a:t>
            </a:r>
            <a:endParaRPr lang="en-US" sz="2800" dirty="0" smtClean="0"/>
          </a:p>
          <a:p>
            <a:pPr>
              <a:buFont typeface="Wingdings" pitchFamily="2" charset="2"/>
              <a:buChar char="q"/>
            </a:pPr>
            <a:r>
              <a:rPr lang="en-US" sz="2800" dirty="0" smtClean="0"/>
              <a:t>Items </a:t>
            </a:r>
            <a:r>
              <a:rPr lang="en-US" sz="2800" dirty="0"/>
              <a:t>that custodial and maintenance staff </a:t>
            </a:r>
            <a:r>
              <a:rPr lang="en-US" sz="2800" dirty="0" smtClean="0"/>
              <a:t>observe and can resolve may be </a:t>
            </a:r>
            <a:r>
              <a:rPr lang="en-US" sz="2800" dirty="0"/>
              <a:t>corrected and reported to the IPM </a:t>
            </a:r>
            <a:r>
              <a:rPr lang="en-US" sz="2800" dirty="0" smtClean="0"/>
              <a:t>Coordinator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smtClean="0"/>
              <a:t>The </a:t>
            </a:r>
            <a:r>
              <a:rPr lang="en-US" sz="2800" dirty="0"/>
              <a:t>IPM Coordinator will keep records </a:t>
            </a:r>
            <a:r>
              <a:rPr lang="en-US" sz="2800" dirty="0" smtClean="0"/>
              <a:t>of:</a:t>
            </a:r>
          </a:p>
          <a:p>
            <a:pPr lvl="1">
              <a:buFont typeface="Wingdings" pitchFamily="2" charset="2"/>
              <a:buChar char="q"/>
            </a:pPr>
            <a:r>
              <a:rPr lang="en-US" sz="2500" dirty="0" smtClean="0"/>
              <a:t>Actions</a:t>
            </a:r>
          </a:p>
          <a:p>
            <a:pPr lvl="1">
              <a:buFont typeface="Wingdings" pitchFamily="2" charset="2"/>
              <a:buChar char="q"/>
            </a:pPr>
            <a:r>
              <a:rPr lang="en-US" sz="2500" dirty="0" smtClean="0"/>
              <a:t>Pest sightings</a:t>
            </a:r>
          </a:p>
          <a:p>
            <a:pPr lvl="1">
              <a:buFont typeface="Wingdings" pitchFamily="2" charset="2"/>
              <a:buChar char="q"/>
            </a:pPr>
            <a:r>
              <a:rPr lang="en-US" sz="2500" dirty="0" smtClean="0"/>
              <a:t>Time invested</a:t>
            </a:r>
          </a:p>
          <a:p>
            <a:pPr lvl="1">
              <a:buFont typeface="Wingdings" pitchFamily="2" charset="2"/>
              <a:buChar char="q"/>
            </a:pPr>
            <a:r>
              <a:rPr lang="en-US" sz="2500" dirty="0" smtClean="0"/>
              <a:t>Money spent </a:t>
            </a:r>
          </a:p>
          <a:p>
            <a:pPr marL="0" indent="0">
              <a:buFont typeface="Wingdings" pitchFamily="2" charset="2"/>
              <a:buChar char="q"/>
            </a:pPr>
            <a:endParaRPr lang="en-US" sz="2800" dirty="0"/>
          </a:p>
          <a:p>
            <a:pPr marL="0" indent="0">
              <a:buFont typeface="Wingdings" pitchFamily="2" charset="2"/>
              <a:buChar char="q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3107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7" y="1600199"/>
            <a:ext cx="8314249" cy="517431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/>
              <a:t>When </a:t>
            </a:r>
            <a:r>
              <a:rPr lang="en-US" sz="3200" dirty="0"/>
              <a:t>pests on grounds reach a threshold established by the IPM Coordinator, action will be </a:t>
            </a:r>
            <a:r>
              <a:rPr lang="en-US" sz="3200" dirty="0" smtClean="0"/>
              <a:t>taken  </a:t>
            </a:r>
            <a:endParaRPr lang="en-US" sz="3200" dirty="0"/>
          </a:p>
          <a:p>
            <a:pPr>
              <a:buFont typeface="Wingdings" pitchFamily="2" charset="2"/>
              <a:buChar char="q"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223" y="2818160"/>
            <a:ext cx="2497447" cy="38701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7190" y="5038325"/>
            <a:ext cx="3234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Wild honey bees -</a:t>
            </a:r>
            <a:br>
              <a:rPr lang="en-US" i="1" dirty="0" smtClean="0"/>
            </a:br>
            <a:r>
              <a:rPr lang="en-US" i="1" dirty="0"/>
              <a:t>Carl Olson, University of Arizona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Action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08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64988" y="1600199"/>
            <a:ext cx="8248719" cy="504311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800" dirty="0" smtClean="0"/>
              <a:t>If the action needed </a:t>
            </a:r>
            <a:r>
              <a:rPr lang="en-US" sz="2800" dirty="0"/>
              <a:t>cannot be readily accomplished as part of routine duties, </a:t>
            </a:r>
            <a:r>
              <a:rPr lang="en-US" sz="2800" dirty="0" smtClean="0"/>
              <a:t>the Coordinator will meet with staff or contractors to develop a plan of action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smtClean="0"/>
              <a:t>The Coordinator will keep records:</a:t>
            </a:r>
          </a:p>
          <a:p>
            <a:pPr lvl="1">
              <a:buFont typeface="Wingdings" pitchFamily="2" charset="2"/>
              <a:buChar char="q"/>
            </a:pPr>
            <a:r>
              <a:rPr lang="en-US" sz="2500" dirty="0" smtClean="0"/>
              <a:t>Actions taken</a:t>
            </a:r>
          </a:p>
          <a:p>
            <a:pPr lvl="1">
              <a:buFont typeface="Wingdings" pitchFamily="2" charset="2"/>
              <a:buChar char="q"/>
            </a:pPr>
            <a:r>
              <a:rPr lang="en-US" sz="2500" dirty="0" smtClean="0"/>
              <a:t>Work performed</a:t>
            </a:r>
          </a:p>
          <a:p>
            <a:pPr lvl="1">
              <a:buFont typeface="Wingdings" pitchFamily="2" charset="2"/>
              <a:buChar char="q"/>
            </a:pPr>
            <a:r>
              <a:rPr lang="en-US" sz="2500" dirty="0" smtClean="0"/>
              <a:t>Time invested</a:t>
            </a:r>
          </a:p>
          <a:p>
            <a:pPr lvl="1">
              <a:buFont typeface="Wingdings" pitchFamily="2" charset="2"/>
              <a:buChar char="q"/>
            </a:pPr>
            <a:r>
              <a:rPr lang="en-US" sz="2500" dirty="0" smtClean="0"/>
              <a:t>Money spent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smtClean="0"/>
              <a:t>The IPM Coordinator will share </a:t>
            </a:r>
            <a:br>
              <a:rPr lang="en-US" sz="2800" dirty="0" smtClean="0"/>
            </a:br>
            <a:r>
              <a:rPr lang="en-US" sz="2800" dirty="0" smtClean="0"/>
              <a:t>records with the superintendent</a:t>
            </a:r>
          </a:p>
          <a:p>
            <a:endParaRPr lang="en-US" sz="28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Action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929" y="3040136"/>
            <a:ext cx="2402119" cy="360317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Inspections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531352" cy="4495800"/>
          </a:xfrm>
        </p:spPr>
        <p:txBody>
          <a:bodyPr>
            <a:noAutofit/>
          </a:bodyPr>
          <a:lstStyle/>
          <a:p>
            <a:r>
              <a:rPr lang="en-US" sz="2700" dirty="0"/>
              <a:t>The IPM Coordinator will conduct an annual </a:t>
            </a:r>
            <a:r>
              <a:rPr lang="en-US" sz="2700" dirty="0" smtClean="0"/>
              <a:t>inspection:</a:t>
            </a:r>
          </a:p>
          <a:p>
            <a:pPr>
              <a:buNone/>
            </a:pPr>
            <a:r>
              <a:rPr lang="en-US" sz="2700" dirty="0" smtClean="0"/>
              <a:t>1) Human </a:t>
            </a:r>
            <a:r>
              <a:rPr lang="en-US" sz="2700" dirty="0"/>
              <a:t>behaviors that affect </a:t>
            </a:r>
            <a:r>
              <a:rPr lang="en-US" sz="2700" dirty="0" smtClean="0"/>
              <a:t>pests </a:t>
            </a:r>
          </a:p>
          <a:p>
            <a:pPr>
              <a:buNone/>
            </a:pPr>
            <a:r>
              <a:rPr lang="en-US" sz="2700" dirty="0" smtClean="0"/>
              <a:t>2</a:t>
            </a:r>
            <a:r>
              <a:rPr lang="en-US" sz="2700" dirty="0"/>
              <a:t>) Management activities </a:t>
            </a:r>
            <a:r>
              <a:rPr lang="en-US" sz="2700" dirty="0" smtClean="0"/>
              <a:t>and effect </a:t>
            </a:r>
            <a:r>
              <a:rPr lang="en-US" sz="2700" dirty="0"/>
              <a:t>on </a:t>
            </a:r>
            <a:r>
              <a:rPr lang="en-US" sz="2700" dirty="0" smtClean="0"/>
              <a:t>pest population</a:t>
            </a:r>
            <a:r>
              <a:rPr lang="en-US" sz="2700" dirty="0"/>
              <a:t>s</a:t>
            </a:r>
          </a:p>
          <a:p>
            <a:pPr>
              <a:buNone/>
            </a:pPr>
            <a:r>
              <a:rPr lang="en-US" sz="2700" dirty="0"/>
              <a:t>3) Amount and types of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pesticides used, </a:t>
            </a:r>
            <a:br>
              <a:rPr lang="en-US" sz="2700" dirty="0" smtClean="0"/>
            </a:br>
            <a:r>
              <a:rPr lang="en-US" sz="2700" dirty="0" smtClean="0"/>
              <a:t>matched </a:t>
            </a:r>
            <a:r>
              <a:rPr lang="en-US" sz="2700" dirty="0"/>
              <a:t>with pest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monitoring </a:t>
            </a:r>
            <a:r>
              <a:rPr lang="en-US" sz="2700" dirty="0"/>
              <a:t>records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to </a:t>
            </a:r>
            <a:r>
              <a:rPr lang="en-US" sz="2700" dirty="0"/>
              <a:t>document need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and outcomes</a:t>
            </a: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048" y="34290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67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Forms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205431" y="1615203"/>
            <a:ext cx="3173874" cy="47548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List all forms and paperwork that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IPM Plan / Policy requires: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500" dirty="0" smtClean="0"/>
              <a:t>Purpose?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500" dirty="0" smtClean="0"/>
              <a:t>Who completes?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500" dirty="0" smtClean="0"/>
              <a:t>Who gets it?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500" dirty="0" smtClean="0"/>
              <a:t>How it is maintained in the files?  </a:t>
            </a:r>
            <a:endParaRPr lang="en-US" sz="25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305" y="54615"/>
            <a:ext cx="5764695" cy="675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25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Filling Procedures (Paper Files)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The IPM Coordinator collects and files </a:t>
            </a:r>
            <a:r>
              <a:rPr lang="en-US" sz="2800" dirty="0" smtClean="0"/>
              <a:t>forms and/or maintains electronic files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4"/>
          <a:stretch/>
        </p:blipFill>
        <p:spPr>
          <a:xfrm>
            <a:off x="1027290" y="2637827"/>
            <a:ext cx="7965636" cy="40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79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Emergencies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4835" y="1600200"/>
            <a:ext cx="8789165" cy="5257800"/>
          </a:xfrm>
        </p:spPr>
        <p:txBody>
          <a:bodyPr>
            <a:noAutofit/>
          </a:bodyPr>
          <a:lstStyle/>
          <a:p>
            <a:r>
              <a:rPr lang="en-US" sz="3200" u="sng" dirty="0"/>
              <a:t>IMPORTANT:  If a pest emergency is declared, the area must be evacuated and cordoned off before taking any other </a:t>
            </a:r>
            <a:r>
              <a:rPr lang="en-US" sz="3200" u="sng" dirty="0" smtClean="0"/>
              <a:t>steps</a:t>
            </a:r>
            <a:r>
              <a:rPr lang="en-US" sz="3200" dirty="0" smtClean="0"/>
              <a:t>  </a:t>
            </a:r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897" y="3584457"/>
            <a:ext cx="4432852" cy="294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22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Examples include:</a:t>
            </a:r>
          </a:p>
          <a:p>
            <a:pPr lvl="1"/>
            <a:r>
              <a:rPr lang="en-US" dirty="0" smtClean="0"/>
              <a:t>Venomous insects swarming</a:t>
            </a:r>
          </a:p>
          <a:p>
            <a:pPr lvl="1"/>
            <a:r>
              <a:rPr lang="en-US" dirty="0" smtClean="0"/>
              <a:t>Potentially rabid animal </a:t>
            </a:r>
          </a:p>
          <a:p>
            <a:r>
              <a:rPr lang="en-US" sz="3500" dirty="0" smtClean="0"/>
              <a:t>The Coordinator will </a:t>
            </a:r>
            <a:br>
              <a:rPr lang="en-US" sz="3500" dirty="0" smtClean="0"/>
            </a:br>
            <a:r>
              <a:rPr lang="en-US" sz="3500" dirty="0" smtClean="0"/>
              <a:t>keep records of actions </a:t>
            </a:r>
            <a:br>
              <a:rPr lang="en-US" sz="3500" dirty="0" smtClean="0"/>
            </a:br>
            <a:r>
              <a:rPr lang="en-US" sz="3500" dirty="0" smtClean="0"/>
              <a:t>taken and notify </a:t>
            </a:r>
            <a:br>
              <a:rPr lang="en-US" sz="3500" dirty="0" smtClean="0"/>
            </a:br>
            <a:r>
              <a:rPr lang="en-US" sz="3500" dirty="0" smtClean="0"/>
              <a:t>appropriate parties</a:t>
            </a:r>
            <a:endParaRPr lang="en-US" sz="35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Emergencies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694" y="1600200"/>
            <a:ext cx="3327354" cy="4984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07" y="242711"/>
            <a:ext cx="8531352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Annual IPM Report (completed by IPM Coordinator)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28492"/>
            <a:ext cx="8270966" cy="4495800"/>
          </a:xfrm>
        </p:spPr>
        <p:txBody>
          <a:bodyPr>
            <a:noAutofit/>
          </a:bodyPr>
          <a:lstStyle/>
          <a:p>
            <a:r>
              <a:rPr lang="en-US" sz="3000" dirty="0" smtClean="0"/>
              <a:t>The IPM Coordinator will provide an annual IPM report</a:t>
            </a:r>
          </a:p>
          <a:p>
            <a:pPr lvl="1"/>
            <a:r>
              <a:rPr lang="en-US" sz="2700" dirty="0" smtClean="0"/>
              <a:t>Pest Logs</a:t>
            </a:r>
          </a:p>
          <a:p>
            <a:pPr lvl="1"/>
            <a:r>
              <a:rPr lang="en-US" sz="2700" dirty="0" smtClean="0"/>
              <a:t>e-mails</a:t>
            </a:r>
          </a:p>
          <a:p>
            <a:pPr lvl="1"/>
            <a:r>
              <a:rPr lang="en-US" sz="2700" dirty="0" smtClean="0"/>
              <a:t>Coordinator notes </a:t>
            </a:r>
            <a:br>
              <a:rPr lang="en-US" sz="2700" dirty="0" smtClean="0"/>
            </a:br>
            <a:r>
              <a:rPr lang="en-US" sz="2700" dirty="0" smtClean="0"/>
              <a:t>or other reporting </a:t>
            </a:r>
            <a:br>
              <a:rPr lang="en-US" sz="2700" dirty="0" smtClean="0"/>
            </a:br>
            <a:r>
              <a:rPr lang="en-US" sz="2700" dirty="0" smtClean="0"/>
              <a:t>systems</a:t>
            </a:r>
          </a:p>
          <a:p>
            <a:pPr lvl="1"/>
            <a:r>
              <a:rPr lang="en-US" sz="2700" dirty="0" smtClean="0"/>
              <a:t>Costs for Pest </a:t>
            </a:r>
            <a:br>
              <a:rPr lang="en-US" sz="2700" dirty="0" smtClean="0"/>
            </a:br>
            <a:r>
              <a:rPr lang="en-US" sz="2700" dirty="0" smtClean="0"/>
              <a:t>Management </a:t>
            </a:r>
            <a:br>
              <a:rPr lang="en-US" sz="2700" dirty="0" smtClean="0"/>
            </a:br>
            <a:r>
              <a:rPr lang="en-US" sz="2700" dirty="0" smtClean="0"/>
              <a:t>Professionals and pesticides</a:t>
            </a:r>
          </a:p>
          <a:p>
            <a:pPr lvl="1"/>
            <a:r>
              <a:rPr lang="en-US" sz="2700" dirty="0" smtClean="0"/>
              <a:t>Costs for items</a:t>
            </a: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508" y="2698044"/>
            <a:ext cx="4296858" cy="286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35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48850" y="1600199"/>
            <a:ext cx="8368390" cy="4973023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3200" dirty="0"/>
              <a:t>Describe key elements of coordinating an IPM policy and plan, including:		</a:t>
            </a:r>
          </a:p>
          <a:p>
            <a:pPr marL="0" lvl="0" indent="1027113">
              <a:buNone/>
            </a:pPr>
            <a:r>
              <a:rPr lang="en-US" sz="3200" dirty="0" smtClean="0"/>
              <a:t>Development, implementation </a:t>
            </a:r>
            <a:r>
              <a:rPr lang="en-US" sz="3200" dirty="0"/>
              <a:t>and </a:t>
            </a:r>
            <a:r>
              <a:rPr lang="en-US" sz="3200" dirty="0" smtClean="0"/>
              <a:t>maintenance</a:t>
            </a:r>
          </a:p>
          <a:p>
            <a:pPr marL="514350" lvl="0" indent="-514350">
              <a:buFont typeface="+mj-lt"/>
              <a:buAutoNum type="arabicPeriod" startAt="2"/>
            </a:pPr>
            <a:r>
              <a:rPr lang="en-US" sz="3200" b="1" dirty="0" smtClean="0"/>
              <a:t>Describe </a:t>
            </a:r>
            <a:br>
              <a:rPr lang="en-US" sz="3200" b="1" dirty="0" smtClean="0"/>
            </a:br>
            <a:r>
              <a:rPr lang="en-US" sz="3200" b="1" dirty="0" smtClean="0"/>
              <a:t>how to </a:t>
            </a:r>
            <a:br>
              <a:rPr lang="en-US" sz="3200" b="1" dirty="0" smtClean="0"/>
            </a:br>
            <a:r>
              <a:rPr lang="en-US" sz="3200" b="1" dirty="0" smtClean="0"/>
              <a:t>uniformly </a:t>
            </a:r>
            <a:br>
              <a:rPr lang="en-US" sz="3200" b="1" dirty="0" smtClean="0"/>
            </a:br>
            <a:r>
              <a:rPr lang="en-US" sz="3200" b="1" dirty="0" smtClean="0"/>
              <a:t>enforce IPM </a:t>
            </a:r>
            <a:br>
              <a:rPr lang="en-US" sz="3200" b="1" dirty="0" smtClean="0"/>
            </a:br>
            <a:r>
              <a:rPr lang="en-US" sz="3200" b="1" dirty="0" smtClean="0"/>
              <a:t>policies</a:t>
            </a:r>
          </a:p>
          <a:p>
            <a:pPr marL="514350" indent="-514350">
              <a:buFont typeface="+mj-lt"/>
              <a:buAutoNum type="arabicPeriod" startAt="2"/>
            </a:pPr>
            <a:endParaRPr lang="en-US" sz="3200" dirty="0"/>
          </a:p>
          <a:p>
            <a:pPr marL="514350" lvl="0" indent="-514350">
              <a:buFont typeface="+mj-lt"/>
              <a:buAutoNum type="arabicPeriod" startAt="2"/>
            </a:pPr>
            <a:endParaRPr lang="en-US" dirty="0"/>
          </a:p>
          <a:p>
            <a:pPr marL="514350" indent="-514350">
              <a:buFont typeface="+mj-lt"/>
              <a:buAutoNum type="arabicPeriod" startAt="2"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Learning Objectives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965" y="3305446"/>
            <a:ext cx="5291357" cy="33647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5919" y="6429322"/>
            <a:ext cx="3779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Dawn H. Gouge, University of Arizona</a:t>
            </a:r>
            <a:endParaRPr lang="en-US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199"/>
            <a:ext cx="8153400" cy="512660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Include </a:t>
            </a:r>
            <a:r>
              <a:rPr lang="en-US" sz="3200" dirty="0"/>
              <a:t>in reports the steps taken for successful management and </a:t>
            </a:r>
            <a:r>
              <a:rPr lang="en-US" sz="3200" dirty="0" smtClean="0"/>
              <a:t>prevention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672" y="220133"/>
            <a:ext cx="8531352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Annual IPM Report (completed by IPM Coordinator)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486" y="2785846"/>
            <a:ext cx="5712727" cy="373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10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723529" cy="449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Detailed </a:t>
            </a:r>
            <a:r>
              <a:rPr lang="en-US" sz="3200" dirty="0"/>
              <a:t>information showing </a:t>
            </a:r>
            <a:r>
              <a:rPr lang="en-US" sz="3200" dirty="0" smtClean="0"/>
              <a:t>reductions </a:t>
            </a:r>
            <a:r>
              <a:rPr lang="en-US" sz="3200" dirty="0"/>
              <a:t>or </a:t>
            </a:r>
            <a:r>
              <a:rPr lang="en-US" sz="3200" dirty="0" smtClean="0"/>
              <a:t>increases </a:t>
            </a:r>
            <a:r>
              <a:rPr lang="en-US" sz="3200" dirty="0"/>
              <a:t>in </a:t>
            </a:r>
            <a:r>
              <a:rPr lang="en-US" sz="3200" dirty="0" smtClean="0"/>
              <a:t>amount </a:t>
            </a:r>
            <a:r>
              <a:rPr lang="en-US" sz="3200" dirty="0"/>
              <a:t>or toxicity of pesticides </a:t>
            </a:r>
            <a:r>
              <a:rPr lang="en-US" sz="3200" dirty="0" smtClean="0"/>
              <a:t>used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6324" y="228600"/>
            <a:ext cx="8531352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Annual IPM Report (completed by IPM Coordinator)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43" y="1738466"/>
            <a:ext cx="3312305" cy="496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91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088" y="228600"/>
            <a:ext cx="7941959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Action Thresholds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557" y="3576072"/>
            <a:ext cx="5401491" cy="321037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04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/>
              <a:t>An </a:t>
            </a:r>
            <a:r>
              <a:rPr lang="en-US" sz="3200" u="sng" dirty="0"/>
              <a:t>acceptable pest threshold </a:t>
            </a:r>
            <a:r>
              <a:rPr lang="en-US" sz="3200" dirty="0" smtClean="0"/>
              <a:t> 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Determined </a:t>
            </a:r>
            <a:r>
              <a:rPr lang="en-US" sz="3200" dirty="0"/>
              <a:t>by the IPM </a:t>
            </a:r>
            <a:r>
              <a:rPr lang="en-US" sz="3200" dirty="0" smtClean="0"/>
              <a:t>Coordinator and relevant Committee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47451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2" y="228600"/>
            <a:ext cx="7987115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Hiring an Outside Contractor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00600"/>
          </a:xfrm>
        </p:spPr>
        <p:txBody>
          <a:bodyPr>
            <a:normAutofit/>
          </a:bodyPr>
          <a:lstStyle/>
          <a:p>
            <a:r>
              <a:rPr lang="en-US" sz="3200" dirty="0"/>
              <a:t>Many </a:t>
            </a:r>
            <a:r>
              <a:rPr lang="en-US" sz="3200" dirty="0" smtClean="0"/>
              <a:t>districts contract </a:t>
            </a:r>
            <a:r>
              <a:rPr lang="en-US" sz="3200" dirty="0"/>
              <a:t>with a licensed professional </a:t>
            </a:r>
            <a:r>
              <a:rPr lang="en-US" sz="3200" dirty="0" smtClean="0"/>
              <a:t>company</a:t>
            </a:r>
          </a:p>
          <a:p>
            <a:r>
              <a:rPr lang="en-US" sz="3200" dirty="0" smtClean="0"/>
              <a:t>IPM Service </a:t>
            </a:r>
            <a:br>
              <a:rPr lang="en-US" sz="3200" dirty="0" smtClean="0"/>
            </a:br>
            <a:r>
              <a:rPr lang="en-US" sz="3200" dirty="0" smtClean="0"/>
              <a:t>Agreements</a:t>
            </a:r>
            <a:br>
              <a:rPr lang="en-US" sz="3200" dirty="0" smtClean="0"/>
            </a:br>
            <a:r>
              <a:rPr lang="en-US" sz="3200" dirty="0" smtClean="0"/>
              <a:t>differ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917" y="3272246"/>
            <a:ext cx="4807131" cy="320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09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Hiring an Outside Contractor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0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Request </a:t>
            </a:r>
            <a:r>
              <a:rPr lang="en-US" sz="3200" dirty="0"/>
              <a:t>for Proposal </a:t>
            </a:r>
            <a:r>
              <a:rPr lang="en-US" sz="3200" dirty="0" smtClean="0"/>
              <a:t>(RFP)  </a:t>
            </a:r>
          </a:p>
          <a:p>
            <a:r>
              <a:rPr lang="en-US" sz="3200" dirty="0" smtClean="0"/>
              <a:t>IPM Service Agreement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006" y="2852602"/>
            <a:ext cx="4983480" cy="373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88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561014"/>
            <a:ext cx="8253056" cy="51027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IPM service agreement specifying: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Services to be provided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Access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Communication and record-keeping protocols </a:t>
            </a:r>
          </a:p>
          <a:p>
            <a:pPr marL="0" indent="0">
              <a:buNone/>
            </a:pPr>
            <a:r>
              <a:rPr lang="en-US" sz="2400" dirty="0" smtClean="0"/>
              <a:t>Contractors should the following services:</a:t>
            </a:r>
            <a:endParaRPr lang="en-US" sz="2400" dirty="0"/>
          </a:p>
          <a:p>
            <a:r>
              <a:rPr lang="en-US" sz="2400" dirty="0" smtClean="0"/>
              <a:t>Inspection and pest monitoring</a:t>
            </a:r>
            <a:endParaRPr lang="en-US" sz="2400" dirty="0"/>
          </a:p>
          <a:p>
            <a:r>
              <a:rPr lang="en-US" sz="2400" dirty="0" smtClean="0"/>
              <a:t>Recommendations </a:t>
            </a:r>
            <a:r>
              <a:rPr lang="en-US" sz="2400" dirty="0"/>
              <a:t>for sanitation, maintenance, </a:t>
            </a:r>
            <a:r>
              <a:rPr lang="en-US" sz="2400" dirty="0" smtClean="0"/>
              <a:t>and storage </a:t>
            </a:r>
            <a:endParaRPr lang="en-US" sz="2400" dirty="0"/>
          </a:p>
          <a:p>
            <a:r>
              <a:rPr lang="en-US" sz="2400" dirty="0" smtClean="0"/>
              <a:t>Use the least-risk pesticide management methods</a:t>
            </a:r>
          </a:p>
          <a:p>
            <a:r>
              <a:rPr lang="en-US" sz="2400" dirty="0" smtClean="0"/>
              <a:t>Use pesticides </a:t>
            </a:r>
            <a:r>
              <a:rPr lang="en-US" sz="2400" dirty="0"/>
              <a:t>only </a:t>
            </a:r>
            <a:r>
              <a:rPr lang="en-US" sz="2400" dirty="0" smtClean="0"/>
              <a:t>when </a:t>
            </a:r>
            <a:r>
              <a:rPr lang="en-US" sz="2400" dirty="0"/>
              <a:t>there is a </a:t>
            </a:r>
            <a:r>
              <a:rPr lang="en-US" sz="2400" dirty="0" smtClean="0"/>
              <a:t>demonstrated need</a:t>
            </a:r>
            <a:endParaRPr lang="en-US" sz="2400" dirty="0"/>
          </a:p>
          <a:p>
            <a:r>
              <a:rPr lang="en-US" sz="2400" dirty="0"/>
              <a:t>Applying pesticides on a regular basis or as a preventive is only done </a:t>
            </a:r>
            <a:r>
              <a:rPr lang="en-US" sz="2400" dirty="0" smtClean="0"/>
              <a:t>to </a:t>
            </a:r>
            <a:r>
              <a:rPr lang="en-US" sz="2400" dirty="0"/>
              <a:t>manage </a:t>
            </a:r>
            <a:r>
              <a:rPr lang="en-US" sz="2400" dirty="0" smtClean="0"/>
              <a:t>predictable hazardous pests</a:t>
            </a:r>
            <a:endParaRPr lang="en-US" sz="24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Hiring an Outside Contractor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4577" b="21390"/>
          <a:stretch/>
        </p:blipFill>
        <p:spPr>
          <a:xfrm>
            <a:off x="5146822" y="1095022"/>
            <a:ext cx="3718882" cy="200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7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Hiring an Outside Contractor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3858" y="1516698"/>
            <a:ext cx="8609513" cy="5257800"/>
          </a:xfrm>
        </p:spPr>
        <p:txBody>
          <a:bodyPr>
            <a:normAutofit/>
          </a:bodyPr>
          <a:lstStyle/>
          <a:p>
            <a:pPr fontAlgn="base" hangingPunct="0">
              <a:buFont typeface="Wingdings" panose="05000000000000000000" pitchFamily="2" charset="2"/>
              <a:buChar char="q"/>
            </a:pPr>
            <a:r>
              <a:rPr lang="en-US" dirty="0" smtClean="0"/>
              <a:t>Contractor - implement </a:t>
            </a:r>
            <a:r>
              <a:rPr lang="en-US" dirty="0"/>
              <a:t>and support </a:t>
            </a:r>
            <a:r>
              <a:rPr lang="en-US" dirty="0" smtClean="0"/>
              <a:t>district objectives</a:t>
            </a:r>
            <a:endParaRPr lang="en-US" dirty="0"/>
          </a:p>
          <a:p>
            <a:pPr lvl="1">
              <a:buFont typeface="Wingdings" pitchFamily="2" charset="2"/>
              <a:buChar char="q"/>
            </a:pPr>
            <a:r>
              <a:rPr lang="en-US" dirty="0"/>
              <a:t>IPM practices </a:t>
            </a:r>
            <a:r>
              <a:rPr lang="en-US" dirty="0" smtClean="0"/>
              <a:t>incorporated </a:t>
            </a:r>
            <a:r>
              <a:rPr lang="en-US" dirty="0"/>
              <a:t>into </a:t>
            </a:r>
            <a:r>
              <a:rPr lang="en-US" dirty="0" smtClean="0"/>
              <a:t>contracted services:</a:t>
            </a:r>
            <a:endParaRPr lang="en-US" dirty="0"/>
          </a:p>
          <a:p>
            <a:pPr marL="1108710" lvl="2" indent="-514350">
              <a:buFont typeface="+mj-lt"/>
              <a:buAutoNum type="arabicPeriod"/>
            </a:pPr>
            <a:r>
              <a:rPr lang="en-US" sz="2600" dirty="0" smtClean="0"/>
              <a:t>Sustaining </a:t>
            </a:r>
            <a:r>
              <a:rPr lang="en-US" sz="2600" dirty="0"/>
              <a:t>a safe and healthy school environment </a:t>
            </a:r>
          </a:p>
          <a:p>
            <a:pPr marL="1108710" lvl="2" indent="-514350">
              <a:buFont typeface="+mj-lt"/>
              <a:buAutoNum type="arabicPeriod"/>
            </a:pPr>
            <a:r>
              <a:rPr lang="en-US" sz="2600" dirty="0" smtClean="0"/>
              <a:t>Protecting </a:t>
            </a:r>
            <a:r>
              <a:rPr lang="en-US" sz="2600" dirty="0"/>
              <a:t>against </a:t>
            </a:r>
            <a:r>
              <a:rPr lang="en-US" sz="2600" dirty="0" smtClean="0"/>
              <a:t>threat </a:t>
            </a:r>
            <a:br>
              <a:rPr lang="en-US" sz="2600" dirty="0" smtClean="0"/>
            </a:br>
            <a:r>
              <a:rPr lang="en-US" sz="2600" dirty="0" smtClean="0"/>
              <a:t>to </a:t>
            </a:r>
            <a:r>
              <a:rPr lang="en-US" sz="2600" dirty="0"/>
              <a:t>public </a:t>
            </a:r>
            <a:r>
              <a:rPr lang="en-US" sz="2600" dirty="0" smtClean="0"/>
              <a:t>safety</a:t>
            </a:r>
            <a:endParaRPr lang="en-US" sz="2600" dirty="0"/>
          </a:p>
          <a:p>
            <a:pPr marL="1108710" lvl="2" indent="-514350">
              <a:buFont typeface="+mj-lt"/>
              <a:buAutoNum type="arabicPeriod"/>
            </a:pPr>
            <a:r>
              <a:rPr lang="en-US" sz="2600" dirty="0" smtClean="0"/>
              <a:t>Preventing </a:t>
            </a:r>
            <a:r>
              <a:rPr lang="en-US" sz="2600" dirty="0"/>
              <a:t>loss </a:t>
            </a:r>
            <a:r>
              <a:rPr lang="en-US" sz="2600" dirty="0" smtClean="0"/>
              <a:t>or </a:t>
            </a:r>
            <a:r>
              <a:rPr lang="en-US" sz="2600" dirty="0"/>
              <a:t>damage </a:t>
            </a:r>
          </a:p>
          <a:p>
            <a:pPr marL="1108710" lvl="2" indent="-514350">
              <a:buFont typeface="+mj-lt"/>
              <a:buAutoNum type="arabicPeriod"/>
            </a:pPr>
            <a:r>
              <a:rPr lang="en-US" sz="2600" dirty="0" smtClean="0"/>
              <a:t>Reducing </a:t>
            </a:r>
            <a:r>
              <a:rPr lang="en-US" sz="2600" dirty="0"/>
              <a:t>the likelihood of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pests </a:t>
            </a:r>
            <a:r>
              <a:rPr lang="en-US" sz="2600" dirty="0"/>
              <a:t>spreading </a:t>
            </a:r>
            <a:endParaRPr lang="en-US" sz="2600" dirty="0" smtClean="0"/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en-US" sz="3200" dirty="0" smtClean="0"/>
              <a:t>No pesticides </a:t>
            </a:r>
            <a:r>
              <a:rPr lang="en-US" sz="3200" dirty="0"/>
              <a:t>applied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for aesthetic </a:t>
            </a:r>
            <a:r>
              <a:rPr lang="en-US" sz="3200" dirty="0"/>
              <a:t>purposes 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  <a:p>
            <a:pPr marL="834390" lvl="1" indent="-514350">
              <a:buFont typeface="+mj-lt"/>
              <a:buAutoNum type="arabicPeriod"/>
            </a:pPr>
            <a:endParaRPr lang="en-US" sz="29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20" y="3183466"/>
            <a:ext cx="3806351" cy="356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96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28600"/>
            <a:ext cx="7953248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Applications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795" y="3427662"/>
            <a:ext cx="4860254" cy="324016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5962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Pesticide applications made </a:t>
            </a:r>
            <a:r>
              <a:rPr lang="en-US" sz="3200" dirty="0"/>
              <a:t>by a licensed </a:t>
            </a:r>
            <a:r>
              <a:rPr lang="en-US" sz="3200" dirty="0" smtClean="0"/>
              <a:t>applicator</a:t>
            </a:r>
          </a:p>
          <a:p>
            <a:r>
              <a:rPr lang="en-US" sz="3200" dirty="0" smtClean="0"/>
              <a:t>Requires notification, </a:t>
            </a:r>
            <a:br>
              <a:rPr lang="en-US" sz="3200" dirty="0" smtClean="0"/>
            </a:br>
            <a:r>
              <a:rPr lang="en-US" sz="3200" dirty="0" smtClean="0"/>
              <a:t>posting, record keeping </a:t>
            </a:r>
            <a:br>
              <a:rPr lang="en-US" sz="3200" dirty="0" smtClean="0"/>
            </a:br>
            <a:r>
              <a:rPr lang="en-US" sz="3200" dirty="0" smtClean="0"/>
              <a:t>and reporting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18182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28600"/>
            <a:ext cx="7953248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Applications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695" y="4255911"/>
            <a:ext cx="4064306" cy="260208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435478" y="1647910"/>
            <a:ext cx="8882543" cy="4973023"/>
          </a:xfrm>
        </p:spPr>
        <p:txBody>
          <a:bodyPr>
            <a:noAutofit/>
          </a:bodyPr>
          <a:lstStyle/>
          <a:p>
            <a:r>
              <a:rPr lang="en-US" sz="3200" dirty="0" smtClean="0"/>
              <a:t>Keep records of </a:t>
            </a:r>
            <a:r>
              <a:rPr lang="en-US" sz="3200" dirty="0"/>
              <a:t>the </a:t>
            </a:r>
            <a:r>
              <a:rPr lang="en-US" sz="3200" dirty="0" smtClean="0"/>
              <a:t>pesticide application:</a:t>
            </a:r>
            <a:endParaRPr lang="en-US" sz="3200" dirty="0"/>
          </a:p>
          <a:p>
            <a:pPr lvl="1"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3200" dirty="0" smtClean="0"/>
              <a:t>Pesticide label</a:t>
            </a:r>
            <a:endParaRPr lang="en-US" sz="3200" dirty="0"/>
          </a:p>
          <a:p>
            <a:pPr lvl="1"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3200" dirty="0" smtClean="0"/>
              <a:t>Safety Data Sheet</a:t>
            </a:r>
            <a:endParaRPr lang="en-US" sz="3200" dirty="0"/>
          </a:p>
          <a:p>
            <a:pPr lvl="1"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3200" dirty="0" smtClean="0"/>
              <a:t>Brand </a:t>
            </a:r>
            <a:r>
              <a:rPr lang="en-US" sz="3200" dirty="0"/>
              <a:t>name and signal </a:t>
            </a:r>
            <a:r>
              <a:rPr lang="en-US" sz="3200" dirty="0" smtClean="0"/>
              <a:t>word</a:t>
            </a:r>
            <a:endParaRPr lang="en-US" sz="3200" dirty="0"/>
          </a:p>
          <a:p>
            <a:pPr lvl="1"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3200" dirty="0"/>
              <a:t>US EPA registration </a:t>
            </a:r>
            <a:r>
              <a:rPr lang="en-US" sz="3200" dirty="0" smtClean="0"/>
              <a:t>number</a:t>
            </a:r>
            <a:endParaRPr lang="en-US" sz="3200" dirty="0"/>
          </a:p>
          <a:p>
            <a:pPr lvl="1"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3200" dirty="0" smtClean="0"/>
              <a:t>Amount </a:t>
            </a:r>
            <a:r>
              <a:rPr lang="en-US" sz="3200" dirty="0"/>
              <a:t>and </a:t>
            </a:r>
            <a:r>
              <a:rPr lang="en-US" sz="3200" dirty="0" smtClean="0"/>
              <a:t>concentration</a:t>
            </a:r>
            <a:endParaRPr lang="en-US" sz="3200" dirty="0"/>
          </a:p>
          <a:p>
            <a:pPr lvl="1"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3200" dirty="0" smtClean="0"/>
              <a:t>Date </a:t>
            </a:r>
            <a:r>
              <a:rPr lang="en-US" sz="3200" dirty="0"/>
              <a:t>and location(s) of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the application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93253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Notification and Posting for Non-emergencies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0023" y="1652164"/>
            <a:ext cx="8477014" cy="4935675"/>
          </a:xfrm>
        </p:spPr>
        <p:txBody>
          <a:bodyPr>
            <a:noAutofit/>
          </a:bodyPr>
          <a:lstStyle/>
          <a:p>
            <a:r>
              <a:rPr lang="en-US" sz="3000" dirty="0" smtClean="0"/>
              <a:t>Pesticides </a:t>
            </a:r>
            <a:r>
              <a:rPr lang="en-US" sz="3000" dirty="0"/>
              <a:t>should </a:t>
            </a:r>
            <a:r>
              <a:rPr lang="en-US" sz="3000" dirty="0" smtClean="0"/>
              <a:t>be </a:t>
            </a:r>
            <a:r>
              <a:rPr lang="en-US" sz="3000" dirty="0"/>
              <a:t>used in conjunction with </a:t>
            </a:r>
            <a:r>
              <a:rPr lang="en-US" sz="3000" dirty="0" smtClean="0"/>
              <a:t>additional prevention </a:t>
            </a:r>
            <a:r>
              <a:rPr lang="en-US" sz="3000" dirty="0"/>
              <a:t>and pest management </a:t>
            </a:r>
            <a:r>
              <a:rPr lang="en-US" sz="3000" dirty="0" smtClean="0"/>
              <a:t>methods</a:t>
            </a:r>
          </a:p>
          <a:p>
            <a:r>
              <a:rPr lang="en-US" sz="3000" dirty="0" smtClean="0"/>
              <a:t>Documentation </a:t>
            </a:r>
            <a:r>
              <a:rPr lang="en-US" sz="3000" dirty="0"/>
              <a:t>of </a:t>
            </a:r>
            <a:r>
              <a:rPr lang="en-US" sz="3000" dirty="0" smtClean="0"/>
              <a:t>need is </a:t>
            </a:r>
            <a:r>
              <a:rPr lang="en-US" sz="3000" dirty="0"/>
              <a:t>a pre-requisite to </a:t>
            </a:r>
            <a:r>
              <a:rPr lang="en-US" sz="3000" dirty="0" smtClean="0"/>
              <a:t>any application</a:t>
            </a:r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89" y="3745089"/>
            <a:ext cx="3112911" cy="311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29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Implement an IPM Plan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978255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Implement an IPM Plan to:</a:t>
            </a:r>
          </a:p>
          <a:p>
            <a:r>
              <a:rPr lang="en-US" sz="3200" dirty="0" smtClean="0"/>
              <a:t>Manage pests </a:t>
            </a:r>
          </a:p>
          <a:p>
            <a:r>
              <a:rPr lang="en-US" sz="3200" dirty="0" smtClean="0"/>
              <a:t>Minimize the risk</a:t>
            </a:r>
          </a:p>
          <a:p>
            <a:r>
              <a:rPr lang="en-US" sz="3200" dirty="0" smtClean="0"/>
              <a:t>Maintain a safe, healthy, </a:t>
            </a:r>
            <a:br>
              <a:rPr lang="en-US" sz="3200" dirty="0" smtClean="0"/>
            </a:br>
            <a:r>
              <a:rPr lang="en-US" sz="3200" dirty="0" smtClean="0"/>
              <a:t>and beautiful facility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154" y="1600199"/>
            <a:ext cx="3232637" cy="486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407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Notification and Posting for Non-emergencies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15912" y="1640877"/>
            <a:ext cx="8477014" cy="4935675"/>
          </a:xfrm>
        </p:spPr>
        <p:txBody>
          <a:bodyPr>
            <a:noAutofit/>
          </a:bodyPr>
          <a:lstStyle/>
          <a:p>
            <a:r>
              <a:rPr lang="en-US" sz="3000" dirty="0" smtClean="0"/>
              <a:t>The IPM Coordinator will give notice of a proposed pesticide application to staff and parents 72 hours before the application or in accordance with state laws</a:t>
            </a:r>
            <a:endParaRPr lang="en-US" sz="3000" dirty="0"/>
          </a:p>
          <a:p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97" y="3324484"/>
            <a:ext cx="5010458" cy="33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16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notice </a:t>
            </a:r>
            <a:r>
              <a:rPr lang="en-US" sz="3200" dirty="0" smtClean="0"/>
              <a:t>should identify:</a:t>
            </a:r>
          </a:p>
          <a:p>
            <a:pPr lvl="1"/>
            <a:r>
              <a:rPr lang="en-US" dirty="0" smtClean="0"/>
              <a:t>Trade </a:t>
            </a:r>
            <a:r>
              <a:rPr lang="en-US" dirty="0"/>
              <a:t>name of </a:t>
            </a:r>
            <a:r>
              <a:rPr lang="en-US" dirty="0" smtClean="0"/>
              <a:t>product</a:t>
            </a:r>
          </a:p>
          <a:p>
            <a:pPr lvl="1"/>
            <a:r>
              <a:rPr lang="en-US" dirty="0" smtClean="0"/>
              <a:t>Active ingredient</a:t>
            </a:r>
          </a:p>
          <a:p>
            <a:pPr lvl="1"/>
            <a:r>
              <a:rPr lang="en-US" dirty="0" smtClean="0"/>
              <a:t>Type </a:t>
            </a:r>
            <a:r>
              <a:rPr lang="en-US" dirty="0"/>
              <a:t>of pesticide product and </a:t>
            </a:r>
            <a:r>
              <a:rPr lang="en-US" dirty="0" smtClean="0"/>
              <a:t>formulation</a:t>
            </a:r>
          </a:p>
          <a:p>
            <a:pPr lvl="1"/>
            <a:r>
              <a:rPr lang="en-US" dirty="0" smtClean="0"/>
              <a:t>EPA </a:t>
            </a:r>
            <a:r>
              <a:rPr lang="en-US" dirty="0"/>
              <a:t>registration number </a:t>
            </a:r>
            <a:endParaRPr lang="en-US" dirty="0" smtClean="0"/>
          </a:p>
          <a:p>
            <a:pPr lvl="1"/>
            <a:r>
              <a:rPr lang="en-US" dirty="0" smtClean="0"/>
              <a:t>Location </a:t>
            </a:r>
            <a:r>
              <a:rPr lang="en-US" dirty="0"/>
              <a:t>of </a:t>
            </a:r>
            <a:r>
              <a:rPr lang="en-US" dirty="0" smtClean="0"/>
              <a:t>application</a:t>
            </a:r>
          </a:p>
          <a:p>
            <a:pPr lvl="1"/>
            <a:r>
              <a:rPr lang="en-US" dirty="0" smtClean="0"/>
              <a:t>Date </a:t>
            </a:r>
            <a:r>
              <a:rPr lang="en-US" dirty="0"/>
              <a:t>of </a:t>
            </a:r>
            <a:r>
              <a:rPr lang="en-US" dirty="0" smtClean="0"/>
              <a:t>application</a:t>
            </a:r>
          </a:p>
          <a:p>
            <a:pPr lvl="1"/>
            <a:r>
              <a:rPr lang="en-US" dirty="0" smtClean="0"/>
              <a:t>Reason</a:t>
            </a:r>
            <a:endParaRPr lang="en-US" dirty="0"/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Notification and Posting for Non-emergencies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332" y="3781697"/>
            <a:ext cx="4126443" cy="275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32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38274" y="1618088"/>
            <a:ext cx="8253056" cy="5352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Place </a:t>
            </a:r>
            <a:r>
              <a:rPr lang="en-US" sz="2800" dirty="0"/>
              <a:t>warning signs around pesticide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application </a:t>
            </a:r>
            <a:r>
              <a:rPr lang="en-US" sz="2800" dirty="0"/>
              <a:t>areas </a:t>
            </a:r>
            <a:endParaRPr lang="en-US" sz="2800" dirty="0" smtClean="0"/>
          </a:p>
          <a:p>
            <a:pPr lvl="1"/>
            <a:r>
              <a:rPr lang="en-US" sz="2500" dirty="0" smtClean="0"/>
              <a:t>Beginning 72 </a:t>
            </a:r>
            <a:r>
              <a:rPr lang="en-US" sz="2500" dirty="0"/>
              <a:t>hours before the </a:t>
            </a:r>
            <a:r>
              <a:rPr lang="en-US" sz="2500" dirty="0" smtClean="0"/>
              <a:t>application</a:t>
            </a:r>
          </a:p>
          <a:p>
            <a:pPr lvl="1"/>
            <a:r>
              <a:rPr lang="en-US" sz="2500" dirty="0" smtClean="0"/>
              <a:t>Removing 48 </a:t>
            </a:r>
            <a:r>
              <a:rPr lang="en-US" sz="2500" dirty="0"/>
              <a:t>hours </a:t>
            </a:r>
            <a:r>
              <a:rPr lang="en-US" sz="2500" dirty="0" smtClean="0"/>
              <a:t>after</a:t>
            </a:r>
            <a:endParaRPr lang="en-US" sz="2500" dirty="0"/>
          </a:p>
          <a:p>
            <a:pPr lvl="1"/>
            <a:r>
              <a:rPr lang="en-US" sz="2500" dirty="0" smtClean="0"/>
              <a:t>“</a:t>
            </a:r>
            <a:r>
              <a:rPr lang="en-US" sz="2500" dirty="0"/>
              <a:t>Warning:  pesticide-treated area</a:t>
            </a:r>
            <a:r>
              <a:rPr lang="en-US" sz="2500" dirty="0" smtClean="0"/>
              <a:t>”</a:t>
            </a:r>
          </a:p>
          <a:p>
            <a:pPr lvl="1"/>
            <a:r>
              <a:rPr lang="en-US" sz="2500" dirty="0" smtClean="0"/>
              <a:t>Expected </a:t>
            </a:r>
            <a:r>
              <a:rPr lang="en-US" sz="2500" dirty="0"/>
              <a:t>or actual date and </a:t>
            </a:r>
            <a:r>
              <a:rPr lang="en-US" sz="2500" dirty="0" smtClean="0"/>
              <a:t>time</a:t>
            </a:r>
          </a:p>
          <a:p>
            <a:pPr lvl="1"/>
            <a:r>
              <a:rPr lang="en-US" sz="2500" dirty="0" smtClean="0"/>
              <a:t>Reentry time</a:t>
            </a:r>
          </a:p>
          <a:p>
            <a:pPr lvl="1"/>
            <a:r>
              <a:rPr lang="en-US" sz="2500" dirty="0" smtClean="0"/>
              <a:t>Name </a:t>
            </a:r>
            <a:r>
              <a:rPr lang="en-US" sz="2500" dirty="0"/>
              <a:t>and telephone number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of contact </a:t>
            </a:r>
            <a:br>
              <a:rPr lang="en-US" sz="2500" dirty="0" smtClean="0"/>
            </a:br>
            <a:r>
              <a:rPr lang="en-US" sz="2500" dirty="0" smtClean="0"/>
              <a:t>person </a:t>
            </a:r>
            <a:endParaRPr lang="en-US" sz="2500" dirty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288" y="3214543"/>
            <a:ext cx="2630311" cy="351160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Notification and Posting for Non-emergencies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4997" y="6079813"/>
            <a:ext cx="3154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Pesticide application posting -</a:t>
            </a:r>
            <a:br>
              <a:rPr lang="en-US" i="1" dirty="0" smtClean="0"/>
            </a:br>
            <a:r>
              <a:rPr lang="en-US" i="1" dirty="0" smtClean="0"/>
              <a:t>Shujuan Li, University of Arizona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337075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Notification and Posting for Emergencies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u="sng" dirty="0"/>
              <a:t>If a pest emergency is declared, the area must be evacuated and cordoned </a:t>
            </a:r>
            <a:r>
              <a:rPr lang="en-US" sz="3200" u="sng" dirty="0" smtClean="0"/>
              <a:t>off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891953"/>
            <a:ext cx="5394959" cy="358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06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If </a:t>
            </a:r>
            <a:r>
              <a:rPr lang="en-US" sz="3200" dirty="0" smtClean="0"/>
              <a:t>impractical </a:t>
            </a:r>
            <a:r>
              <a:rPr lang="en-US" sz="3200" dirty="0"/>
              <a:t>to </a:t>
            </a:r>
            <a:r>
              <a:rPr lang="en-US" sz="3200" dirty="0" smtClean="0"/>
              <a:t>give notice before an application, the IPM </a:t>
            </a:r>
            <a:br>
              <a:rPr lang="en-US" sz="3200" dirty="0" smtClean="0"/>
            </a:br>
            <a:r>
              <a:rPr lang="en-US" sz="3200" dirty="0" smtClean="0"/>
              <a:t>Coordinator should</a:t>
            </a:r>
            <a:br>
              <a:rPr lang="en-US" sz="3200" dirty="0" smtClean="0"/>
            </a:br>
            <a:r>
              <a:rPr lang="en-US" sz="3200" dirty="0" smtClean="0"/>
              <a:t>notify </a:t>
            </a:r>
            <a:r>
              <a:rPr lang="en-US" sz="3200" dirty="0"/>
              <a:t>the school principal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no </a:t>
            </a:r>
            <a:r>
              <a:rPr lang="en-US" sz="3200" dirty="0"/>
              <a:t>later than 24 hours after </a:t>
            </a:r>
          </a:p>
          <a:p>
            <a:r>
              <a:rPr lang="en-US" sz="3200" dirty="0" smtClean="0"/>
              <a:t>Place </a:t>
            </a:r>
            <a:r>
              <a:rPr lang="en-US" sz="3200" dirty="0"/>
              <a:t>notification signs around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the </a:t>
            </a:r>
            <a:r>
              <a:rPr lang="en-US" sz="3200" dirty="0"/>
              <a:t>area as soon as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possible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Notification and Posting for Emergencies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166" y="2269067"/>
            <a:ext cx="2893826" cy="434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576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7" y="228600"/>
            <a:ext cx="8531351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Record Keeping of Pesticide Applications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6456" y="1517074"/>
            <a:ext cx="8366125" cy="4973023"/>
          </a:xfrm>
        </p:spPr>
        <p:txBody>
          <a:bodyPr>
            <a:noAutofit/>
          </a:bodyPr>
          <a:lstStyle/>
          <a:p>
            <a:r>
              <a:rPr lang="en-US" sz="2600" dirty="0" smtClean="0"/>
              <a:t>Keep copies of emergency pesticide </a:t>
            </a:r>
            <a:r>
              <a:rPr lang="en-US" sz="2600" dirty="0"/>
              <a:t>product information on file at </a:t>
            </a:r>
            <a:r>
              <a:rPr lang="en-US" sz="2600" dirty="0" smtClean="0"/>
              <a:t>the </a:t>
            </a:r>
            <a:r>
              <a:rPr lang="en-US" sz="2600" u="sng" dirty="0" smtClean="0"/>
              <a:t>school</a:t>
            </a:r>
            <a:r>
              <a:rPr lang="en-US" sz="2600" dirty="0" smtClean="0"/>
              <a:t> </a:t>
            </a:r>
            <a:r>
              <a:rPr lang="en-US" sz="2600" dirty="0"/>
              <a:t>and at the office of the IPM </a:t>
            </a:r>
            <a:r>
              <a:rPr lang="en-US" sz="2600" dirty="0" smtClean="0"/>
              <a:t>Coordinator</a:t>
            </a:r>
            <a:r>
              <a:rPr lang="en-US" dirty="0" smtClean="0"/>
              <a:t> </a:t>
            </a:r>
            <a:endParaRPr lang="en-US" dirty="0"/>
          </a:p>
          <a:p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04" y="3006455"/>
            <a:ext cx="5487252" cy="365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59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516698"/>
            <a:ext cx="8531352" cy="4579302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3200" dirty="0" smtClean="0"/>
              <a:t>Record: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/>
              <a:t>Pest </a:t>
            </a:r>
            <a:r>
              <a:rPr lang="en-US" sz="2800" dirty="0"/>
              <a:t>condition that prompted the </a:t>
            </a:r>
            <a:r>
              <a:rPr lang="en-US" sz="2800" dirty="0" smtClean="0"/>
              <a:t>application</a:t>
            </a:r>
            <a:endParaRPr lang="en-US" sz="2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/>
              <a:t>Type </a:t>
            </a:r>
            <a:r>
              <a:rPr lang="en-US" sz="2800" dirty="0"/>
              <a:t>of application and </a:t>
            </a:r>
            <a:r>
              <a:rPr lang="en-US" sz="2800" dirty="0" smtClean="0"/>
              <a:t>if effective</a:t>
            </a:r>
            <a:endParaRPr lang="en-US" sz="2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/>
              <a:t>Pesticide </a:t>
            </a:r>
            <a:r>
              <a:rPr lang="en-US" sz="2800" dirty="0"/>
              <a:t>applicator’s license or certification </a:t>
            </a:r>
            <a:r>
              <a:rPr lang="en-US" sz="2800" dirty="0" smtClean="0"/>
              <a:t>numbers </a:t>
            </a:r>
            <a:endParaRPr lang="en-US" sz="2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/>
              <a:t>Name(s</a:t>
            </a:r>
            <a:r>
              <a:rPr lang="en-US" sz="2800" dirty="0"/>
              <a:t>) and contact information of the person(s</a:t>
            </a:r>
            <a:r>
              <a:rPr lang="en-US" sz="2800" dirty="0" smtClean="0"/>
              <a:t>) applying</a:t>
            </a:r>
            <a:endParaRPr lang="en-US" sz="2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/>
              <a:t>Dates </a:t>
            </a:r>
            <a:r>
              <a:rPr lang="en-US" sz="2800" dirty="0"/>
              <a:t>on which notices </a:t>
            </a:r>
            <a:r>
              <a:rPr lang="en-US" sz="2800" dirty="0" smtClean="0"/>
              <a:t>were given</a:t>
            </a:r>
            <a:endParaRPr lang="en-US" sz="2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/>
              <a:t>Dates </a:t>
            </a:r>
            <a:r>
              <a:rPr lang="en-US" sz="2800" dirty="0"/>
              <a:t>and times for the placement and removal of warning </a:t>
            </a:r>
            <a:r>
              <a:rPr lang="en-US" sz="2800" dirty="0" smtClean="0"/>
              <a:t>signs</a:t>
            </a:r>
            <a:endParaRPr lang="en-US" sz="2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Copies of </a:t>
            </a:r>
            <a:r>
              <a:rPr lang="en-US" sz="2800" dirty="0" smtClean="0"/>
              <a:t>required </a:t>
            </a:r>
            <a:r>
              <a:rPr lang="en-US" sz="2800" dirty="0"/>
              <a:t>notices </a:t>
            </a:r>
            <a:r>
              <a:rPr lang="en-US" sz="2800" dirty="0" smtClean="0"/>
              <a:t>given</a:t>
            </a:r>
            <a:endParaRPr lang="en-US" sz="2800" dirty="0"/>
          </a:p>
          <a:p>
            <a:pPr>
              <a:buFont typeface="Wingdings" pitchFamily="2" charset="2"/>
              <a:buChar char="q"/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647" y="228600"/>
            <a:ext cx="8531351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Record Keeping of Pesticide Applications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5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222" y="228600"/>
            <a:ext cx="8353778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Annual Report of Pesticide Applications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449524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IPM Coordinator’s annual report to the superintendent:</a:t>
            </a:r>
            <a:endParaRPr lang="en-US" dirty="0"/>
          </a:p>
          <a:p>
            <a:pPr lvl="0">
              <a:buFont typeface="Wingdings" pitchFamily="2" charset="2"/>
              <a:buChar char="q"/>
            </a:pPr>
            <a:r>
              <a:rPr lang="en-US" dirty="0" smtClean="0"/>
              <a:t>Brand </a:t>
            </a:r>
            <a:r>
              <a:rPr lang="en-US" dirty="0"/>
              <a:t>name, signal </a:t>
            </a:r>
            <a:r>
              <a:rPr lang="en-US" dirty="0" smtClean="0"/>
              <a:t>word, </a:t>
            </a:r>
            <a:r>
              <a:rPr lang="en-US" dirty="0"/>
              <a:t>and </a:t>
            </a:r>
            <a:r>
              <a:rPr lang="en-US" dirty="0" smtClean="0"/>
              <a:t>U.S. EPA </a:t>
            </a:r>
            <a:r>
              <a:rPr lang="en-US" dirty="0"/>
              <a:t>registration number of the </a:t>
            </a:r>
            <a:r>
              <a:rPr lang="en-US" dirty="0" smtClean="0"/>
              <a:t>products </a:t>
            </a:r>
          </a:p>
          <a:p>
            <a:pPr lvl="0">
              <a:buFont typeface="Wingdings" pitchFamily="2" charset="2"/>
              <a:buChar char="q"/>
            </a:pPr>
            <a:r>
              <a:rPr lang="en-US" dirty="0" smtClean="0"/>
              <a:t>Approximate </a:t>
            </a:r>
            <a:r>
              <a:rPr lang="en-US" dirty="0"/>
              <a:t>amount and concentration of </a:t>
            </a:r>
            <a:r>
              <a:rPr lang="en-US" dirty="0" smtClean="0"/>
              <a:t>products</a:t>
            </a:r>
            <a:endParaRPr lang="en-US" dirty="0"/>
          </a:p>
          <a:p>
            <a:pPr lvl="0">
              <a:buFont typeface="Wingdings" pitchFamily="2" charset="2"/>
              <a:buChar char="q"/>
            </a:pPr>
            <a:r>
              <a:rPr lang="en-US" dirty="0" smtClean="0"/>
              <a:t>Location(s</a:t>
            </a:r>
            <a:r>
              <a:rPr lang="en-US" dirty="0"/>
              <a:t>) and date(s) of </a:t>
            </a:r>
            <a:r>
              <a:rPr lang="en-US" dirty="0" smtClean="0"/>
              <a:t>application</a:t>
            </a:r>
            <a:r>
              <a:rPr lang="en-US" dirty="0"/>
              <a:t>s</a:t>
            </a:r>
          </a:p>
          <a:p>
            <a:pPr lvl="0">
              <a:buFont typeface="Wingdings" pitchFamily="2" charset="2"/>
              <a:buChar char="q"/>
            </a:pPr>
            <a:r>
              <a:rPr lang="en-US" dirty="0" smtClean="0"/>
              <a:t>Prevention </a:t>
            </a:r>
            <a:r>
              <a:rPr lang="en-US" dirty="0"/>
              <a:t>or management steps taken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that led </a:t>
            </a:r>
            <a:r>
              <a:rPr lang="en-US" dirty="0"/>
              <a:t>to </a:t>
            </a:r>
            <a:r>
              <a:rPr lang="en-US" dirty="0" smtClean="0"/>
              <a:t>pesticide applications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Type </a:t>
            </a:r>
            <a:r>
              <a:rPr lang="en-US" dirty="0"/>
              <a:t>of </a:t>
            </a:r>
            <a:r>
              <a:rPr lang="en-US" dirty="0" smtClean="0"/>
              <a:t>applications </a:t>
            </a:r>
            <a:r>
              <a:rPr lang="en-US" dirty="0"/>
              <a:t>and </a:t>
            </a:r>
            <a:r>
              <a:rPr lang="en-US" dirty="0" smtClean="0"/>
              <a:t>efficacy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066" y="3970867"/>
            <a:ext cx="1935462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4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910" y="228600"/>
            <a:ext cx="8444089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610600" cy="5066392"/>
          </a:xfrm>
        </p:spPr>
        <p:txBody>
          <a:bodyPr>
            <a:noAutofit/>
          </a:bodyPr>
          <a:lstStyle/>
          <a:p>
            <a:r>
              <a:rPr lang="en-US" sz="3200" dirty="0" smtClean="0"/>
              <a:t>All </a:t>
            </a:r>
            <a:r>
              <a:rPr lang="en-US" sz="3200" dirty="0"/>
              <a:t>pesticides used </a:t>
            </a:r>
            <a:r>
              <a:rPr lang="en-US" sz="3200" dirty="0" smtClean="0"/>
              <a:t>must:</a:t>
            </a:r>
          </a:p>
          <a:p>
            <a:pPr lvl="1"/>
            <a:r>
              <a:rPr lang="en-US" sz="2800" dirty="0" smtClean="0"/>
              <a:t>Meet EPA requirements</a:t>
            </a:r>
          </a:p>
          <a:p>
            <a:pPr lvl="1"/>
            <a:r>
              <a:rPr lang="en-US" sz="2800" dirty="0" smtClean="0"/>
              <a:t>Used </a:t>
            </a:r>
            <a:r>
              <a:rPr lang="en-US" sz="2800" dirty="0"/>
              <a:t>in </a:t>
            </a:r>
            <a:r>
              <a:rPr lang="en-US" sz="2800" dirty="0" smtClean="0"/>
              <a:t>accordance </a:t>
            </a:r>
            <a:r>
              <a:rPr lang="en-US" sz="2800" dirty="0"/>
              <a:t>with label </a:t>
            </a:r>
            <a:r>
              <a:rPr lang="en-US" sz="2800" dirty="0" smtClean="0"/>
              <a:t>instructions</a:t>
            </a:r>
          </a:p>
          <a:p>
            <a:pPr lvl="1"/>
            <a:r>
              <a:rPr lang="en-US" sz="2800" dirty="0" smtClean="0"/>
              <a:t>Illegal pesticides should be removed using extreme caution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891" y="4039145"/>
            <a:ext cx="4012089" cy="20808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62764" y="6119949"/>
            <a:ext cx="5354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Illegal </a:t>
            </a:r>
            <a:r>
              <a:rPr lang="en-US" i="1" dirty="0"/>
              <a:t>pesticide – Dawn H. Gouge, University of Arizona  </a:t>
            </a:r>
          </a:p>
        </p:txBody>
      </p:sp>
    </p:spTree>
    <p:extLst>
      <p:ext uri="{BB962C8B-B14F-4D97-AF65-F5344CB8AC3E}">
        <p14:creationId xmlns:p14="http://schemas.microsoft.com/office/powerpoint/2010/main" val="3989339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178" y="228600"/>
            <a:ext cx="8511822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Selection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5111" y="1654881"/>
            <a:ext cx="8492065" cy="5308912"/>
          </a:xfrm>
        </p:spPr>
        <p:txBody>
          <a:bodyPr>
            <a:noAutofit/>
          </a:bodyPr>
          <a:lstStyle/>
          <a:p>
            <a:r>
              <a:rPr lang="en-US" dirty="0" smtClean="0"/>
              <a:t>Human </a:t>
            </a:r>
            <a:r>
              <a:rPr lang="en-US" dirty="0"/>
              <a:t>and environmental risk is affected </a:t>
            </a:r>
            <a:r>
              <a:rPr lang="en-US" dirty="0" smtClean="0"/>
              <a:t>by:</a:t>
            </a:r>
          </a:p>
          <a:p>
            <a:pPr lvl="1"/>
            <a:r>
              <a:rPr lang="en-US" dirty="0" smtClean="0"/>
              <a:t>How</a:t>
            </a:r>
            <a:r>
              <a:rPr lang="en-US" dirty="0"/>
              <a:t>, when and where pesticides are </a:t>
            </a:r>
            <a:r>
              <a:rPr lang="en-US" dirty="0" smtClean="0"/>
              <a:t>used</a:t>
            </a:r>
          </a:p>
          <a:p>
            <a:pPr lvl="1"/>
            <a:r>
              <a:rPr lang="en-US" dirty="0" smtClean="0"/>
              <a:t>Consider products that:</a:t>
            </a:r>
          </a:p>
          <a:p>
            <a:pPr lvl="2"/>
            <a:r>
              <a:rPr lang="en-US" dirty="0" smtClean="0"/>
              <a:t>Lack </a:t>
            </a:r>
            <a:r>
              <a:rPr lang="en-US" dirty="0"/>
              <a:t>a signal word or </a:t>
            </a:r>
            <a:r>
              <a:rPr lang="en-US" dirty="0" smtClean="0"/>
              <a:t>have the signal word “</a:t>
            </a:r>
            <a:r>
              <a:rPr lang="en-US" dirty="0"/>
              <a:t>caution” </a:t>
            </a:r>
            <a:endParaRPr lang="en-US" dirty="0" smtClean="0"/>
          </a:p>
          <a:p>
            <a:pPr lvl="2"/>
            <a:r>
              <a:rPr lang="en-US" dirty="0" smtClean="0"/>
              <a:t>Do </a:t>
            </a:r>
            <a:r>
              <a:rPr lang="en-US" dirty="0"/>
              <a:t>not contain </a:t>
            </a:r>
            <a:r>
              <a:rPr lang="en-US" dirty="0" smtClean="0"/>
              <a:t>a human </a:t>
            </a:r>
            <a:r>
              <a:rPr lang="en-US" dirty="0"/>
              <a:t>carcinogen </a:t>
            </a:r>
            <a:r>
              <a:rPr lang="en-US" dirty="0" smtClean="0"/>
              <a:t>- U.S. EPA 1986 </a:t>
            </a:r>
            <a:r>
              <a:rPr lang="en-US" i="1" dirty="0"/>
              <a:t>Guidelines for Carcinogen Risk </a:t>
            </a:r>
            <a:r>
              <a:rPr lang="en-US" i="1" dirty="0" smtClean="0"/>
              <a:t>Assessment</a:t>
            </a:r>
          </a:p>
          <a:p>
            <a:pPr lvl="2"/>
            <a:r>
              <a:rPr lang="en-US" dirty="0" smtClean="0"/>
              <a:t>Do </a:t>
            </a:r>
            <a:r>
              <a:rPr lang="en-US" dirty="0"/>
              <a:t>not </a:t>
            </a:r>
            <a:r>
              <a:rPr lang="en-US" dirty="0" smtClean="0"/>
              <a:t>contain</a:t>
            </a:r>
            <a:br>
              <a:rPr lang="en-US" dirty="0" smtClean="0"/>
            </a:br>
            <a:r>
              <a:rPr lang="en-US" dirty="0"/>
              <a:t>carcinogenic </a:t>
            </a:r>
            <a:r>
              <a:rPr lang="en-US" dirty="0" smtClean="0"/>
              <a:t>substance – </a:t>
            </a:r>
            <a:br>
              <a:rPr lang="en-US" dirty="0" smtClean="0"/>
            </a:br>
            <a:r>
              <a:rPr lang="en-US" dirty="0" smtClean="0"/>
              <a:t>U.S. EPA 2003 </a:t>
            </a:r>
            <a:br>
              <a:rPr lang="en-US" dirty="0" smtClean="0"/>
            </a:br>
            <a:r>
              <a:rPr lang="en-US" dirty="0" smtClean="0"/>
              <a:t>Draft </a:t>
            </a:r>
            <a:r>
              <a:rPr lang="en-US" i="1" dirty="0"/>
              <a:t>Final Guidelines for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Carcinogen Risk Assessment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044" y="4204815"/>
            <a:ext cx="3781778" cy="25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88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Plan Implementation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0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Monitoring </a:t>
            </a:r>
            <a:r>
              <a:rPr lang="en-US" sz="3200" dirty="0"/>
              <a:t>– Reporting – Action </a:t>
            </a:r>
            <a:r>
              <a:rPr lang="en-US" sz="3200" dirty="0" smtClean="0"/>
              <a:t>Protocol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Monitoring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Information recorded, </a:t>
            </a:r>
            <a:br>
              <a:rPr lang="en-US" sz="3200" dirty="0" smtClean="0"/>
            </a:br>
            <a:r>
              <a:rPr lang="en-US" sz="3200" dirty="0" smtClean="0"/>
              <a:t>reported, and </a:t>
            </a:r>
            <a:br>
              <a:rPr lang="en-US" sz="3200" dirty="0" smtClean="0"/>
            </a:br>
            <a:r>
              <a:rPr lang="en-US" sz="3200" dirty="0" smtClean="0"/>
              <a:t>maintained </a:t>
            </a:r>
            <a:br>
              <a:rPr lang="en-US" sz="3200" dirty="0" smtClean="0"/>
            </a:br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978" y="2883252"/>
            <a:ext cx="2770632" cy="36941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9266" y="6112889"/>
            <a:ext cx="3662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UV light trap and catch-card – </a:t>
            </a:r>
            <a:br>
              <a:rPr lang="en-US" i="1" dirty="0" smtClean="0"/>
            </a:br>
            <a:r>
              <a:rPr lang="en-US" i="1" dirty="0" smtClean="0"/>
              <a:t>Dawn H. Gouge, University of Arizona 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304" y="4397301"/>
            <a:ext cx="2529840" cy="189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69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610600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Selection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5010" y="1600200"/>
            <a:ext cx="8314853" cy="5066392"/>
          </a:xfrm>
        </p:spPr>
        <p:txBody>
          <a:bodyPr>
            <a:noAutofit/>
          </a:bodyPr>
          <a:lstStyle/>
          <a:p>
            <a:r>
              <a:rPr lang="en-US" sz="2800" dirty="0" smtClean="0"/>
              <a:t>Develop a list of pre-approved pesticides</a:t>
            </a:r>
          </a:p>
          <a:p>
            <a:pPr lvl="1"/>
            <a:r>
              <a:rPr lang="en-US" sz="2500" dirty="0" smtClean="0"/>
              <a:t>Legal for use in your state</a:t>
            </a:r>
          </a:p>
          <a:p>
            <a:pPr lvl="1"/>
            <a:r>
              <a:rPr lang="en-US" sz="2500" dirty="0" smtClean="0"/>
              <a:t>Select products based on human health risk, environmental impacts, and efficacy against the target pest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490" y="3768848"/>
            <a:ext cx="2870191" cy="2981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92" y="3768848"/>
            <a:ext cx="2331859" cy="263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69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610600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Selection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5010" y="1600200"/>
            <a:ext cx="8517327" cy="5066392"/>
          </a:xfrm>
        </p:spPr>
        <p:txBody>
          <a:bodyPr>
            <a:noAutofit/>
          </a:bodyPr>
          <a:lstStyle/>
          <a:p>
            <a:r>
              <a:rPr lang="en-US" sz="2800" dirty="0" smtClean="0"/>
              <a:t>Prohibit staff or volunteers from storing or using unauthorized pest control products</a:t>
            </a:r>
          </a:p>
          <a:p>
            <a:r>
              <a:rPr lang="en-US" sz="2800" dirty="0"/>
              <a:t>If unauthorized products are found </a:t>
            </a:r>
            <a:r>
              <a:rPr lang="en-US" sz="2800" dirty="0" smtClean="0"/>
              <a:t>use extreme caution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927" y="3164648"/>
            <a:ext cx="4471622" cy="33537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010" y="5380672"/>
            <a:ext cx="37221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Legacy pesticides </a:t>
            </a:r>
            <a:r>
              <a:rPr lang="en-US" i="1" dirty="0"/>
              <a:t/>
            </a:r>
            <a:br>
              <a:rPr lang="en-US" i="1" dirty="0"/>
            </a:br>
            <a:r>
              <a:rPr lang="en-US" i="1" dirty="0" smtClean="0"/>
              <a:t>contaminating storage area</a:t>
            </a:r>
          </a:p>
          <a:p>
            <a:pPr algn="r"/>
            <a:r>
              <a:rPr lang="en-US" i="1" dirty="0" smtClean="0"/>
              <a:t>Jerry Jochim  </a:t>
            </a:r>
            <a:r>
              <a:rPr lang="en-US" i="1" dirty="0"/>
              <a:t>-  Monroe </a:t>
            </a:r>
          </a:p>
          <a:p>
            <a:pPr algn="r"/>
            <a:r>
              <a:rPr lang="en-US" i="1" dirty="0"/>
              <a:t>County Community School Corporation </a:t>
            </a:r>
          </a:p>
          <a:p>
            <a:pPr algn="r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933866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2094" y="1658982"/>
            <a:ext cx="8531352" cy="4495800"/>
          </a:xfrm>
        </p:spPr>
        <p:txBody>
          <a:bodyPr>
            <a:noAutofit/>
          </a:bodyPr>
          <a:lstStyle/>
          <a:p>
            <a:r>
              <a:rPr lang="en-US" sz="2700" dirty="0" smtClean="0"/>
              <a:t>The </a:t>
            </a:r>
            <a:r>
              <a:rPr lang="en-US" sz="2700" dirty="0"/>
              <a:t>National Pesticide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Information </a:t>
            </a:r>
            <a:r>
              <a:rPr lang="en-US" sz="2700" dirty="0"/>
              <a:t>Center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can </a:t>
            </a:r>
            <a:r>
              <a:rPr lang="en-US" sz="2700" dirty="0"/>
              <a:t>be contacted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at 1.800.858.7378 </a:t>
            </a:r>
            <a:br>
              <a:rPr lang="en-US" sz="2700" dirty="0" smtClean="0"/>
            </a:br>
            <a:r>
              <a:rPr lang="en-US" sz="2700" dirty="0" smtClean="0"/>
              <a:t>or </a:t>
            </a:r>
            <a:br>
              <a:rPr lang="en-US" sz="2700" dirty="0" smtClean="0"/>
            </a:br>
            <a:r>
              <a:rPr lang="en-US" sz="2700" dirty="0" smtClean="0">
                <a:solidFill>
                  <a:srgbClr val="002060"/>
                </a:solidFill>
              </a:rPr>
              <a:t>http</a:t>
            </a:r>
            <a:r>
              <a:rPr lang="en-US" sz="2700" dirty="0">
                <a:solidFill>
                  <a:srgbClr val="002060"/>
                </a:solidFill>
              </a:rPr>
              <a:t>://npic.orst.edu</a:t>
            </a:r>
            <a:r>
              <a:rPr lang="en-US" sz="2700" dirty="0" smtClean="0"/>
              <a:t>/ </a:t>
            </a:r>
            <a:br>
              <a:rPr lang="en-US" sz="2700" dirty="0" smtClean="0"/>
            </a:br>
            <a:r>
              <a:rPr lang="en-US" sz="2700" dirty="0" smtClean="0"/>
              <a:t>for pesticide </a:t>
            </a:r>
            <a:br>
              <a:rPr lang="en-US" sz="2700" dirty="0" smtClean="0"/>
            </a:br>
            <a:r>
              <a:rPr lang="en-US" sz="2700" dirty="0" smtClean="0"/>
              <a:t>information</a:t>
            </a: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37674" y="228600"/>
            <a:ext cx="8506326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 Selection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495" y="2056173"/>
            <a:ext cx="5068563" cy="467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05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References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732547"/>
            <a:ext cx="8153400" cy="4943213"/>
          </a:xfrm>
        </p:spPr>
        <p:txBody>
          <a:bodyPr>
            <a:normAutofit fontScale="92500" lnSpcReduction="20000"/>
          </a:bodyPr>
          <a:lstStyle/>
          <a:p>
            <a:pPr lvl="0">
              <a:buClr>
                <a:srgbClr val="DD8047"/>
              </a:buClr>
            </a:pPr>
            <a:r>
              <a:rPr lang="en-US" dirty="0">
                <a:solidFill>
                  <a:prstClr val="black"/>
                </a:solidFill>
              </a:rPr>
              <a:t>School IPM Plan Template by Gouge et al. </a:t>
            </a:r>
            <a:r>
              <a:rPr lang="en-US">
                <a:solidFill>
                  <a:srgbClr val="000099"/>
                </a:solidFill>
              </a:rPr>
              <a:t>https://extension.arizona.edu/sites/extension.arizona.edu/files/pubs/az1669-2015.pdf </a:t>
            </a:r>
          </a:p>
          <a:p>
            <a:r>
              <a:rPr lang="en-US" smtClean="0"/>
              <a:t>Model </a:t>
            </a:r>
            <a:r>
              <a:rPr lang="en-US" dirty="0" smtClean="0"/>
              <a:t>Pesticide Safety and IPM Guidance Policy for School Districts by EPA Center of Expertise </a:t>
            </a:r>
            <a:r>
              <a:rPr lang="en-US" dirty="0"/>
              <a:t>for School IPM </a:t>
            </a:r>
            <a:r>
              <a:rPr lang="en-US" dirty="0">
                <a:solidFill>
                  <a:srgbClr val="000099"/>
                </a:solidFill>
              </a:rPr>
              <a:t>http://</a:t>
            </a:r>
            <a:r>
              <a:rPr lang="en-US" dirty="0" smtClean="0">
                <a:solidFill>
                  <a:srgbClr val="000099"/>
                </a:solidFill>
              </a:rPr>
              <a:t>www.epa.gov/pestwise/publications/ipm/Model-School-IPM-Policy.pdf </a:t>
            </a:r>
          </a:p>
          <a:p>
            <a:r>
              <a:rPr lang="en-US" dirty="0" smtClean="0"/>
              <a:t>How to Develop an Integrated Pest Management (IPM) Policy and Plan for Your School District. PENN STATE. Retrieved from </a:t>
            </a:r>
            <a:r>
              <a:rPr lang="en-US" dirty="0" smtClean="0">
                <a:solidFill>
                  <a:srgbClr val="000099"/>
                </a:solidFill>
              </a:rPr>
              <a:t>http://extension.psu.edu/pests/ipm/schools/facilitiesmanagers/resourcespaschools/faq/ipmschoolplan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57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7" y="208844"/>
            <a:ext cx="8260733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Program Organization: Roles and Responsibilities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654296"/>
          </a:xfrm>
        </p:spPr>
        <p:txBody>
          <a:bodyPr>
            <a:noAutofit/>
          </a:bodyPr>
          <a:lstStyle/>
          <a:p>
            <a:r>
              <a:rPr lang="en-US" sz="3200" dirty="0" smtClean="0"/>
              <a:t>Effective</a:t>
            </a:r>
          </a:p>
          <a:p>
            <a:pPr lvl="1"/>
            <a:r>
              <a:rPr lang="en-US" dirty="0" smtClean="0"/>
              <a:t>communication </a:t>
            </a:r>
          </a:p>
          <a:p>
            <a:pPr lvl="1"/>
            <a:r>
              <a:rPr lang="en-US" dirty="0" smtClean="0"/>
              <a:t>Education</a:t>
            </a:r>
          </a:p>
          <a:p>
            <a:pPr lvl="1"/>
            <a:r>
              <a:rPr lang="en-US" dirty="0" smtClean="0"/>
              <a:t>cooperation</a:t>
            </a:r>
            <a:endParaRPr lang="en-US" dirty="0"/>
          </a:p>
          <a:p>
            <a:r>
              <a:rPr lang="en-US" sz="3200" dirty="0" smtClean="0"/>
              <a:t>Command </a:t>
            </a:r>
            <a:r>
              <a:rPr lang="en-US" sz="3200" dirty="0"/>
              <a:t>and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communication </a:t>
            </a:r>
            <a:br>
              <a:rPr lang="en-US" sz="3200" dirty="0" smtClean="0"/>
            </a:br>
            <a:r>
              <a:rPr lang="en-US" sz="3200" dirty="0" smtClean="0"/>
              <a:t>system </a:t>
            </a:r>
            <a:endParaRPr lang="en-US" sz="3200" dirty="0"/>
          </a:p>
          <a:p>
            <a:r>
              <a:rPr lang="en-US" sz="3200" dirty="0" smtClean="0"/>
              <a:t>Roles and </a:t>
            </a:r>
            <a:br>
              <a:rPr lang="en-US" sz="3200" dirty="0" smtClean="0"/>
            </a:br>
            <a:r>
              <a:rPr lang="en-US" sz="3200" dirty="0" smtClean="0"/>
              <a:t>responsibilities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323" y="2096588"/>
            <a:ext cx="5138058" cy="38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9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Example Table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86950"/>
          <a:stretch/>
        </p:blipFill>
        <p:spPr>
          <a:xfrm>
            <a:off x="619124" y="1129054"/>
            <a:ext cx="8198305" cy="5867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722" y="923683"/>
            <a:ext cx="5416431" cy="53334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6494" y="2013292"/>
            <a:ext cx="284453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Responsibility table from  </a:t>
            </a:r>
            <a:br>
              <a:rPr lang="en-US" sz="2400" i="1" dirty="0" smtClean="0"/>
            </a:br>
            <a:r>
              <a:rPr lang="en-US" sz="2400" i="1" dirty="0" smtClean="0"/>
              <a:t>School IPM </a:t>
            </a:r>
            <a:r>
              <a:rPr lang="en-US" sz="2400" i="1" dirty="0"/>
              <a:t>Plan Template</a:t>
            </a:r>
            <a:br>
              <a:rPr lang="en-US" sz="2400" i="1" dirty="0"/>
            </a:br>
            <a:r>
              <a:rPr lang="en-US" sz="2400" i="1" dirty="0">
                <a:solidFill>
                  <a:srgbClr val="002060"/>
                </a:solidFill>
              </a:rPr>
              <a:t>https://extension.arizona.edu</a:t>
            </a:r>
            <a:r>
              <a:rPr lang="en-US" sz="2400" i="1" dirty="0" smtClean="0">
                <a:solidFill>
                  <a:srgbClr val="002060"/>
                </a:solidFill>
              </a:rPr>
              <a:t>/</a:t>
            </a:r>
            <a:br>
              <a:rPr lang="en-US" sz="2400" i="1" dirty="0" smtClean="0">
                <a:solidFill>
                  <a:srgbClr val="002060"/>
                </a:solidFill>
              </a:rPr>
            </a:br>
            <a:r>
              <a:rPr lang="en-US" sz="2400" i="1" dirty="0" smtClean="0">
                <a:solidFill>
                  <a:srgbClr val="002060"/>
                </a:solidFill>
              </a:rPr>
              <a:t>sites/extension.arizona.edu/</a:t>
            </a:r>
            <a:br>
              <a:rPr lang="en-US" sz="2400" i="1" dirty="0" smtClean="0">
                <a:solidFill>
                  <a:srgbClr val="002060"/>
                </a:solidFill>
              </a:rPr>
            </a:br>
            <a:r>
              <a:rPr lang="en-US" sz="2400" i="1" dirty="0" smtClean="0">
                <a:solidFill>
                  <a:srgbClr val="002060"/>
                </a:solidFill>
              </a:rPr>
              <a:t>files/pubs/az1669-2015.pdf</a:t>
            </a:r>
            <a:r>
              <a:rPr lang="en-US" sz="2400" i="1" dirty="0"/>
              <a:t/>
            </a:r>
            <a:br>
              <a:rPr lang="en-US" sz="2400" i="1" dirty="0"/>
            </a:b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426334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Training/Education and Responsibilities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School IPM Coordinator</a:t>
            </a:r>
          </a:p>
          <a:p>
            <a:r>
              <a:rPr lang="en-US" sz="3200" dirty="0" smtClean="0"/>
              <a:t>Custodial/Maintenance Staff/Public Works Staff</a:t>
            </a:r>
          </a:p>
          <a:p>
            <a:r>
              <a:rPr lang="en-US" sz="3200" dirty="0" smtClean="0"/>
              <a:t>Grounds Department</a:t>
            </a:r>
          </a:p>
          <a:p>
            <a:r>
              <a:rPr lang="en-US" sz="3200" dirty="0" smtClean="0"/>
              <a:t>Kitchen Staff</a:t>
            </a:r>
          </a:p>
          <a:p>
            <a:r>
              <a:rPr lang="en-US" sz="3200" dirty="0" smtClean="0"/>
              <a:t>Faculty</a:t>
            </a:r>
          </a:p>
          <a:p>
            <a:r>
              <a:rPr lang="en-US" sz="3200" dirty="0" smtClean="0"/>
              <a:t>School Principal</a:t>
            </a:r>
          </a:p>
          <a:p>
            <a:r>
              <a:rPr lang="en-US" sz="3200" dirty="0" smtClean="0"/>
              <a:t>Nurses</a:t>
            </a:r>
          </a:p>
          <a:p>
            <a:r>
              <a:rPr lang="en-US" sz="3200" dirty="0" smtClean="0"/>
              <a:t>Others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73" t="3459" r="3633" b="4087"/>
          <a:stretch/>
        </p:blipFill>
        <p:spPr>
          <a:xfrm>
            <a:off x="4642165" y="2883408"/>
            <a:ext cx="4264090" cy="31668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93237" y="6024671"/>
            <a:ext cx="3534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IPM Coordinator training school staff</a:t>
            </a:r>
            <a:br>
              <a:rPr lang="en-US" i="1" dirty="0" smtClean="0"/>
            </a:br>
            <a:r>
              <a:rPr lang="en-US" i="1" dirty="0" smtClean="0"/>
              <a:t> - Marc Lame, Indiana University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6088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Monitoring and Reporting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46997" cy="50290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All Staff</a:t>
            </a:r>
          </a:p>
          <a:p>
            <a:r>
              <a:rPr lang="en-US" sz="3200" dirty="0" smtClean="0"/>
              <a:t>Brief </a:t>
            </a:r>
            <a:r>
              <a:rPr lang="en-US" sz="3200" dirty="0"/>
              <a:t>(15 – 20 minute) IPM training </a:t>
            </a:r>
            <a:r>
              <a:rPr lang="en-US" sz="3200" dirty="0" smtClean="0"/>
              <a:t>on </a:t>
            </a:r>
            <a:r>
              <a:rPr lang="en-US" sz="3200" dirty="0"/>
              <a:t>pests and pest-conducive </a:t>
            </a:r>
            <a:r>
              <a:rPr lang="en-US" sz="3200" dirty="0" smtClean="0"/>
              <a:t>conditions</a:t>
            </a:r>
          </a:p>
          <a:p>
            <a:r>
              <a:rPr lang="en-US" sz="3200" dirty="0" smtClean="0"/>
              <a:t>Report </a:t>
            </a:r>
            <a:r>
              <a:rPr lang="en-US" sz="3200" dirty="0"/>
              <a:t>pests or pest-conducive conditions </a:t>
            </a:r>
            <a:r>
              <a:rPr lang="en-US" sz="3200" dirty="0" smtClean="0"/>
              <a:t>observed </a:t>
            </a:r>
            <a:r>
              <a:rPr lang="en-US" sz="3200" dirty="0"/>
              <a:t>during </a:t>
            </a:r>
            <a:r>
              <a:rPr lang="en-US" sz="3200" dirty="0" smtClean="0"/>
              <a:t>daily activities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6579"/>
            <a:ext cx="9144000" cy="19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14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074B09C-25A3-4042-93AF-D17C0530C2D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Monitoring and Reporting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65" y="2959511"/>
            <a:ext cx="5847735" cy="38984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7" y="1600200"/>
            <a:ext cx="8406661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IPM Coordinator and Custodial/Maintenance Staff/Public Works Staff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Pests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Pest-conducive conditions 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Sanitation levels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Pest damage 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Human behaviors 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Monitoring traps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20842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1.0.2296"/>
  <p:tag name="PPTVERSION" val="14"/>
  <p:tag name="TPOS" val="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chool IPM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School IPM theme.thmx</Template>
  <TotalTime>9609</TotalTime>
  <Words>1185</Words>
  <Application>Microsoft Office PowerPoint</Application>
  <PresentationFormat>On-screen Show (4:3)</PresentationFormat>
  <Paragraphs>265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Calibri</vt:lpstr>
      <vt:lpstr>Tw Cen MT</vt:lpstr>
      <vt:lpstr>Wingdings</vt:lpstr>
      <vt:lpstr>Wingdings 2</vt:lpstr>
      <vt:lpstr>School IPM theme</vt:lpstr>
      <vt:lpstr>administrators</vt:lpstr>
      <vt:lpstr>Learning Objectives</vt:lpstr>
      <vt:lpstr>Implement an IPM Plan</vt:lpstr>
      <vt:lpstr>Plan Implementation</vt:lpstr>
      <vt:lpstr>Program Organization: Roles and Responsibilities</vt:lpstr>
      <vt:lpstr>Example Table</vt:lpstr>
      <vt:lpstr>Training/Education and Responsibilities</vt:lpstr>
      <vt:lpstr>Monitoring and Reporting</vt:lpstr>
      <vt:lpstr>Monitoring and Reporting</vt:lpstr>
      <vt:lpstr>Monitoring and Reporting</vt:lpstr>
      <vt:lpstr>Action</vt:lpstr>
      <vt:lpstr>Action</vt:lpstr>
      <vt:lpstr>Action</vt:lpstr>
      <vt:lpstr>Inspections</vt:lpstr>
      <vt:lpstr>Forms</vt:lpstr>
      <vt:lpstr>Filling Procedures (Paper Files)</vt:lpstr>
      <vt:lpstr>Pest Emergencies</vt:lpstr>
      <vt:lpstr>Pest Emergencies</vt:lpstr>
      <vt:lpstr>Annual IPM Report (completed by IPM Coordinator)</vt:lpstr>
      <vt:lpstr>Annual IPM Report (completed by IPM Coordinator)</vt:lpstr>
      <vt:lpstr>Annual IPM Report (completed by IPM Coordinator)</vt:lpstr>
      <vt:lpstr>Action Thresholds</vt:lpstr>
      <vt:lpstr>Hiring an Outside Contractor</vt:lpstr>
      <vt:lpstr>Hiring an Outside Contractor</vt:lpstr>
      <vt:lpstr>Hiring an Outside Contractor</vt:lpstr>
      <vt:lpstr>Hiring an Outside Contractor</vt:lpstr>
      <vt:lpstr>Pesticide Applications</vt:lpstr>
      <vt:lpstr>Pesticide Applications</vt:lpstr>
      <vt:lpstr>Notification and Posting for Non-emergencies</vt:lpstr>
      <vt:lpstr>Notification and Posting for Non-emergencies</vt:lpstr>
      <vt:lpstr>Notification and Posting for Non-emergencies</vt:lpstr>
      <vt:lpstr>Notification and Posting for Non-emergencies</vt:lpstr>
      <vt:lpstr>Notification and Posting for Emergencies</vt:lpstr>
      <vt:lpstr>Notification and Posting for Emergencies</vt:lpstr>
      <vt:lpstr>Record Keeping of Pesticide Applications</vt:lpstr>
      <vt:lpstr>Record Keeping of Pesticide Applications</vt:lpstr>
      <vt:lpstr>Annual Report of Pesticide Applications</vt:lpstr>
      <vt:lpstr>Pesticides</vt:lpstr>
      <vt:lpstr>Pesticide Selection</vt:lpstr>
      <vt:lpstr>Pesticide Selection</vt:lpstr>
      <vt:lpstr>Pesticide Selection</vt:lpstr>
      <vt:lpstr>Pesticide Selection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administrators</dc:title>
  <dc:creator>Lucy</dc:creator>
  <cp:lastModifiedBy>Joseph LaForest</cp:lastModifiedBy>
  <cp:revision>293</cp:revision>
  <dcterms:created xsi:type="dcterms:W3CDTF">2014-11-19T18:59:51Z</dcterms:created>
  <dcterms:modified xsi:type="dcterms:W3CDTF">2017-06-07T18:56:20Z</dcterms:modified>
</cp:coreProperties>
</file>