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7" r:id="rId3"/>
    <p:sldId id="336" r:id="rId4"/>
    <p:sldId id="337" r:id="rId5"/>
    <p:sldId id="303" r:id="rId6"/>
    <p:sldId id="260" r:id="rId7"/>
    <p:sldId id="335" r:id="rId8"/>
    <p:sldId id="270" r:id="rId9"/>
    <p:sldId id="346" r:id="rId10"/>
    <p:sldId id="271" r:id="rId11"/>
    <p:sldId id="272" r:id="rId12"/>
    <p:sldId id="349" r:id="rId13"/>
    <p:sldId id="355" r:id="rId14"/>
    <p:sldId id="273" r:id="rId15"/>
    <p:sldId id="353" r:id="rId16"/>
    <p:sldId id="350" r:id="rId17"/>
    <p:sldId id="275" r:id="rId18"/>
    <p:sldId id="348" r:id="rId19"/>
    <p:sldId id="278" r:id="rId20"/>
    <p:sldId id="276" r:id="rId21"/>
    <p:sldId id="351" r:id="rId22"/>
    <p:sldId id="320" r:id="rId23"/>
    <p:sldId id="314" r:id="rId24"/>
    <p:sldId id="321" r:id="rId25"/>
    <p:sldId id="333" r:id="rId26"/>
    <p:sldId id="313" r:id="rId27"/>
    <p:sldId id="261" r:id="rId28"/>
    <p:sldId id="262" r:id="rId29"/>
    <p:sldId id="352" r:id="rId30"/>
    <p:sldId id="354" r:id="rId31"/>
    <p:sldId id="308" r:id="rId32"/>
    <p:sldId id="26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win8" initials="l" lastIdx="1" clrIdx="0"/>
  <p:cmAuthor id="1" name="Shaku Nair" initials="SN" lastIdx="4" clrIdx="1">
    <p:extLst/>
  </p:cmAuthor>
  <p:cmAuthor id="2" name="Gregg Smith" initials="GS" lastIdx="39"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5" autoAdjust="0"/>
    <p:restoredTop sz="94660"/>
  </p:normalViewPr>
  <p:slideViewPr>
    <p:cSldViewPr>
      <p:cViewPr varScale="1">
        <p:scale>
          <a:sx n="73" d="100"/>
          <a:sy n="73" d="100"/>
        </p:scale>
        <p:origin x="341"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F9F2E1-2B31-4A0D-BFE3-8D5745B6AE5A}" type="datetimeFigureOut">
              <a:rPr lang="en-US" smtClean="0"/>
              <a:pPr/>
              <a:t>10/26/2016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9774F-5990-42FF-B09B-0C2FFE551CB9}" type="slidenum">
              <a:rPr lang="en-US" smtClean="0"/>
              <a:pPr/>
              <a:t>‹#›</a:t>
            </a:fld>
            <a:endParaRPr lang="en-US" dirty="0"/>
          </a:p>
        </p:txBody>
      </p:sp>
    </p:spTree>
    <p:extLst>
      <p:ext uri="{BB962C8B-B14F-4D97-AF65-F5344CB8AC3E}">
        <p14:creationId xmlns:p14="http://schemas.microsoft.com/office/powerpoint/2010/main" val="365031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29774F-5990-42FF-B09B-0C2FFE551CB9}" type="slidenum">
              <a:rPr lang="en-US" smtClean="0"/>
              <a:pPr/>
              <a:t>23</a:t>
            </a:fld>
            <a:endParaRPr lang="en-US" dirty="0"/>
          </a:p>
        </p:txBody>
      </p:sp>
    </p:spTree>
    <p:extLst>
      <p:ext uri="{BB962C8B-B14F-4D97-AF65-F5344CB8AC3E}">
        <p14:creationId xmlns:p14="http://schemas.microsoft.com/office/powerpoint/2010/main" val="20620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D73E889-7337-4531-A0CE-ED2DD68DF7A0}" type="datetime1">
              <a:rPr lang="en-US" smtClean="0"/>
              <a:pPr/>
              <a:t>10/26/2016</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7D834B8-2FFF-43A0-AE9C-8D5F8FD2F85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75CBDD-A3F2-449A-BC25-01050CC3D950}" type="datetime1">
              <a:rPr lang="en-US" smtClean="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D834B8-2FFF-43A0-AE9C-8D5F8FD2F85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B007B8A-E246-4BBE-8468-FF68D0AF0CAF}" type="datetime1">
              <a:rPr lang="en-US" smtClean="0"/>
              <a:pPr/>
              <a:t>10/26/2016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E7D834B8-2FFF-43A0-AE9C-8D5F8FD2F85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AECA839-FAC0-4037-9D71-BB105EF683C1}" type="datetime1">
              <a:rPr lang="en-US" smtClean="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7D834B8-2FFF-43A0-AE9C-8D5F8FD2F856}"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767D1AE-2BC5-4444-A6D2-28596ADD4E13}" type="datetime1">
              <a:rPr lang="en-US" smtClean="0"/>
              <a:pPr/>
              <a:t>10/26/2016</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7D834B8-2FFF-43A0-AE9C-8D5F8FD2F856}"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3237AD9-C575-4A3A-9017-9DBE31E36C07}" type="datetime1">
              <a:rPr lang="en-US" smtClean="0"/>
              <a:pPr/>
              <a:t>10/26/2016</a:t>
            </a:fld>
            <a:endParaRPr lang="en-US" dirty="0"/>
          </a:p>
        </p:txBody>
      </p:sp>
      <p:sp>
        <p:nvSpPr>
          <p:cNvPr id="10" name="Slide Number Placeholder 9"/>
          <p:cNvSpPr>
            <a:spLocks noGrp="1"/>
          </p:cNvSpPr>
          <p:nvPr>
            <p:ph type="sldNum" sz="quarter" idx="16"/>
          </p:nvPr>
        </p:nvSpPr>
        <p:spPr/>
        <p:txBody>
          <a:bodyPr rtlCol="0"/>
          <a:lstStyle/>
          <a:p>
            <a:fld id="{E7D834B8-2FFF-43A0-AE9C-8D5F8FD2F856}"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2414888-1CC2-4045-A623-5C75C2701C77}" type="datetime1">
              <a:rPr lang="en-US" smtClean="0"/>
              <a:pPr/>
              <a:t>10/26/2016</a:t>
            </a:fld>
            <a:endParaRPr lang="en-US" dirty="0"/>
          </a:p>
        </p:txBody>
      </p:sp>
      <p:sp>
        <p:nvSpPr>
          <p:cNvPr id="12" name="Slide Number Placeholder 11"/>
          <p:cNvSpPr>
            <a:spLocks noGrp="1"/>
          </p:cNvSpPr>
          <p:nvPr>
            <p:ph type="sldNum" sz="quarter" idx="16"/>
          </p:nvPr>
        </p:nvSpPr>
        <p:spPr/>
        <p:txBody>
          <a:bodyPr rtlCol="0"/>
          <a:lstStyle/>
          <a:p>
            <a:fld id="{E7D834B8-2FFF-43A0-AE9C-8D5F8FD2F856}"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F4BFC76-4A08-4D51-BD2C-CC04CA8F12BC}" type="datetime1">
              <a:rPr lang="en-US" smtClean="0"/>
              <a:pPr/>
              <a:t>10/26/2016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7D834B8-2FFF-43A0-AE9C-8D5F8FD2F85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AFA1-E481-4D43-8EBC-CB3776F99BEF}" type="datetime1">
              <a:rPr lang="en-US" smtClean="0"/>
              <a:pPr/>
              <a:t>10/26/2016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7D834B8-2FFF-43A0-AE9C-8D5F8FD2F85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F582B4E-3A31-4756-80C5-4725D40E8D26}" type="datetime1">
              <a:rPr lang="en-US" smtClean="0"/>
              <a:pPr/>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7D834B8-2FFF-43A0-AE9C-8D5F8FD2F856}"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DEDB3300-8CD2-4561-A455-C3A807CFE56F}" type="datetime1">
              <a:rPr lang="en-US" smtClean="0"/>
              <a:pPr/>
              <a:t>10/26/2016</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7D834B8-2FFF-43A0-AE9C-8D5F8FD2F856}"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CF5F862-635C-43E8-90A9-489D5E95FE31}" type="datetime1">
              <a:rPr lang="en-US" smtClean="0"/>
              <a:pPr/>
              <a:t>10/26/2016</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7D834B8-2FFF-43A0-AE9C-8D5F8FD2F85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47800"/>
          </a:xfrm>
          <a:solidFill>
            <a:schemeClr val="accent1"/>
          </a:solidFill>
        </p:spPr>
        <p:txBody>
          <a:bodyPr>
            <a:normAutofit/>
          </a:bodyPr>
          <a:lstStyle/>
          <a:p>
            <a:pPr algn="ctr"/>
            <a:r>
              <a:rPr lang="en-US" dirty="0" smtClean="0">
                <a:solidFill>
                  <a:schemeClr val="tx1"/>
                </a:solidFill>
              </a:rPr>
              <a:t>Facility Manager IPM PLAN </a:t>
            </a:r>
            <a:br>
              <a:rPr lang="en-US" dirty="0" smtClean="0">
                <a:solidFill>
                  <a:schemeClr val="tx1"/>
                </a:solidFill>
              </a:rPr>
            </a:br>
            <a:r>
              <a:rPr lang="en-US" dirty="0" smtClean="0">
                <a:solidFill>
                  <a:schemeClr val="tx1"/>
                </a:solidFill>
              </a:rPr>
              <a:t>and Policy</a:t>
            </a:r>
            <a:endParaRPr lang="en-US" dirty="0">
              <a:solidFill>
                <a:schemeClr val="tx1"/>
              </a:solidFill>
            </a:endParaRPr>
          </a:p>
        </p:txBody>
      </p:sp>
      <p:sp>
        <p:nvSpPr>
          <p:cNvPr id="3" name="Subtitle 2"/>
          <p:cNvSpPr>
            <a:spLocks noGrp="1"/>
          </p:cNvSpPr>
          <p:nvPr>
            <p:ph type="subTitle" idx="1"/>
          </p:nvPr>
        </p:nvSpPr>
        <p:spPr/>
        <p:txBody>
          <a:bodyPr>
            <a:noAutofit/>
          </a:bodyPr>
          <a:lstStyle/>
          <a:p>
            <a:r>
              <a:rPr lang="en-US" sz="2200" dirty="0" smtClean="0"/>
              <a:t>Self-Guided Education Module</a:t>
            </a:r>
          </a:p>
        </p:txBody>
      </p:sp>
      <p:sp>
        <p:nvSpPr>
          <p:cNvPr id="4" name="Subtitle 2"/>
          <p:cNvSpPr txBox="1">
            <a:spLocks/>
          </p:cNvSpPr>
          <p:nvPr/>
        </p:nvSpPr>
        <p:spPr>
          <a:xfrm>
            <a:off x="0" y="6019800"/>
            <a:ext cx="2209800" cy="685800"/>
          </a:xfrm>
          <a:prstGeom prst="rect">
            <a:avLst/>
          </a:prstGeom>
        </p:spPr>
        <p:txBody>
          <a:bodyPr vert="horz" anchor="ctr">
            <a:no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200" b="0" i="0" u="none" strike="noStrike" kern="1200" cap="none" spc="0" normalizeH="0" baseline="0" noProof="0" dirty="0" smtClean="0">
                <a:ln>
                  <a:noFill/>
                </a:ln>
                <a:solidFill>
                  <a:srgbClr val="FFFFFF"/>
                </a:solidFill>
                <a:effectLst/>
                <a:uLnTx/>
                <a:uFillTx/>
                <a:latin typeface="+mn-lt"/>
                <a:ea typeface="+mn-ea"/>
                <a:cs typeface="+mn-cs"/>
              </a:rPr>
              <a:t>Lesson 1 of</a:t>
            </a:r>
            <a:r>
              <a:rPr kumimoji="0" lang="en-US" sz="2200" b="0" i="0" u="none" strike="noStrike" kern="1200" cap="none" spc="0" normalizeH="0" noProof="0" dirty="0" smtClean="0">
                <a:ln>
                  <a:noFill/>
                </a:ln>
                <a:solidFill>
                  <a:srgbClr val="FFFFFF"/>
                </a:solidFill>
                <a:effectLst/>
                <a:uLnTx/>
                <a:uFillTx/>
                <a:latin typeface="+mn-lt"/>
                <a:ea typeface="+mn-ea"/>
                <a:cs typeface="+mn-cs"/>
              </a:rPr>
              <a:t> 3</a:t>
            </a:r>
            <a:endParaRPr kumimoji="0" lang="en-US" sz="2200" b="0" i="0" u="none" strike="noStrike" kern="1200" cap="none" spc="0" normalizeH="0" baseline="0" noProof="0" dirty="0">
              <a:ln>
                <a:noFill/>
              </a:ln>
              <a:solidFill>
                <a:srgbClr val="FFFFFF"/>
              </a:solidFill>
              <a:effectLst/>
              <a:uLnTx/>
              <a:uFillTx/>
              <a:latin typeface="+mn-lt"/>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2744" y="1549401"/>
            <a:ext cx="6629400" cy="4419600"/>
          </a:xfrm>
          <a:prstGeom prst="rect">
            <a:avLst/>
          </a:prstGeom>
        </p:spPr>
      </p:pic>
      <p:pic>
        <p:nvPicPr>
          <p:cNvPr id="7" name="Picture 6"/>
          <p:cNvPicPr>
            <a:picLocks noChangeAspect="1"/>
          </p:cNvPicPr>
          <p:nvPr/>
        </p:nvPicPr>
        <p:blipFill>
          <a:blip r:embed="rId3"/>
          <a:stretch>
            <a:fillRect/>
          </a:stretch>
        </p:blipFill>
        <p:spPr>
          <a:xfrm>
            <a:off x="6714540" y="6042261"/>
            <a:ext cx="2353260" cy="7986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
            </a:r>
            <a:br>
              <a:rPr lang="en-US" sz="3200" dirty="0" smtClean="0">
                <a:solidFill>
                  <a:schemeClr val="bg2">
                    <a:lumMod val="10000"/>
                  </a:schemeClr>
                </a:solidFill>
              </a:rPr>
            </a:br>
            <a:r>
              <a:rPr lang="en-US" sz="3200" dirty="0" smtClean="0">
                <a:solidFill>
                  <a:schemeClr val="bg2">
                    <a:lumMod val="10000"/>
                  </a:schemeClr>
                </a:solidFill>
              </a:rPr>
              <a:t>General Information</a:t>
            </a:r>
            <a:br>
              <a:rPr lang="en-US" sz="3200" dirty="0" smtClean="0">
                <a:solidFill>
                  <a:schemeClr val="bg2">
                    <a:lumMod val="10000"/>
                  </a:schemeClr>
                </a:solidFill>
              </a:rPr>
            </a:b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00200"/>
            <a:ext cx="8153400" cy="5029200"/>
          </a:xfrm>
        </p:spPr>
        <p:txBody>
          <a:bodyPr>
            <a:normAutofit lnSpcReduction="10000"/>
          </a:bodyPr>
          <a:lstStyle/>
          <a:p>
            <a:pPr>
              <a:buFont typeface="Wingdings" pitchFamily="2" charset="2"/>
              <a:buChar char="q"/>
            </a:pPr>
            <a:r>
              <a:rPr lang="en-US" sz="3200" dirty="0" smtClean="0"/>
              <a:t>School/District name</a:t>
            </a:r>
          </a:p>
          <a:p>
            <a:pPr>
              <a:buFont typeface="Wingdings" pitchFamily="2" charset="2"/>
              <a:buChar char="q"/>
            </a:pPr>
            <a:r>
              <a:rPr lang="en-US" sz="3200" dirty="0" smtClean="0"/>
              <a:t>Address</a:t>
            </a:r>
          </a:p>
          <a:p>
            <a:pPr>
              <a:buFont typeface="Wingdings" pitchFamily="2" charset="2"/>
              <a:buChar char="q"/>
            </a:pPr>
            <a:r>
              <a:rPr lang="en-US" sz="3200" dirty="0" smtClean="0"/>
              <a:t>City</a:t>
            </a:r>
          </a:p>
          <a:p>
            <a:pPr>
              <a:buFont typeface="Wingdings" pitchFamily="2" charset="2"/>
              <a:buChar char="q"/>
            </a:pPr>
            <a:r>
              <a:rPr lang="en-US" sz="3200" dirty="0" smtClean="0"/>
              <a:t>Zip Code</a:t>
            </a:r>
          </a:p>
          <a:p>
            <a:pPr>
              <a:buFont typeface="Wingdings" pitchFamily="2" charset="2"/>
              <a:buChar char="q"/>
            </a:pPr>
            <a:r>
              <a:rPr lang="en-US" sz="3200" dirty="0" smtClean="0"/>
              <a:t>Telephone number</a:t>
            </a:r>
          </a:p>
          <a:p>
            <a:pPr>
              <a:buFont typeface="Wingdings" pitchFamily="2" charset="2"/>
              <a:buChar char="q"/>
            </a:pPr>
            <a:r>
              <a:rPr lang="en-US" sz="3200" dirty="0" smtClean="0"/>
              <a:t>E-mail address</a:t>
            </a:r>
          </a:p>
          <a:p>
            <a:pPr>
              <a:buFont typeface="Wingdings" pitchFamily="2" charset="2"/>
              <a:buChar char="q"/>
            </a:pPr>
            <a:r>
              <a:rPr lang="en-US" sz="3200" dirty="0" smtClean="0"/>
              <a:t>Website</a:t>
            </a:r>
          </a:p>
          <a:p>
            <a:pPr>
              <a:buFont typeface="Wingdings" pitchFamily="2" charset="2"/>
              <a:buChar char="q"/>
            </a:pPr>
            <a:r>
              <a:rPr lang="en-US" sz="3200" dirty="0" smtClean="0"/>
              <a:t>Prepared by</a:t>
            </a:r>
          </a:p>
          <a:p>
            <a:pPr>
              <a:buFont typeface="Wingdings" pitchFamily="2" charset="2"/>
              <a:buChar char="q"/>
            </a:pPr>
            <a:r>
              <a:rPr lang="en-US" sz="3200" dirty="0" smtClean="0"/>
              <a:t>Date prepared</a:t>
            </a:r>
            <a:endParaRPr lang="en-US" sz="3200" dirty="0"/>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10</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295" y="2895600"/>
            <a:ext cx="4686300" cy="3124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153400" cy="1524000"/>
          </a:xfrm>
        </p:spPr>
        <p:txBody>
          <a:bodyPr>
            <a:noAutofit/>
          </a:bodyPr>
          <a:lstStyle/>
          <a:p>
            <a:pPr marL="320040" indent="-320040"/>
            <a:r>
              <a:rPr lang="en-US" sz="3200" dirty="0" smtClean="0">
                <a:solidFill>
                  <a:schemeClr val="bg2">
                    <a:lumMod val="10000"/>
                  </a:schemeClr>
                </a:solidFill>
              </a:rPr>
              <a:t>3. The IPM Coordinator</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11</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1729" y="5029200"/>
            <a:ext cx="2369871" cy="1676400"/>
          </a:xfrm>
          <a:prstGeom prst="rect">
            <a:avLst/>
          </a:prstGeom>
        </p:spPr>
      </p:pic>
      <p:sp>
        <p:nvSpPr>
          <p:cNvPr id="3" name="Content Placeholder 2"/>
          <p:cNvSpPr>
            <a:spLocks noGrp="1"/>
          </p:cNvSpPr>
          <p:nvPr>
            <p:ph sz="quarter" idx="1"/>
          </p:nvPr>
        </p:nvSpPr>
        <p:spPr>
          <a:xfrm>
            <a:off x="533400" y="1600200"/>
            <a:ext cx="8531352" cy="4953000"/>
          </a:xfrm>
        </p:spPr>
        <p:txBody>
          <a:bodyPr>
            <a:noAutofit/>
          </a:bodyPr>
          <a:lstStyle/>
          <a:p>
            <a:pPr marL="0" indent="0">
              <a:spcBef>
                <a:spcPts val="0"/>
              </a:spcBef>
              <a:buNone/>
            </a:pPr>
            <a:r>
              <a:rPr lang="en-US" sz="3000" dirty="0" smtClean="0"/>
              <a:t>The district should appoint an IPM Coordinator who will have primary responsibility for ensuring that the IPM program, through the policy and plan, is carried out</a:t>
            </a:r>
          </a:p>
          <a:p>
            <a:pPr marL="0" indent="0">
              <a:spcBef>
                <a:spcPts val="0"/>
              </a:spcBef>
              <a:buNone/>
            </a:pPr>
            <a:r>
              <a:rPr lang="en-US" sz="3000" dirty="0" smtClean="0"/>
              <a:t>The selection and choice of an IPM Coordinator is very important to the success and sustainability of an IPM program - The IPM Coordinator must be trained to: </a:t>
            </a:r>
          </a:p>
          <a:p>
            <a:pPr>
              <a:spcBef>
                <a:spcPts val="0"/>
              </a:spcBef>
              <a:buFont typeface="Wingdings" pitchFamily="2" charset="2"/>
              <a:buChar char="q"/>
            </a:pPr>
            <a:r>
              <a:rPr lang="en-US" sz="3000" dirty="0" smtClean="0"/>
              <a:t>Oversee staff to ensure implementation </a:t>
            </a:r>
            <a:br>
              <a:rPr lang="en-US" sz="3000" dirty="0" smtClean="0"/>
            </a:br>
            <a:r>
              <a:rPr lang="en-US" sz="3000" dirty="0" smtClean="0"/>
              <a:t>of pest prevention measures</a:t>
            </a:r>
            <a:endParaRPr lang="en-US" sz="3000" dirty="0" smtClean="0">
              <a:solidFill>
                <a:srgbClr val="FF0000"/>
              </a:solidFill>
            </a:endParaRPr>
          </a:p>
          <a:p>
            <a:pPr>
              <a:spcBef>
                <a:spcPts val="0"/>
              </a:spcBef>
              <a:buFont typeface="Wingdings" pitchFamily="2" charset="2"/>
              <a:buChar char="q"/>
            </a:pPr>
            <a:r>
              <a:rPr lang="en-US" sz="3000" dirty="0" smtClean="0"/>
              <a:t>Oversee and coordinate </a:t>
            </a:r>
            <a:br>
              <a:rPr lang="en-US" sz="3000" dirty="0" smtClean="0"/>
            </a:br>
            <a:r>
              <a:rPr lang="en-US" sz="3000" dirty="0" smtClean="0"/>
              <a:t>the activities of the IPM Committee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IPM Coordinator Continued</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E7D834B8-2FFF-43A0-AE9C-8D5F8FD2F856}" type="slidenum">
              <a:rPr lang="en-US" smtClean="0"/>
              <a:pPr/>
              <a:t>12</a:t>
            </a:fld>
            <a:endParaRPr lang="en-US" dirty="0"/>
          </a:p>
        </p:txBody>
      </p:sp>
      <p:sp>
        <p:nvSpPr>
          <p:cNvPr id="4" name="Content Placeholder 3"/>
          <p:cNvSpPr>
            <a:spLocks noGrp="1"/>
          </p:cNvSpPr>
          <p:nvPr>
            <p:ph sz="quarter" idx="1"/>
          </p:nvPr>
        </p:nvSpPr>
        <p:spPr>
          <a:xfrm>
            <a:off x="612648" y="1600200"/>
            <a:ext cx="8153400" cy="5029200"/>
          </a:xfrm>
        </p:spPr>
        <p:txBody>
          <a:bodyPr>
            <a:normAutofit/>
          </a:bodyPr>
          <a:lstStyle/>
          <a:p>
            <a:pPr>
              <a:spcBef>
                <a:spcPts val="0"/>
              </a:spcBef>
              <a:buFont typeface="Wingdings" pitchFamily="2" charset="2"/>
              <a:buChar char="q"/>
            </a:pPr>
            <a:r>
              <a:rPr lang="en-US" sz="3200" dirty="0" smtClean="0"/>
              <a:t>Manage pest control contractors engaged </a:t>
            </a:r>
            <a:br>
              <a:rPr lang="en-US" sz="3200" dirty="0" smtClean="0"/>
            </a:br>
            <a:r>
              <a:rPr lang="en-US" sz="3200" dirty="0" smtClean="0"/>
              <a:t>in inspecting, monitoring and control of </a:t>
            </a:r>
            <a:br>
              <a:rPr lang="en-US" sz="3200" dirty="0" smtClean="0"/>
            </a:br>
            <a:r>
              <a:rPr lang="en-US" sz="3200" dirty="0" smtClean="0"/>
              <a:t>pest problems</a:t>
            </a:r>
          </a:p>
          <a:p>
            <a:pPr>
              <a:spcBef>
                <a:spcPts val="0"/>
              </a:spcBef>
              <a:buFont typeface="Wingdings" pitchFamily="2" charset="2"/>
              <a:buChar char="q"/>
            </a:pPr>
            <a:r>
              <a:rPr lang="en-US" sz="3200" dirty="0" smtClean="0"/>
              <a:t>Communicate with principals and district </a:t>
            </a:r>
            <a:br>
              <a:rPr lang="en-US" sz="3200" dirty="0" smtClean="0"/>
            </a:br>
            <a:r>
              <a:rPr lang="en-US" sz="3200" dirty="0" smtClean="0"/>
              <a:t>administration to carry out posting and </a:t>
            </a:r>
            <a:br>
              <a:rPr lang="en-US" sz="3200" dirty="0" smtClean="0"/>
            </a:br>
            <a:r>
              <a:rPr lang="en-US" sz="3200" dirty="0" smtClean="0"/>
              <a:t>notification, recordkeeping and education</a:t>
            </a:r>
            <a:br>
              <a:rPr lang="en-US" sz="3200" dirty="0" smtClean="0"/>
            </a:br>
            <a:r>
              <a:rPr lang="en-US" sz="3200" dirty="0" smtClean="0"/>
              <a:t>on the policy and plan</a:t>
            </a:r>
          </a:p>
          <a:p>
            <a:pPr>
              <a:spcBef>
                <a:spcPts val="0"/>
              </a:spcBef>
              <a:buFont typeface="Wingdings" pitchFamily="2" charset="2"/>
              <a:buChar char="q"/>
            </a:pPr>
            <a:r>
              <a:rPr lang="en-US" sz="3200" dirty="0" smtClean="0"/>
              <a:t>Ensure compliance with the IPM policy and plan, and maintain the plan to ensure it reflects current conditions and practices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IPM Coordinator Continued</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E7D834B8-2FFF-43A0-AE9C-8D5F8FD2F856}" type="slidenum">
              <a:rPr lang="en-US" smtClean="0"/>
              <a:pPr/>
              <a:t>13</a:t>
            </a:fld>
            <a:endParaRPr lang="en-US" dirty="0"/>
          </a:p>
        </p:txBody>
      </p:sp>
      <p:sp>
        <p:nvSpPr>
          <p:cNvPr id="4" name="Content Placeholder 3"/>
          <p:cNvSpPr>
            <a:spLocks noGrp="1"/>
          </p:cNvSpPr>
          <p:nvPr>
            <p:ph sz="quarter" idx="1"/>
          </p:nvPr>
        </p:nvSpPr>
        <p:spPr>
          <a:xfrm>
            <a:off x="612648" y="1600200"/>
            <a:ext cx="8153400" cy="5029200"/>
          </a:xfrm>
        </p:spPr>
        <p:txBody>
          <a:bodyPr>
            <a:normAutofit/>
          </a:bodyPr>
          <a:lstStyle/>
          <a:p>
            <a:pPr>
              <a:spcBef>
                <a:spcPts val="0"/>
              </a:spcBef>
              <a:buFont typeface="Wingdings" pitchFamily="2" charset="2"/>
              <a:buChar char="q"/>
            </a:pPr>
            <a:r>
              <a:rPr lang="en-US" sz="3200" dirty="0" smtClean="0"/>
              <a:t>School facility managers, or individuals who have facility management leadership as part of their position responsibilities, are generally good candidates for the IPM coordinator role</a:t>
            </a:r>
          </a:p>
          <a:p>
            <a:pPr>
              <a:spcBef>
                <a:spcPts val="0"/>
              </a:spcBef>
              <a:buFont typeface="Wingdings" pitchFamily="2" charset="2"/>
              <a:buChar char="q"/>
            </a:pPr>
            <a:r>
              <a:rPr lang="en-US" sz="3200" dirty="0" smtClean="0"/>
              <a:t>In smaller districts without a dedicated facility manager, superintendents may be good candidates to serve as IPM coordinators</a:t>
            </a:r>
          </a:p>
          <a:p>
            <a:pPr>
              <a:spcBef>
                <a:spcPts val="0"/>
              </a:spcBef>
              <a:buFont typeface="Wingdings" pitchFamily="2" charset="2"/>
              <a:buChar char="q"/>
            </a:pPr>
            <a:r>
              <a:rPr lang="en-US" sz="3200" dirty="0" smtClean="0"/>
              <a:t>Anyone serving in the IPM coordinator role should receive initial training and continuing education</a:t>
            </a:r>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6667" t="27681" r="4167" b="15127"/>
          <a:stretch/>
        </p:blipFill>
        <p:spPr>
          <a:xfrm>
            <a:off x="5486400" y="299904"/>
            <a:ext cx="2819400" cy="1216794"/>
          </a:xfrm>
          <a:prstGeom prst="rect">
            <a:avLst/>
          </a:prstGeom>
        </p:spPr>
      </p:pic>
    </p:spTree>
    <p:extLst>
      <p:ext uri="{BB962C8B-B14F-4D97-AF65-F5344CB8AC3E}">
        <p14:creationId xmlns:p14="http://schemas.microsoft.com/office/powerpoint/2010/main" val="3448866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20040" indent="-320040"/>
            <a:r>
              <a:rPr lang="en-US" sz="3200" dirty="0" smtClean="0">
                <a:solidFill>
                  <a:schemeClr val="bg2">
                    <a:lumMod val="10000"/>
                  </a:schemeClr>
                </a:solidFill>
              </a:rPr>
              <a:t>4. The IPM Committee</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14</a:t>
            </a:fld>
            <a:endParaRPr lang="en-US" dirty="0"/>
          </a:p>
        </p:txBody>
      </p:sp>
      <p:sp>
        <p:nvSpPr>
          <p:cNvPr id="3" name="Content Placeholder 2"/>
          <p:cNvSpPr>
            <a:spLocks noGrp="1"/>
          </p:cNvSpPr>
          <p:nvPr>
            <p:ph sz="quarter" idx="1"/>
          </p:nvPr>
        </p:nvSpPr>
        <p:spPr>
          <a:xfrm>
            <a:off x="612648" y="1600200"/>
            <a:ext cx="8153400" cy="4495800"/>
          </a:xfrm>
        </p:spPr>
        <p:txBody>
          <a:bodyPr wrap="square">
            <a:noAutofit/>
          </a:bodyPr>
          <a:lstStyle/>
          <a:p>
            <a:pPr>
              <a:buFont typeface="Wingdings" pitchFamily="2" charset="2"/>
              <a:buChar char="q"/>
            </a:pPr>
            <a:r>
              <a:rPr lang="en-US" sz="3200" dirty="0" smtClean="0"/>
              <a:t>The IPM committee consists of individuals who have interests/concerns or who are involved in activities directly or significantly related to pest management at the school </a:t>
            </a:r>
          </a:p>
          <a:p>
            <a:pPr>
              <a:buFont typeface="Wingdings" pitchFamily="2" charset="2"/>
              <a:buChar char="q"/>
            </a:pPr>
            <a:r>
              <a:rPr lang="en-US" sz="3200" dirty="0" smtClean="0"/>
              <a:t>Environmental health and safety or related committees may be charged with IPM responsibilities and thus serve as the IPM committee</a:t>
            </a:r>
          </a:p>
          <a:p>
            <a:pPr>
              <a:buFont typeface="Wingdings" pitchFamily="2" charset="2"/>
              <a:buChar char="q"/>
            </a:pPr>
            <a:r>
              <a:rPr lang="en-US" sz="3200" dirty="0" smtClean="0"/>
              <a:t>The IPM coordinator can lead or help organize communication and meetings for the committee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20040" indent="-320040"/>
            <a:r>
              <a:rPr lang="en-US" sz="3200" dirty="0" smtClean="0">
                <a:solidFill>
                  <a:schemeClr val="bg2">
                    <a:lumMod val="10000"/>
                  </a:schemeClr>
                </a:solidFill>
              </a:rPr>
              <a:t>IPM Committee Continued</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15</a:t>
            </a:fld>
            <a:endParaRPr lang="en-US" dirty="0"/>
          </a:p>
        </p:txBody>
      </p:sp>
      <p:sp>
        <p:nvSpPr>
          <p:cNvPr id="3" name="Content Placeholder 2"/>
          <p:cNvSpPr>
            <a:spLocks noGrp="1"/>
          </p:cNvSpPr>
          <p:nvPr>
            <p:ph sz="quarter" idx="1"/>
          </p:nvPr>
        </p:nvSpPr>
        <p:spPr/>
        <p:txBody>
          <a:bodyPr wrap="square">
            <a:noAutofit/>
          </a:bodyPr>
          <a:lstStyle/>
          <a:p>
            <a:pPr>
              <a:buNone/>
            </a:pPr>
            <a:r>
              <a:rPr lang="en-US" sz="3200" dirty="0" smtClean="0"/>
              <a:t>The committee:</a:t>
            </a:r>
          </a:p>
          <a:p>
            <a:pPr>
              <a:buFont typeface="Wingdings" pitchFamily="2" charset="2"/>
              <a:buChar char="q"/>
            </a:pPr>
            <a:r>
              <a:rPr lang="en-US" sz="3200" dirty="0" smtClean="0"/>
              <a:t>Makes policy recommendations based on current pest issues and evaluates possible IPM solutions</a:t>
            </a:r>
          </a:p>
          <a:p>
            <a:pPr>
              <a:buFont typeface="Wingdings" pitchFamily="2" charset="2"/>
              <a:buChar char="q"/>
            </a:pPr>
            <a:r>
              <a:rPr lang="en-US" sz="3200" dirty="0" smtClean="0"/>
              <a:t>Provides a forum for </a:t>
            </a:r>
            <a:br>
              <a:rPr lang="en-US" sz="3200" dirty="0" smtClean="0"/>
            </a:br>
            <a:r>
              <a:rPr lang="en-US" sz="3200" dirty="0" smtClean="0"/>
              <a:t>communication and </a:t>
            </a:r>
            <a:br>
              <a:rPr lang="en-US" sz="3200" dirty="0" smtClean="0"/>
            </a:br>
            <a:r>
              <a:rPr lang="en-US" sz="3200" dirty="0" smtClean="0"/>
              <a:t>information exchange </a:t>
            </a:r>
            <a:br>
              <a:rPr lang="en-US" sz="3200" dirty="0" smtClean="0"/>
            </a:br>
            <a:r>
              <a:rPr lang="en-US" sz="3200" dirty="0" smtClean="0"/>
              <a:t>among members in an </a:t>
            </a:r>
            <a:br>
              <a:rPr lang="en-US" sz="3200" dirty="0" smtClean="0"/>
            </a:br>
            <a:r>
              <a:rPr lang="en-US" sz="3200" dirty="0" smtClean="0"/>
              <a:t>effort to identify, </a:t>
            </a:r>
            <a:br>
              <a:rPr lang="en-US" sz="3200" dirty="0" smtClean="0"/>
            </a:br>
            <a:r>
              <a:rPr lang="en-US" sz="3200" dirty="0" smtClean="0"/>
              <a:t>encourage and stimulate the use IPM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323253"/>
            <a:ext cx="2743200" cy="2743200"/>
          </a:xfrm>
          <a:prstGeom prst="rect">
            <a:avLst/>
          </a:prstGeom>
        </p:spPr>
      </p:pic>
    </p:spTree>
    <p:extLst>
      <p:ext uri="{BB962C8B-B14F-4D97-AF65-F5344CB8AC3E}">
        <p14:creationId xmlns:p14="http://schemas.microsoft.com/office/powerpoint/2010/main" val="1814957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IPM Committee Continued</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E7D834B8-2FFF-43A0-AE9C-8D5F8FD2F856}" type="slidenum">
              <a:rPr lang="en-US" smtClean="0"/>
              <a:pPr/>
              <a:t>16</a:t>
            </a:fld>
            <a:endParaRPr lang="en-US" dirty="0"/>
          </a:p>
        </p:txBody>
      </p:sp>
      <p:sp>
        <p:nvSpPr>
          <p:cNvPr id="4" name="Content Placeholder 3"/>
          <p:cNvSpPr>
            <a:spLocks noGrp="1"/>
          </p:cNvSpPr>
          <p:nvPr>
            <p:ph sz="quarter" idx="1"/>
          </p:nvPr>
        </p:nvSpPr>
        <p:spPr>
          <a:xfrm>
            <a:off x="612648" y="1600200"/>
            <a:ext cx="8226552" cy="5105400"/>
          </a:xfrm>
        </p:spPr>
        <p:txBody>
          <a:bodyPr>
            <a:normAutofit lnSpcReduction="10000"/>
          </a:bodyPr>
          <a:lstStyle/>
          <a:p>
            <a:r>
              <a:rPr lang="en-US" sz="3200" dirty="0" smtClean="0"/>
              <a:t>Members can include the school nurse, a representative of the food service staff, a teacher representative, a custodian, a representative of </a:t>
            </a:r>
            <a:br>
              <a:rPr lang="en-US" sz="3200" dirty="0" smtClean="0"/>
            </a:br>
            <a:r>
              <a:rPr lang="en-US" sz="3200" dirty="0" smtClean="0"/>
              <a:t>the school athletic </a:t>
            </a:r>
            <a:br>
              <a:rPr lang="en-US" sz="3200" dirty="0" smtClean="0"/>
            </a:br>
            <a:r>
              <a:rPr lang="en-US" sz="3200" dirty="0" smtClean="0"/>
              <a:t>department, a parks </a:t>
            </a:r>
            <a:br>
              <a:rPr lang="en-US" sz="3200" dirty="0" smtClean="0"/>
            </a:br>
            <a:r>
              <a:rPr lang="en-US" sz="3200" dirty="0" smtClean="0"/>
              <a:t>superintendent or </a:t>
            </a:r>
            <a:br>
              <a:rPr lang="en-US" sz="3200" dirty="0" smtClean="0"/>
            </a:br>
            <a:r>
              <a:rPr lang="en-US" sz="3200" dirty="0" smtClean="0"/>
              <a:t>others who utilize </a:t>
            </a:r>
            <a:br>
              <a:rPr lang="en-US" sz="3200" dirty="0" smtClean="0"/>
            </a:br>
            <a:r>
              <a:rPr lang="en-US" sz="3200" dirty="0" smtClean="0"/>
              <a:t>the playing fields, </a:t>
            </a:r>
            <a:br>
              <a:rPr lang="en-US" sz="3200" dirty="0" smtClean="0"/>
            </a:br>
            <a:r>
              <a:rPr lang="en-US" sz="3200" dirty="0" smtClean="0"/>
              <a:t>the pest </a:t>
            </a:r>
            <a:br>
              <a:rPr lang="en-US" sz="3200" dirty="0" smtClean="0"/>
            </a:br>
            <a:r>
              <a:rPr lang="en-US" sz="3200" dirty="0" smtClean="0"/>
              <a:t>management professional, a PTA member, etc. </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3048000"/>
            <a:ext cx="4267200" cy="2844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20040" indent="-320040"/>
            <a:r>
              <a:rPr lang="en-US" sz="3200" dirty="0" smtClean="0">
                <a:solidFill>
                  <a:schemeClr val="bg2">
                    <a:lumMod val="10000"/>
                  </a:schemeClr>
                </a:solidFill>
              </a:rPr>
              <a:t>5. Identification and Description of Your School   Pest Problem(s)</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00200"/>
            <a:ext cx="8153400" cy="4800600"/>
          </a:xfrm>
        </p:spPr>
        <p:txBody>
          <a:bodyPr>
            <a:noAutofit/>
          </a:bodyPr>
          <a:lstStyle/>
          <a:p>
            <a:pPr>
              <a:buFont typeface="Wingdings" pitchFamily="2" charset="2"/>
              <a:buChar char="q"/>
            </a:pPr>
            <a:r>
              <a:rPr lang="en-US" sz="3200" dirty="0" smtClean="0"/>
              <a:t>Pest identification is the on-going dynamic process of reporting and recording the pests in a school</a:t>
            </a:r>
          </a:p>
          <a:p>
            <a:pPr>
              <a:buFont typeface="Wingdings" pitchFamily="2" charset="2"/>
              <a:buChar char="q"/>
            </a:pPr>
            <a:r>
              <a:rPr lang="en-US" sz="3200" dirty="0" smtClean="0"/>
              <a:t>Proper identification and inventory of your pest problems is critical to understanding management needs and selection of the appropriate </a:t>
            </a:r>
            <a:br>
              <a:rPr lang="en-US" sz="3200" dirty="0" smtClean="0"/>
            </a:br>
            <a:r>
              <a:rPr lang="en-US" sz="3200" dirty="0" smtClean="0"/>
              <a:t>non-pesticide and </a:t>
            </a:r>
            <a:br>
              <a:rPr lang="en-US" sz="3200" dirty="0" smtClean="0"/>
            </a:br>
            <a:r>
              <a:rPr lang="en-US" sz="3200" dirty="0" smtClean="0"/>
              <a:t>pesticide response </a:t>
            </a:r>
            <a:br>
              <a:rPr lang="en-US" sz="3200" dirty="0" smtClean="0"/>
            </a:br>
            <a:r>
              <a:rPr lang="en-US" sz="3200" dirty="0" smtClean="0"/>
              <a:t>options</a:t>
            </a:r>
          </a:p>
        </p:txBody>
      </p:sp>
      <p:sp>
        <p:nvSpPr>
          <p:cNvPr id="4" name="Slide Number Placeholder 3"/>
          <p:cNvSpPr>
            <a:spLocks noGrp="1"/>
          </p:cNvSpPr>
          <p:nvPr>
            <p:ph type="sldNum" sz="quarter" idx="12"/>
          </p:nvPr>
        </p:nvSpPr>
        <p:spPr/>
        <p:txBody>
          <a:bodyPr>
            <a:normAutofit fontScale="85000" lnSpcReduction="20000"/>
          </a:bodyPr>
          <a:lstStyle/>
          <a:p>
            <a:fld id="{E7D834B8-2FFF-43A0-AE9C-8D5F8FD2F856}" type="slidenum">
              <a:rPr lang="en-US" smtClean="0"/>
              <a:pPr/>
              <a:t>17</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6665" r="13148" b="30574"/>
          <a:stretch/>
        </p:blipFill>
        <p:spPr>
          <a:xfrm>
            <a:off x="4800600" y="4679308"/>
            <a:ext cx="3890554" cy="187389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Identification and Description of Your School   Pest Problem(s) Continued</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E7D834B8-2FFF-43A0-AE9C-8D5F8FD2F856}" type="slidenum">
              <a:rPr lang="en-US" smtClean="0"/>
              <a:pPr/>
              <a:t>18</a:t>
            </a:fld>
            <a:endParaRPr lang="en-US" dirty="0"/>
          </a:p>
        </p:txBody>
      </p:sp>
      <p:sp>
        <p:nvSpPr>
          <p:cNvPr id="4" name="Content Placeholder 3"/>
          <p:cNvSpPr>
            <a:spLocks noGrp="1"/>
          </p:cNvSpPr>
          <p:nvPr>
            <p:ph sz="quarter" idx="1"/>
          </p:nvPr>
        </p:nvSpPr>
        <p:spPr>
          <a:xfrm>
            <a:off x="612648" y="1600200"/>
            <a:ext cx="8153400" cy="5029200"/>
          </a:xfrm>
        </p:spPr>
        <p:txBody>
          <a:bodyPr>
            <a:normAutofit/>
          </a:bodyPr>
          <a:lstStyle/>
          <a:p>
            <a:pPr marL="0" indent="0">
              <a:buNone/>
            </a:pPr>
            <a:r>
              <a:rPr lang="en-US" sz="3200" dirty="0" smtClean="0"/>
              <a:t>Determine the most common pest problem(s)</a:t>
            </a:r>
            <a:br>
              <a:rPr lang="en-US" sz="3200" dirty="0" smtClean="0"/>
            </a:br>
            <a:r>
              <a:rPr lang="en-US" sz="3200" dirty="0" smtClean="0"/>
              <a:t>The following questions should be asked with every pest sighting: </a:t>
            </a:r>
          </a:p>
          <a:p>
            <a:pPr>
              <a:buFont typeface="Wingdings" pitchFamily="2" charset="2"/>
              <a:buChar char="q"/>
            </a:pPr>
            <a:r>
              <a:rPr lang="en-US" sz="3200" dirty="0" smtClean="0"/>
              <a:t>Is it a new or continuing problem? </a:t>
            </a:r>
          </a:p>
          <a:p>
            <a:pPr>
              <a:buFont typeface="Wingdings" pitchFamily="2" charset="2"/>
              <a:buChar char="q"/>
            </a:pPr>
            <a:r>
              <a:rPr lang="en-US" sz="3200" dirty="0" smtClean="0"/>
              <a:t>What specific areas are being impacted? </a:t>
            </a:r>
          </a:p>
          <a:p>
            <a:pPr>
              <a:buFont typeface="Wingdings" pitchFamily="2" charset="2"/>
              <a:buChar char="q"/>
            </a:pPr>
            <a:r>
              <a:rPr lang="en-US" sz="3200" dirty="0" smtClean="0"/>
              <a:t>What time of year does this pest problem occur? </a:t>
            </a:r>
          </a:p>
          <a:p>
            <a:pPr>
              <a:buFont typeface="Wingdings" pitchFamily="2" charset="2"/>
              <a:buChar char="q"/>
            </a:pPr>
            <a:r>
              <a:rPr lang="en-US" sz="3200" dirty="0" smtClean="0"/>
              <a:t>Is the problem related to specific structural deficiencies or sanitation problems?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20040" indent="-320040"/>
            <a:r>
              <a:rPr lang="en-US" sz="3200" dirty="0">
                <a:solidFill>
                  <a:schemeClr val="bg2">
                    <a:lumMod val="10000"/>
                  </a:schemeClr>
                </a:solidFill>
              </a:rPr>
              <a:t>Identification and Description of Your School   Pest Problem(s) Continued</a:t>
            </a:r>
          </a:p>
        </p:txBody>
      </p:sp>
      <p:sp>
        <p:nvSpPr>
          <p:cNvPr id="3" name="Content Placeholder 2"/>
          <p:cNvSpPr>
            <a:spLocks noGrp="1"/>
          </p:cNvSpPr>
          <p:nvPr>
            <p:ph sz="quarter" idx="1"/>
          </p:nvPr>
        </p:nvSpPr>
        <p:spPr>
          <a:xfrm>
            <a:off x="612648" y="1676400"/>
            <a:ext cx="4645152" cy="5257800"/>
          </a:xfrm>
        </p:spPr>
        <p:txBody>
          <a:bodyPr>
            <a:normAutofit/>
          </a:bodyPr>
          <a:lstStyle/>
          <a:p>
            <a:pPr>
              <a:buFont typeface="Wingdings" pitchFamily="2" charset="2"/>
              <a:buChar char="q"/>
            </a:pPr>
            <a:r>
              <a:rPr lang="en-US" sz="3200" dirty="0" smtClean="0"/>
              <a:t>The IPM plan should encourage those non-pesticide pest management methods and practices such as good sanitation and pest proofing(caulking, sealing cracks, repairing screens), etc.</a:t>
            </a:r>
          </a:p>
          <a:p>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2038290"/>
            <a:ext cx="3415624" cy="3008376"/>
          </a:xfrm>
          <a:prstGeom prst="rect">
            <a:avLst/>
          </a:prstGeom>
        </p:spPr>
      </p:pic>
      <p:sp>
        <p:nvSpPr>
          <p:cNvPr id="5" name="TextBox 4"/>
          <p:cNvSpPr txBox="1"/>
          <p:nvPr/>
        </p:nvSpPr>
        <p:spPr>
          <a:xfrm>
            <a:off x="5334000" y="5162490"/>
            <a:ext cx="3505200" cy="923330"/>
          </a:xfrm>
          <a:prstGeom prst="rect">
            <a:avLst/>
          </a:prstGeom>
          <a:noFill/>
        </p:spPr>
        <p:txBody>
          <a:bodyPr wrap="square" rtlCol="0">
            <a:spAutoFit/>
          </a:bodyPr>
          <a:lstStyle/>
          <a:p>
            <a:pPr algn="r"/>
            <a:r>
              <a:rPr lang="en-US" i="1" dirty="0" smtClean="0"/>
              <a:t>Door in need of vertical sweeps – Dawn H. Gouge, University of Arizona</a:t>
            </a:r>
            <a:endParaRPr lang="en-US" i="1" dirty="0"/>
          </a:p>
        </p:txBody>
      </p:sp>
      <p:sp>
        <p:nvSpPr>
          <p:cNvPr id="6" name="Slide Number Placeholder 5"/>
          <p:cNvSpPr>
            <a:spLocks noGrp="1"/>
          </p:cNvSpPr>
          <p:nvPr>
            <p:ph type="sldNum" sz="quarter" idx="12"/>
          </p:nvPr>
        </p:nvSpPr>
        <p:spPr/>
        <p:txBody>
          <a:bodyPr>
            <a:normAutofit fontScale="85000" lnSpcReduction="20000"/>
          </a:bodyPr>
          <a:lstStyle/>
          <a:p>
            <a:fld id="{E7D834B8-2FFF-43A0-AE9C-8D5F8FD2F856}"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Learning Objectives</a:t>
            </a:r>
            <a:endParaRPr lang="en-US" sz="3200" dirty="0">
              <a:solidFill>
                <a:schemeClr val="bg2">
                  <a:lumMod val="10000"/>
                </a:schemeClr>
              </a:solidFill>
            </a:endParaRPr>
          </a:p>
        </p:txBody>
      </p:sp>
      <p:sp>
        <p:nvSpPr>
          <p:cNvPr id="3" name="Content Placeholder 2"/>
          <p:cNvSpPr>
            <a:spLocks noGrp="1"/>
          </p:cNvSpPr>
          <p:nvPr>
            <p:ph sz="quarter" idx="1"/>
          </p:nvPr>
        </p:nvSpPr>
        <p:spPr>
          <a:xfrm>
            <a:off x="609600" y="1600200"/>
            <a:ext cx="8378952" cy="4495800"/>
          </a:xfrm>
        </p:spPr>
        <p:txBody>
          <a:bodyPr>
            <a:noAutofit/>
          </a:bodyPr>
          <a:lstStyle/>
          <a:p>
            <a:pPr>
              <a:buFont typeface="+mj-lt"/>
              <a:buAutoNum type="arabicPeriod"/>
            </a:pPr>
            <a:r>
              <a:rPr lang="en-US" sz="3200" dirty="0" smtClean="0"/>
              <a:t>Describe key elements of an IPM policy and plan and their relationship to an IPM program including:		</a:t>
            </a:r>
          </a:p>
          <a:p>
            <a:pPr lvl="1">
              <a:buClr>
                <a:schemeClr val="accent2"/>
              </a:buClr>
              <a:buSzPct val="60000"/>
              <a:buFont typeface="+mj-lt"/>
              <a:buAutoNum type="alphaLcPeriod"/>
            </a:pPr>
            <a:r>
              <a:rPr lang="en-US" sz="3200" dirty="0" smtClean="0"/>
              <a:t>Writing IPM policies and plans</a:t>
            </a:r>
          </a:p>
          <a:p>
            <a:pPr lvl="1">
              <a:buClr>
                <a:schemeClr val="accent2"/>
              </a:buClr>
              <a:buSzPct val="60000"/>
              <a:buFont typeface="+mj-lt"/>
              <a:buAutoNum type="alphaLcPeriod"/>
            </a:pPr>
            <a:r>
              <a:rPr lang="en-US" sz="3200" dirty="0" smtClean="0"/>
              <a:t>Securing formal approval of an IPM policy and plan</a:t>
            </a:r>
          </a:p>
          <a:p>
            <a:pPr lvl="1">
              <a:buClr>
                <a:schemeClr val="accent2"/>
              </a:buClr>
              <a:buSzPct val="60000"/>
              <a:buFont typeface="+mj-lt"/>
              <a:buAutoNum type="alphaLcPeriod"/>
            </a:pPr>
            <a:r>
              <a:rPr lang="en-US" sz="3200" dirty="0" smtClean="0"/>
              <a:t>Implementing and maintaining an IPM policy and plan including recordkeeping and evaluation</a:t>
            </a:r>
          </a:p>
          <a:p>
            <a:pPr lvl="0">
              <a:buNone/>
            </a:pPr>
            <a:r>
              <a:rPr lang="en-US" sz="3200" b="1" dirty="0" smtClean="0"/>
              <a:t>	</a:t>
            </a:r>
            <a:endParaRPr lang="en-US" sz="3200" dirty="0" smtClean="0"/>
          </a:p>
          <a:p>
            <a:pPr lvl="0">
              <a:buNone/>
            </a:pPr>
            <a:r>
              <a:rPr lang="en-US" sz="3200" dirty="0" smtClean="0"/>
              <a:t>		</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E7D834B8-2FFF-43A0-AE9C-8D5F8FD2F856}"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20040" indent="-320040"/>
            <a:r>
              <a:rPr lang="en-US" sz="3200" dirty="0" smtClean="0">
                <a:solidFill>
                  <a:schemeClr val="bg2">
                    <a:lumMod val="10000"/>
                  </a:schemeClr>
                </a:solidFill>
              </a:rPr>
              <a:t>6. Describe Your School IPM Information Flow </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00200"/>
            <a:ext cx="8153400" cy="4648200"/>
          </a:xfrm>
        </p:spPr>
        <p:txBody>
          <a:bodyPr>
            <a:noAutofit/>
          </a:bodyPr>
          <a:lstStyle/>
          <a:p>
            <a:pPr>
              <a:buFont typeface="Wingdings" pitchFamily="2" charset="2"/>
              <a:buChar char="q"/>
            </a:pPr>
            <a:r>
              <a:rPr lang="en-US" sz="3200" dirty="0" smtClean="0"/>
              <a:t>Describe how pest problems specific to your school will be reported - Indicate the type of reporting system and the information required </a:t>
            </a:r>
          </a:p>
          <a:p>
            <a:pPr>
              <a:buFont typeface="Wingdings" pitchFamily="2" charset="2"/>
              <a:buChar char="q"/>
            </a:pPr>
            <a:r>
              <a:rPr lang="en-US" sz="3200" dirty="0" smtClean="0"/>
              <a:t>Indicate who in the school will be responsible for responding to sanitation and building repair problems that are identified through inspection reports </a:t>
            </a:r>
          </a:p>
          <a:p>
            <a:pPr>
              <a:buFont typeface="Wingdings" pitchFamily="2" charset="2"/>
              <a:buChar char="q"/>
            </a:pPr>
            <a:r>
              <a:rPr lang="en-US" sz="3200" dirty="0" smtClean="0"/>
              <a:t>Describe how pesticide applications will be documented including what information will be recorded, where and by whom</a:t>
            </a:r>
          </a:p>
          <a:p>
            <a:pPr>
              <a:buFont typeface="Wingdings" pitchFamily="2" charset="2"/>
              <a:buChar char="q"/>
            </a:pPr>
            <a:endParaRPr lang="en-US" sz="3200" dirty="0" smtClean="0"/>
          </a:p>
        </p:txBody>
      </p:sp>
      <p:sp>
        <p:nvSpPr>
          <p:cNvPr id="4" name="Slide Number Placeholder 3"/>
          <p:cNvSpPr>
            <a:spLocks noGrp="1"/>
          </p:cNvSpPr>
          <p:nvPr>
            <p:ph type="sldNum" sz="quarter" idx="12"/>
          </p:nvPr>
        </p:nvSpPr>
        <p:spPr/>
        <p:txBody>
          <a:bodyPr>
            <a:normAutofit fontScale="85000" lnSpcReduction="20000"/>
          </a:bodyPr>
          <a:lstStyle/>
          <a:p>
            <a:fld id="{E7D834B8-2FFF-43A0-AE9C-8D5F8FD2F856}"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sz="3200" dirty="0" smtClean="0">
                <a:solidFill>
                  <a:schemeClr val="bg2">
                    <a:lumMod val="10000"/>
                  </a:schemeClr>
                </a:solidFill>
              </a:rPr>
              <a:t>Information Flow Continued</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E7D834B8-2FFF-43A0-AE9C-8D5F8FD2F856}" type="slidenum">
              <a:rPr lang="en-US" smtClean="0"/>
              <a:pPr/>
              <a:t>21</a:t>
            </a:fld>
            <a:endParaRPr lang="en-US" dirty="0"/>
          </a:p>
        </p:txBody>
      </p:sp>
      <p:sp>
        <p:nvSpPr>
          <p:cNvPr id="4" name="Content Placeholder 3"/>
          <p:cNvSpPr>
            <a:spLocks noGrp="1"/>
          </p:cNvSpPr>
          <p:nvPr>
            <p:ph sz="quarter" idx="1"/>
          </p:nvPr>
        </p:nvSpPr>
        <p:spPr>
          <a:xfrm>
            <a:off x="612648" y="1600200"/>
            <a:ext cx="8153400" cy="5029200"/>
          </a:xfrm>
        </p:spPr>
        <p:txBody>
          <a:bodyPr>
            <a:normAutofit/>
          </a:bodyPr>
          <a:lstStyle/>
          <a:p>
            <a:pPr>
              <a:buFont typeface="Wingdings" pitchFamily="2" charset="2"/>
              <a:buChar char="q"/>
            </a:pPr>
            <a:r>
              <a:rPr lang="en-US" sz="3200" dirty="0" smtClean="0"/>
              <a:t>Describe how staff, faculty and parents will be educated, IPM coordinators usually teach and/or coordinate the education effort</a:t>
            </a:r>
          </a:p>
          <a:p>
            <a:pPr>
              <a:buFont typeface="Wingdings" pitchFamily="2" charset="2"/>
              <a:buChar char="q"/>
            </a:pPr>
            <a:r>
              <a:rPr lang="en-US" sz="3200" dirty="0" smtClean="0"/>
              <a:t>Records of pesticide use, non-chemical actions, service reports, pest-sighting logbook, posting, notification and emergency </a:t>
            </a:r>
            <a:br>
              <a:rPr lang="en-US" sz="3200" dirty="0" smtClean="0"/>
            </a:br>
            <a:r>
              <a:rPr lang="en-US" sz="3200" dirty="0" smtClean="0"/>
              <a:t>waivers should be kept at </a:t>
            </a:r>
            <a:br>
              <a:rPr lang="en-US" sz="3200" dirty="0" smtClean="0"/>
            </a:br>
            <a:r>
              <a:rPr lang="en-US" sz="3200" dirty="0" smtClean="0"/>
              <a:t>a central location readily </a:t>
            </a:r>
            <a:br>
              <a:rPr lang="en-US" sz="3200" dirty="0" smtClean="0"/>
            </a:br>
            <a:r>
              <a:rPr lang="en-US" sz="3200" dirty="0" smtClean="0"/>
              <a:t>available when needed</a:t>
            </a:r>
          </a:p>
          <a:p>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295140"/>
            <a:ext cx="3128513" cy="24180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752600"/>
            <a:ext cx="8302752" cy="4953000"/>
          </a:xfrm>
        </p:spPr>
        <p:txBody>
          <a:bodyPr>
            <a:noAutofit/>
          </a:bodyPr>
          <a:lstStyle/>
          <a:p>
            <a:pPr>
              <a:spcBef>
                <a:spcPts val="0"/>
              </a:spcBef>
              <a:buFont typeface="Wingdings" pitchFamily="2" charset="2"/>
              <a:buChar char="q"/>
            </a:pPr>
            <a:r>
              <a:rPr lang="en-US" sz="3200" dirty="0" smtClean="0"/>
              <a:t>Additional documents should include, Safety Data Sheets (SDSs), pesticide product labels and available manufacturer information about inert ingredients</a:t>
            </a:r>
          </a:p>
          <a:p>
            <a:pPr lvl="0">
              <a:spcBef>
                <a:spcPts val="0"/>
              </a:spcBef>
              <a:buFont typeface="Wingdings" pitchFamily="2" charset="2"/>
              <a:buChar char="q"/>
            </a:pPr>
            <a:endParaRPr lang="en-US" sz="3200" dirty="0" smtClean="0"/>
          </a:p>
          <a:p>
            <a:endParaRPr lang="en-US" sz="3200" dirty="0"/>
          </a:p>
        </p:txBody>
      </p:sp>
      <p:sp>
        <p:nvSpPr>
          <p:cNvPr id="4"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Information Flow Continued</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22</a:t>
            </a:fld>
            <a:endParaRPr lang="en-US" dirty="0"/>
          </a:p>
        </p:txBody>
      </p:sp>
      <p:grpSp>
        <p:nvGrpSpPr>
          <p:cNvPr id="9" name="Group 8"/>
          <p:cNvGrpSpPr/>
          <p:nvPr/>
        </p:nvGrpSpPr>
        <p:grpSpPr>
          <a:xfrm>
            <a:off x="4648200" y="3657600"/>
            <a:ext cx="3679952" cy="2759964"/>
            <a:chOff x="4648200" y="3657600"/>
            <a:chExt cx="3679952" cy="2759964"/>
          </a:xfrm>
        </p:grpSpPr>
        <p:grpSp>
          <p:nvGrpSpPr>
            <p:cNvPr id="7" name="Group 6"/>
            <p:cNvGrpSpPr/>
            <p:nvPr/>
          </p:nvGrpSpPr>
          <p:grpSpPr>
            <a:xfrm>
              <a:off x="4648200" y="3657600"/>
              <a:ext cx="3679952" cy="2759964"/>
              <a:chOff x="4648200" y="3657600"/>
              <a:chExt cx="3679952" cy="2759964"/>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3657600"/>
                <a:ext cx="3679952" cy="2759964"/>
              </a:xfrm>
              <a:prstGeom prst="rect">
                <a:avLst/>
              </a:prstGeom>
            </p:spPr>
          </p:pic>
          <p:pic>
            <p:nvPicPr>
              <p:cNvPr id="6" name="Picture 5"/>
              <p:cNvPicPr>
                <a:picLocks noChangeAspect="1"/>
              </p:cNvPicPr>
              <p:nvPr/>
            </p:nvPicPr>
            <p:blipFill rotWithShape="1">
              <a:blip r:embed="rId3"/>
              <a:srcRect l="12858" t="19314" r="70587" b="61372"/>
              <a:stretch/>
            </p:blipFill>
            <p:spPr>
              <a:xfrm>
                <a:off x="5431972" y="4038601"/>
                <a:ext cx="838200" cy="762000"/>
              </a:xfrm>
              <a:prstGeom prst="rect">
                <a:avLst/>
              </a:prstGeom>
              <a:ln>
                <a:noFill/>
              </a:ln>
              <a:effectLst>
                <a:softEdge rad="112500"/>
              </a:effectLst>
            </p:spPr>
          </p:pic>
        </p:grpSp>
        <p:sp>
          <p:nvSpPr>
            <p:cNvPr id="8" name="Down Arrow 7"/>
            <p:cNvSpPr/>
            <p:nvPr/>
          </p:nvSpPr>
          <p:spPr>
            <a:xfrm>
              <a:off x="5551718" y="4245428"/>
              <a:ext cx="419100" cy="457201"/>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990600"/>
          </a:xfrm>
        </p:spPr>
        <p:txBody>
          <a:bodyPr>
            <a:normAutofit fontScale="90000"/>
          </a:bodyPr>
          <a:lstStyle/>
          <a:p>
            <a:r>
              <a:rPr lang="en-US" sz="3200" dirty="0" smtClean="0">
                <a:solidFill>
                  <a:schemeClr val="bg2">
                    <a:lumMod val="10000"/>
                  </a:schemeClr>
                </a:solidFill>
              </a:rPr>
              <a:t>Information Flow </a:t>
            </a:r>
            <a:r>
              <a:rPr lang="en-US" sz="3200" dirty="0">
                <a:solidFill>
                  <a:schemeClr val="bg2">
                    <a:lumMod val="10000"/>
                  </a:schemeClr>
                </a:solidFill>
              </a:rPr>
              <a:t>Continued - Pesticide </a:t>
            </a:r>
            <a:r>
              <a:rPr lang="en-US" sz="3200" dirty="0" smtClean="0">
                <a:solidFill>
                  <a:schemeClr val="bg2">
                    <a:lumMod val="10000"/>
                  </a:schemeClr>
                </a:solidFill>
              </a:rPr>
              <a:t>Application Notification</a:t>
            </a:r>
            <a:r>
              <a:rPr lang="en-US" sz="3200" dirty="0">
                <a:solidFill>
                  <a:schemeClr val="bg2">
                    <a:lumMod val="10000"/>
                  </a:schemeClr>
                </a:solidFill>
              </a:rPr>
              <a:t/>
            </a:r>
            <a:br>
              <a:rPr lang="en-US" sz="3200" dirty="0">
                <a:solidFill>
                  <a:schemeClr val="bg2">
                    <a:lumMod val="10000"/>
                  </a:schemeClr>
                </a:solidFill>
              </a:rPr>
            </a:br>
            <a:endParaRPr lang="en-US" sz="3200" dirty="0">
              <a:solidFill>
                <a:schemeClr val="bg2">
                  <a:lumMod val="10000"/>
                </a:schemeClr>
              </a:solidFill>
            </a:endParaRPr>
          </a:p>
        </p:txBody>
      </p:sp>
      <p:sp>
        <p:nvSpPr>
          <p:cNvPr id="4" name="Slide Number Placeholder 3"/>
          <p:cNvSpPr>
            <a:spLocks noGrp="1"/>
          </p:cNvSpPr>
          <p:nvPr>
            <p:ph type="sldNum" sz="quarter" idx="12"/>
          </p:nvPr>
        </p:nvSpPr>
        <p:spPr/>
        <p:txBody>
          <a:bodyPr>
            <a:normAutofit fontScale="85000" lnSpcReduction="20000"/>
          </a:bodyPr>
          <a:lstStyle/>
          <a:p>
            <a:fld id="{E7D834B8-2FFF-43A0-AE9C-8D5F8FD2F856}" type="slidenum">
              <a:rPr lang="en-US" smtClean="0"/>
              <a:pPr/>
              <a:t>23</a:t>
            </a:fld>
            <a:endParaRPr lang="en-US" dirty="0"/>
          </a:p>
        </p:txBody>
      </p:sp>
      <p:pic>
        <p:nvPicPr>
          <p:cNvPr id="5" name="Picture 4"/>
          <p:cNvPicPr>
            <a:picLocks noChangeAspect="1"/>
          </p:cNvPicPr>
          <p:nvPr/>
        </p:nvPicPr>
        <p:blipFill>
          <a:blip r:embed="rId3"/>
          <a:stretch>
            <a:fillRect/>
          </a:stretch>
        </p:blipFill>
        <p:spPr>
          <a:xfrm rot="779805">
            <a:off x="6508204" y="3215216"/>
            <a:ext cx="2845507" cy="3528626"/>
          </a:xfrm>
          <a:prstGeom prst="rect">
            <a:avLst/>
          </a:prstGeom>
        </p:spPr>
      </p:pic>
      <p:sp>
        <p:nvSpPr>
          <p:cNvPr id="3" name="Content Placeholder 2"/>
          <p:cNvSpPr>
            <a:spLocks noGrp="1"/>
          </p:cNvSpPr>
          <p:nvPr>
            <p:ph sz="quarter" idx="1"/>
          </p:nvPr>
        </p:nvSpPr>
        <p:spPr>
          <a:xfrm>
            <a:off x="612648" y="1600200"/>
            <a:ext cx="8531352" cy="4495800"/>
          </a:xfrm>
        </p:spPr>
        <p:txBody>
          <a:bodyPr>
            <a:noAutofit/>
          </a:bodyPr>
          <a:lstStyle/>
          <a:p>
            <a:pPr>
              <a:spcBef>
                <a:spcPts val="0"/>
              </a:spcBef>
              <a:buFont typeface="Wingdings" pitchFamily="2" charset="2"/>
              <a:buChar char="q"/>
            </a:pPr>
            <a:r>
              <a:rPr lang="en-US" sz="2800" dirty="0" smtClean="0"/>
              <a:t>All parents and staff should be notified of a pesticide application prior to any pesticide applications in buildings or on grounds, with the exception of exempt applications  </a:t>
            </a:r>
          </a:p>
          <a:p>
            <a:pPr>
              <a:spcBef>
                <a:spcPts val="0"/>
              </a:spcBef>
              <a:buFont typeface="Wingdings" pitchFamily="2" charset="2"/>
              <a:buChar char="q"/>
            </a:pPr>
            <a:r>
              <a:rPr lang="en-US" sz="2800" dirty="0" smtClean="0"/>
              <a:t>State law may or may not require</a:t>
            </a:r>
            <a:br>
              <a:rPr lang="en-US" sz="2800" dirty="0" smtClean="0"/>
            </a:br>
            <a:r>
              <a:rPr lang="en-US" sz="2800" dirty="0" smtClean="0"/>
              <a:t>notification, Facility Managers should </a:t>
            </a:r>
            <a:br>
              <a:rPr lang="en-US" sz="2800" dirty="0" smtClean="0"/>
            </a:br>
            <a:r>
              <a:rPr lang="en-US" sz="2800" dirty="0" smtClean="0"/>
              <a:t>review the legal requirements as he/she </a:t>
            </a:r>
            <a:br>
              <a:rPr lang="en-US" sz="2800" dirty="0" smtClean="0"/>
            </a:br>
            <a:r>
              <a:rPr lang="en-US" sz="2800" dirty="0" smtClean="0"/>
              <a:t>writes this section of the IPM Plan</a:t>
            </a:r>
          </a:p>
          <a:p>
            <a:pPr>
              <a:spcBef>
                <a:spcPts val="0"/>
              </a:spcBef>
              <a:buFont typeface="Wingdings" pitchFamily="2" charset="2"/>
              <a:buChar char="q"/>
            </a:pPr>
            <a:r>
              <a:rPr lang="en-US" sz="2800" dirty="0" smtClean="0"/>
              <a:t>Parents may be notified each time </a:t>
            </a:r>
            <a:br>
              <a:rPr lang="en-US" sz="2800" dirty="0" smtClean="0"/>
            </a:br>
            <a:r>
              <a:rPr lang="en-US" sz="2800" dirty="0" smtClean="0"/>
              <a:t>a non-exempt pesticide is applied, </a:t>
            </a:r>
            <a:br>
              <a:rPr lang="en-US" sz="2800" dirty="0" smtClean="0"/>
            </a:br>
            <a:r>
              <a:rPr lang="en-US" sz="2800" dirty="0" smtClean="0"/>
              <a:t>or given guidance documents when </a:t>
            </a:r>
            <a:br>
              <a:rPr lang="en-US" sz="2800" dirty="0" smtClean="0"/>
            </a:br>
            <a:r>
              <a:rPr lang="en-US" sz="2800" dirty="0" smtClean="0"/>
              <a:t>students are enrolled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676400"/>
            <a:ext cx="4419600" cy="4495800"/>
          </a:xfrm>
        </p:spPr>
        <p:txBody>
          <a:bodyPr>
            <a:normAutofit/>
          </a:bodyPr>
          <a:lstStyle/>
          <a:p>
            <a:pPr lvl="0">
              <a:spcBef>
                <a:spcPts val="0"/>
              </a:spcBef>
              <a:buFont typeface="Wingdings" pitchFamily="2" charset="2"/>
              <a:buChar char="q"/>
            </a:pPr>
            <a:r>
              <a:rPr lang="en-US" sz="3200" dirty="0" smtClean="0"/>
              <a:t>Signs should be posted on facility doors and near the site of planned applications at least three business days in advance of pesticide use, or at the time of application if it’s an emergency application </a:t>
            </a:r>
          </a:p>
          <a:p>
            <a:pPr marL="0" indent="0">
              <a:spcBef>
                <a:spcPts val="0"/>
              </a:spcBef>
              <a:buNone/>
            </a:pPr>
            <a:endParaRPr lang="en-US" sz="3200" dirty="0"/>
          </a:p>
        </p:txBody>
      </p:sp>
      <p:sp>
        <p:nvSpPr>
          <p:cNvPr id="4"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Pesticide Application Notification Continued</a:t>
            </a:r>
            <a:endParaRPr lang="en-US" sz="3200" dirty="0">
              <a:solidFill>
                <a:schemeClr val="bg2">
                  <a:lumMod val="10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l="10448" t="12438" r="10448" b="7960"/>
          <a:stretch>
            <a:fillRect/>
          </a:stretch>
        </p:blipFill>
        <p:spPr>
          <a:xfrm rot="5400000">
            <a:off x="5143500" y="2305735"/>
            <a:ext cx="4038600" cy="3048000"/>
          </a:xfrm>
          <a:prstGeom prst="rect">
            <a:avLst/>
          </a:prstGeom>
        </p:spPr>
      </p:pic>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24</a:t>
            </a:fld>
            <a:endParaRPr lang="en-US" dirty="0"/>
          </a:p>
        </p:txBody>
      </p:sp>
      <p:sp>
        <p:nvSpPr>
          <p:cNvPr id="6" name="TextBox 5"/>
          <p:cNvSpPr txBox="1"/>
          <p:nvPr/>
        </p:nvSpPr>
        <p:spPr>
          <a:xfrm>
            <a:off x="5029200" y="5983069"/>
            <a:ext cx="3886200" cy="646331"/>
          </a:xfrm>
          <a:prstGeom prst="rect">
            <a:avLst/>
          </a:prstGeom>
          <a:noFill/>
        </p:spPr>
        <p:txBody>
          <a:bodyPr wrap="square" rtlCol="0">
            <a:spAutoFit/>
          </a:bodyPr>
          <a:lstStyle/>
          <a:p>
            <a:pPr algn="r"/>
            <a:r>
              <a:rPr lang="en-US" i="1" dirty="0" smtClean="0"/>
              <a:t>Pesticides in Use sign posted </a:t>
            </a:r>
            <a:br>
              <a:rPr lang="en-US" i="1" dirty="0" smtClean="0"/>
            </a:br>
            <a:r>
              <a:rPr lang="en-US" i="1" dirty="0" smtClean="0"/>
              <a:t>– Dawn H. Gouge, University of Arizona</a:t>
            </a:r>
            <a:endParaRPr lang="en-US"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676400"/>
            <a:ext cx="8153400" cy="4495800"/>
          </a:xfrm>
        </p:spPr>
        <p:txBody>
          <a:bodyPr>
            <a:normAutofit/>
          </a:bodyPr>
          <a:lstStyle/>
          <a:p>
            <a:pPr lvl="0">
              <a:spcBef>
                <a:spcPts val="0"/>
              </a:spcBef>
              <a:buFont typeface="Wingdings" pitchFamily="2" charset="2"/>
              <a:buChar char="q"/>
            </a:pPr>
            <a:r>
              <a:rPr lang="en-US" sz="3200" dirty="0" smtClean="0"/>
              <a:t>Outdoor application areas may be cordoned off and flagged </a:t>
            </a:r>
          </a:p>
          <a:p>
            <a:pPr lvl="0">
              <a:spcBef>
                <a:spcPts val="0"/>
              </a:spcBef>
              <a:buFont typeface="Wingdings" pitchFamily="2" charset="2"/>
              <a:buChar char="q"/>
            </a:pPr>
            <a:r>
              <a:rPr lang="en-US" sz="3200" dirty="0" smtClean="0"/>
              <a:t>Signs shall remain in place for 72 hours after a pesticide application, or a longer period of time if specified by the pesticide label, district policy or state law  </a:t>
            </a:r>
          </a:p>
          <a:p>
            <a:pPr>
              <a:spcBef>
                <a:spcPts val="0"/>
              </a:spcBef>
            </a:pPr>
            <a:endParaRPr lang="en-US" sz="3200" dirty="0"/>
          </a:p>
        </p:txBody>
      </p:sp>
      <p:sp>
        <p:nvSpPr>
          <p:cNvPr id="4"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Pesticide Application Notification Continued</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25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4206368"/>
            <a:ext cx="4678680" cy="2651631"/>
          </a:xfrm>
          <a:prstGeom prst="rect">
            <a:avLst/>
          </a:prstGeom>
        </p:spPr>
      </p:pic>
      <p:sp>
        <p:nvSpPr>
          <p:cNvPr id="8" name="TextBox 7"/>
          <p:cNvSpPr txBox="1"/>
          <p:nvPr/>
        </p:nvSpPr>
        <p:spPr>
          <a:xfrm>
            <a:off x="383177" y="6004840"/>
            <a:ext cx="3886200" cy="646331"/>
          </a:xfrm>
          <a:prstGeom prst="rect">
            <a:avLst/>
          </a:prstGeom>
          <a:noFill/>
        </p:spPr>
        <p:txBody>
          <a:bodyPr wrap="square" rtlCol="0">
            <a:spAutoFit/>
          </a:bodyPr>
          <a:lstStyle/>
          <a:p>
            <a:pPr algn="r"/>
            <a:r>
              <a:rPr lang="en-US" i="1" dirty="0" smtClean="0"/>
              <a:t>Pesticide Application sign posted </a:t>
            </a:r>
            <a:br>
              <a:rPr lang="en-US" i="1" dirty="0" smtClean="0"/>
            </a:br>
            <a:r>
              <a:rPr lang="en-US" i="1" dirty="0" smtClean="0"/>
              <a:t>– Janet Hurley, Texas AgriLife Extension</a:t>
            </a:r>
            <a:endParaRPr lang="en-US" i="1" dirty="0"/>
          </a:p>
        </p:txBody>
      </p:sp>
    </p:spTree>
    <p:extLst>
      <p:ext uri="{BB962C8B-B14F-4D97-AF65-F5344CB8AC3E}">
        <p14:creationId xmlns:p14="http://schemas.microsoft.com/office/powerpoint/2010/main" val="378729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7. Pre-approved or Preferred List of Pesticides</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76400"/>
            <a:ext cx="8153400" cy="4495800"/>
          </a:xfrm>
        </p:spPr>
        <p:txBody>
          <a:bodyPr>
            <a:noAutofit/>
          </a:bodyPr>
          <a:lstStyle/>
          <a:p>
            <a:r>
              <a:rPr lang="en-US" sz="3200" dirty="0" smtClean="0"/>
              <a:t>The IPM coordinator and committee should determine which pesticides may be used if non-chemical measures</a:t>
            </a:r>
          </a:p>
          <a:p>
            <a:pPr marL="279400" indent="0">
              <a:buNone/>
            </a:pPr>
            <a:r>
              <a:rPr lang="en-US" sz="3200" dirty="0"/>
              <a:t>a</a:t>
            </a:r>
            <a:r>
              <a:rPr lang="en-US" sz="3200" dirty="0" smtClean="0"/>
              <a:t>re not adequate </a:t>
            </a:r>
          </a:p>
          <a:p>
            <a:r>
              <a:rPr lang="en-US" sz="3200" dirty="0" smtClean="0"/>
              <a:t>The objective is to </a:t>
            </a:r>
            <a:br>
              <a:rPr lang="en-US" sz="3200" dirty="0" smtClean="0"/>
            </a:br>
            <a:r>
              <a:rPr lang="en-US" sz="3200" dirty="0" smtClean="0"/>
              <a:t>identify low-risk, </a:t>
            </a:r>
          </a:p>
          <a:p>
            <a:pPr marL="336550" indent="0">
              <a:buNone/>
            </a:pPr>
            <a:r>
              <a:rPr lang="en-US" sz="3200" dirty="0"/>
              <a:t>e</a:t>
            </a:r>
            <a:r>
              <a:rPr lang="en-US" sz="3200" dirty="0" smtClean="0"/>
              <a:t>ffective options  </a:t>
            </a:r>
          </a:p>
          <a:p>
            <a:endParaRPr lang="en-US" sz="1900" dirty="0"/>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26</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54265">
            <a:off x="4869865" y="3067053"/>
            <a:ext cx="3459677" cy="4392148"/>
          </a:xfrm>
          <a:prstGeom prst="rect">
            <a:avLst/>
          </a:prstGeom>
        </p:spPr>
      </p:pic>
      <p:sp>
        <p:nvSpPr>
          <p:cNvPr id="6" name="TextBox 5"/>
          <p:cNvSpPr txBox="1"/>
          <p:nvPr/>
        </p:nvSpPr>
        <p:spPr>
          <a:xfrm>
            <a:off x="457200" y="5867400"/>
            <a:ext cx="3886200" cy="923330"/>
          </a:xfrm>
          <a:prstGeom prst="rect">
            <a:avLst/>
          </a:prstGeom>
          <a:noFill/>
        </p:spPr>
        <p:txBody>
          <a:bodyPr wrap="square" rtlCol="0">
            <a:spAutoFit/>
          </a:bodyPr>
          <a:lstStyle/>
          <a:p>
            <a:pPr algn="r"/>
            <a:r>
              <a:rPr lang="en-US" i="1" dirty="0" smtClean="0"/>
              <a:t>Green Category pesticide guide for schools in Texas</a:t>
            </a:r>
            <a:br>
              <a:rPr lang="en-US" i="1" dirty="0" smtClean="0"/>
            </a:br>
            <a:r>
              <a:rPr lang="en-US" i="1" dirty="0" smtClean="0"/>
              <a:t>– Janet Hurley, Texas AgriLife Extension</a:t>
            </a:r>
            <a:endParaRPr lang="en-US"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sz="3200" dirty="0" smtClean="0">
                <a:solidFill>
                  <a:schemeClr val="bg2">
                    <a:lumMod val="10000"/>
                  </a:schemeClr>
                </a:solidFill>
              </a:rPr>
              <a:t>Secure Formal Approval of an IPM Policy and Plan</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76400"/>
            <a:ext cx="8153400" cy="4495800"/>
          </a:xfrm>
        </p:spPr>
        <p:txBody>
          <a:bodyPr>
            <a:normAutofit/>
          </a:bodyPr>
          <a:lstStyle/>
          <a:p>
            <a:r>
              <a:rPr lang="en-US" sz="3200" dirty="0" smtClean="0"/>
              <a:t>It’s helpful to document the formal acceptance and endorsement of the IPM Policy/Plan by:</a:t>
            </a:r>
          </a:p>
          <a:p>
            <a:pPr lvl="1">
              <a:buClr>
                <a:schemeClr val="accent2"/>
              </a:buClr>
              <a:buSzPct val="60000"/>
              <a:buFont typeface="Wingdings" pitchFamily="2" charset="2"/>
              <a:buChar char="Ø"/>
            </a:pPr>
            <a:r>
              <a:rPr lang="en-US" sz="3200" dirty="0" smtClean="0"/>
              <a:t>The district Environmental Health Committee </a:t>
            </a:r>
          </a:p>
          <a:p>
            <a:pPr lvl="1">
              <a:buClr>
                <a:schemeClr val="accent2"/>
              </a:buClr>
              <a:buSzPct val="60000"/>
              <a:buFont typeface="Wingdings" pitchFamily="2" charset="2"/>
              <a:buChar char="Ø"/>
            </a:pPr>
            <a:r>
              <a:rPr lang="en-US" sz="3200" dirty="0" smtClean="0"/>
              <a:t>The </a:t>
            </a:r>
            <a:r>
              <a:rPr lang="en-US" sz="3200" dirty="0"/>
              <a:t>D</a:t>
            </a:r>
            <a:r>
              <a:rPr lang="en-US" sz="3200" dirty="0" smtClean="0"/>
              <a:t>istrict superintendent</a:t>
            </a:r>
          </a:p>
          <a:p>
            <a:pPr lvl="1">
              <a:buClr>
                <a:schemeClr val="accent2"/>
              </a:buClr>
              <a:buSzPct val="60000"/>
              <a:buFont typeface="Wingdings" pitchFamily="2" charset="2"/>
              <a:buChar char="Ø"/>
            </a:pPr>
            <a:r>
              <a:rPr lang="en-US" sz="3200" dirty="0" smtClean="0"/>
              <a:t>The School Board </a:t>
            </a:r>
          </a:p>
          <a:p>
            <a:pPr lvl="1">
              <a:buClr>
                <a:schemeClr val="accent2"/>
              </a:buClr>
              <a:buSzPct val="60000"/>
              <a:buFont typeface="Wingdings" pitchFamily="2" charset="2"/>
              <a:buChar char="Ø"/>
            </a:pPr>
            <a:r>
              <a:rPr lang="en-US" sz="3200" dirty="0" smtClean="0"/>
              <a:t>The State Department of Education </a:t>
            </a:r>
            <a:br>
              <a:rPr lang="en-US" sz="3200" dirty="0" smtClean="0"/>
            </a:br>
            <a:r>
              <a:rPr lang="en-US" sz="3200" dirty="0" smtClean="0"/>
              <a:t>or Tribal </a:t>
            </a:r>
            <a:r>
              <a:rPr lang="en-US" sz="3200" dirty="0" smtClean="0"/>
              <a:t>Council</a:t>
            </a:r>
          </a:p>
          <a:p>
            <a:pPr lvl="1">
              <a:buClr>
                <a:schemeClr val="accent2"/>
              </a:buClr>
              <a:buSzPct val="60000"/>
              <a:buFont typeface="Wingdings" pitchFamily="2" charset="2"/>
              <a:buChar char="Ø"/>
            </a:pPr>
            <a:r>
              <a:rPr lang="en-US" sz="3200" dirty="0" smtClean="0"/>
              <a:t>PTO/PTA</a:t>
            </a:r>
            <a:endParaRPr lang="en-US" sz="3200" dirty="0"/>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27</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6004" y="4724400"/>
            <a:ext cx="2223683" cy="200025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Maintain the IPM Policy and Plan</a:t>
            </a:r>
            <a:endParaRPr lang="en-US" sz="3200" dirty="0">
              <a:solidFill>
                <a:schemeClr val="bg2">
                  <a:lumMod val="10000"/>
                </a:schemeClr>
              </a:solidFill>
            </a:endParaRPr>
          </a:p>
        </p:txBody>
      </p:sp>
      <p:sp>
        <p:nvSpPr>
          <p:cNvPr id="4" name="Content Placeholder 2"/>
          <p:cNvSpPr>
            <a:spLocks noGrp="1"/>
          </p:cNvSpPr>
          <p:nvPr>
            <p:ph sz="quarter" idx="1"/>
          </p:nvPr>
        </p:nvSpPr>
        <p:spPr>
          <a:xfrm>
            <a:off x="612648" y="1600200"/>
            <a:ext cx="8153400" cy="4495800"/>
          </a:xfrm>
        </p:spPr>
        <p:txBody>
          <a:bodyPr>
            <a:normAutofit/>
          </a:bodyPr>
          <a:lstStyle/>
          <a:p>
            <a:pPr>
              <a:buFont typeface="Wingdings" pitchFamily="2" charset="2"/>
              <a:buChar char="q"/>
            </a:pPr>
            <a:r>
              <a:rPr lang="en-US" sz="3200" dirty="0" smtClean="0"/>
              <a:t>At a minimum, the IPM plan should be evaluated annually </a:t>
            </a:r>
          </a:p>
          <a:p>
            <a:pPr lvl="1">
              <a:buClr>
                <a:schemeClr val="accent2"/>
              </a:buClr>
              <a:buSzPct val="60000"/>
              <a:buFont typeface="Wingdings" pitchFamily="2" charset="2"/>
              <a:buChar char="Ø"/>
            </a:pPr>
            <a:r>
              <a:rPr lang="en-US" sz="3200" dirty="0" smtClean="0"/>
              <a:t>Is the IPM plan working? </a:t>
            </a:r>
          </a:p>
          <a:p>
            <a:pPr lvl="1">
              <a:buClr>
                <a:schemeClr val="accent2"/>
              </a:buClr>
              <a:buSzPct val="60000"/>
              <a:buFont typeface="Wingdings" pitchFamily="2" charset="2"/>
              <a:buChar char="Ø"/>
            </a:pPr>
            <a:r>
              <a:rPr lang="en-US" sz="3200" dirty="0" smtClean="0"/>
              <a:t>What changes are necessary? </a:t>
            </a:r>
          </a:p>
          <a:p>
            <a:pPr lvl="1">
              <a:buClr>
                <a:schemeClr val="accent2"/>
              </a:buClr>
              <a:buSzPct val="60000"/>
              <a:buFont typeface="Wingdings" pitchFamily="2" charset="2"/>
              <a:buChar char="Ø"/>
            </a:pPr>
            <a:r>
              <a:rPr lang="en-US" sz="3200" dirty="0" smtClean="0"/>
              <a:t>Has new technology replaced some of the former pest control tactics?</a:t>
            </a:r>
          </a:p>
          <a:p>
            <a:pPr lvl="1">
              <a:buClr>
                <a:schemeClr val="accent2"/>
              </a:buClr>
              <a:buSzPct val="60000"/>
              <a:buFont typeface="Wingdings" pitchFamily="2" charset="2"/>
              <a:buChar char="Ø"/>
            </a:pPr>
            <a:r>
              <a:rPr lang="en-US" sz="3200" dirty="0" smtClean="0"/>
              <a:t>Have federal, state or </a:t>
            </a:r>
            <a:br>
              <a:rPr lang="en-US" sz="3200" dirty="0" smtClean="0"/>
            </a:br>
            <a:r>
              <a:rPr lang="en-US" sz="3200" dirty="0" smtClean="0"/>
              <a:t>local rules changed?</a:t>
            </a:r>
            <a:endParaRPr lang="en-US" sz="3200" dirty="0"/>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28</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572000"/>
            <a:ext cx="3429000" cy="2286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E7D834B8-2FFF-43A0-AE9C-8D5F8FD2F856}" type="slidenum">
              <a:rPr lang="en-US" smtClean="0"/>
              <a:pPr/>
              <a:t>29</a:t>
            </a:fld>
            <a:endParaRPr lang="en-US" dirty="0"/>
          </a:p>
        </p:txBody>
      </p:sp>
      <p:sp>
        <p:nvSpPr>
          <p:cNvPr id="4" name="Content Placeholder 3"/>
          <p:cNvSpPr>
            <a:spLocks noGrp="1"/>
          </p:cNvSpPr>
          <p:nvPr>
            <p:ph sz="quarter" idx="1"/>
          </p:nvPr>
        </p:nvSpPr>
        <p:spPr>
          <a:xfrm>
            <a:off x="533400" y="1524000"/>
            <a:ext cx="8531352" cy="4495800"/>
          </a:xfrm>
        </p:spPr>
        <p:txBody>
          <a:bodyPr>
            <a:noAutofit/>
          </a:bodyPr>
          <a:lstStyle/>
          <a:p>
            <a:pPr marL="0" indent="0">
              <a:buNone/>
            </a:pPr>
            <a:r>
              <a:rPr lang="en-US" dirty="0" smtClean="0"/>
              <a:t>Facility Management should keep records of: </a:t>
            </a:r>
          </a:p>
          <a:p>
            <a:r>
              <a:rPr lang="en-US" dirty="0" smtClean="0"/>
              <a:t>Information on the number of pests or other indicators of pest activity that can verify the need for action</a:t>
            </a:r>
          </a:p>
          <a:p>
            <a:r>
              <a:rPr lang="en-US" dirty="0" smtClean="0"/>
              <a:t>Pest logs are used by facilities managers, kitchen staff, teachers and others to alert IPM managers and the IPM Coordinator of a looming problem </a:t>
            </a:r>
          </a:p>
          <a:p>
            <a:r>
              <a:rPr lang="en-US" sz="2900" dirty="0" smtClean="0"/>
              <a:t>Evaluating pest logs can also assist in identifying trends such as weaknesses in sanitation, cluttering and behavior problems that may need to be addressed </a:t>
            </a:r>
          </a:p>
          <a:p>
            <a:r>
              <a:rPr lang="en-US" dirty="0" smtClean="0"/>
              <a:t>Logs can be part of an existing electronic work-order system</a:t>
            </a:r>
            <a:endParaRPr lang="en-US" sz="2900" dirty="0" smtClean="0"/>
          </a:p>
          <a:p>
            <a:endParaRPr lang="en-US" dirty="0"/>
          </a:p>
        </p:txBody>
      </p:sp>
      <p:sp>
        <p:nvSpPr>
          <p:cNvPr id="5"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Additional Documents: Pest-Sighting Logs</a:t>
            </a:r>
            <a:endParaRPr lang="en-US" sz="3200" dirty="0">
              <a:solidFill>
                <a:schemeClr val="bg2">
                  <a:lumMod val="1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752600"/>
            <a:ext cx="8226552" cy="4495800"/>
          </a:xfrm>
        </p:spPr>
        <p:txBody>
          <a:bodyPr>
            <a:noAutofit/>
          </a:bodyPr>
          <a:lstStyle/>
          <a:p>
            <a:pPr>
              <a:buFont typeface="Wingdings" pitchFamily="2" charset="2"/>
              <a:buChar char="q"/>
            </a:pPr>
            <a:r>
              <a:rPr lang="en-US" sz="3200" dirty="0" smtClean="0"/>
              <a:t>A clear IPM policy is necessary for successful transition from a conventional pesticide-based program to an IPM program  </a:t>
            </a:r>
          </a:p>
          <a:p>
            <a:pPr>
              <a:buFont typeface="Wingdings" pitchFamily="2" charset="2"/>
              <a:buChar char="q"/>
            </a:pPr>
            <a:r>
              <a:rPr lang="en-US" sz="3200" dirty="0" smtClean="0"/>
              <a:t>It is an important tool to have in support of establishing IPM long-term</a:t>
            </a:r>
          </a:p>
          <a:p>
            <a:pPr>
              <a:buFont typeface="Wingdings" pitchFamily="2" charset="2"/>
              <a:buChar char="q"/>
            </a:pPr>
            <a:r>
              <a:rPr lang="en-US" sz="3200" dirty="0"/>
              <a:t>An IPM policy expresses </a:t>
            </a:r>
            <a:r>
              <a:rPr lang="en-US" sz="3200" dirty="0" smtClean="0"/>
              <a:t/>
            </a:r>
            <a:br>
              <a:rPr lang="en-US" sz="3200" dirty="0" smtClean="0"/>
            </a:br>
            <a:r>
              <a:rPr lang="en-US" sz="3200" dirty="0" smtClean="0"/>
              <a:t>your </a:t>
            </a:r>
            <a:r>
              <a:rPr lang="en-US" sz="3200" dirty="0"/>
              <a:t>district’s commitment </a:t>
            </a:r>
            <a:r>
              <a:rPr lang="en-US" sz="3200" dirty="0" smtClean="0"/>
              <a:t/>
            </a:r>
            <a:br>
              <a:rPr lang="en-US" sz="3200" dirty="0" smtClean="0"/>
            </a:br>
            <a:r>
              <a:rPr lang="en-US" sz="3200" dirty="0" smtClean="0"/>
              <a:t>to IPM</a:t>
            </a:r>
          </a:p>
        </p:txBody>
      </p:sp>
      <p:sp>
        <p:nvSpPr>
          <p:cNvPr id="5"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1. School IPM Policy </a:t>
            </a:r>
            <a:endParaRPr lang="en-US" sz="3200" dirty="0">
              <a:solidFill>
                <a:schemeClr val="bg2">
                  <a:lumMod val="10000"/>
                </a:schemeClr>
              </a:solidFill>
            </a:endParaRPr>
          </a:p>
        </p:txBody>
      </p:sp>
      <p:sp>
        <p:nvSpPr>
          <p:cNvPr id="6" name="Slide Number Placeholder 5"/>
          <p:cNvSpPr>
            <a:spLocks noGrp="1"/>
          </p:cNvSpPr>
          <p:nvPr>
            <p:ph type="sldNum" sz="quarter" idx="12"/>
          </p:nvPr>
        </p:nvSpPr>
        <p:spPr/>
        <p:txBody>
          <a:bodyPr>
            <a:normAutofit fontScale="85000" lnSpcReduction="20000"/>
          </a:bodyPr>
          <a:lstStyle/>
          <a:p>
            <a:fld id="{E7D834B8-2FFF-43A0-AE9C-8D5F8FD2F856}" type="slidenum">
              <a:rPr lang="en-US" smtClean="0"/>
              <a:pPr/>
              <a:t>3</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4267200"/>
            <a:ext cx="3200263" cy="213329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362200"/>
            <a:ext cx="415290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smtClean="0">
                <a:solidFill>
                  <a:schemeClr val="bg2">
                    <a:lumMod val="10000"/>
                  </a:schemeClr>
                </a:solidFill>
              </a:rPr>
              <a:t>Additional Documents: Pesticide Application Logs</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524000"/>
            <a:ext cx="8153400" cy="4495800"/>
          </a:xfrm>
        </p:spPr>
        <p:txBody>
          <a:bodyPr>
            <a:noAutofit/>
          </a:bodyPr>
          <a:lstStyle/>
          <a:p>
            <a:r>
              <a:rPr lang="en-US" sz="3100" dirty="0" smtClean="0"/>
              <a:t>Records of pesticide use shall be maintained on site to meet the requirements of applicable regulatory agencies</a:t>
            </a:r>
          </a:p>
          <a:p>
            <a:r>
              <a:rPr lang="en-US" sz="3100" dirty="0" smtClean="0"/>
              <a:t>The objective is to </a:t>
            </a:r>
            <a:br>
              <a:rPr lang="en-US" sz="3100" dirty="0" smtClean="0"/>
            </a:br>
            <a:r>
              <a:rPr lang="en-US" sz="3100" dirty="0" smtClean="0"/>
              <a:t>create records from </a:t>
            </a:r>
            <a:br>
              <a:rPr lang="en-US" sz="3100" dirty="0" smtClean="0"/>
            </a:br>
            <a:r>
              <a:rPr lang="en-US" sz="3100" dirty="0" smtClean="0"/>
              <a:t>which programs and </a:t>
            </a:r>
            <a:br>
              <a:rPr lang="en-US" sz="3100" dirty="0" smtClean="0"/>
            </a:br>
            <a:r>
              <a:rPr lang="en-US" sz="3100" dirty="0" smtClean="0"/>
              <a:t>practices can be </a:t>
            </a:r>
            <a:br>
              <a:rPr lang="en-US" sz="3100" dirty="0" smtClean="0"/>
            </a:br>
            <a:r>
              <a:rPr lang="en-US" sz="3100" dirty="0" smtClean="0"/>
              <a:t>evaluated in order to </a:t>
            </a:r>
            <a:br>
              <a:rPr lang="en-US" sz="3100" dirty="0" smtClean="0"/>
            </a:br>
            <a:r>
              <a:rPr lang="en-US" sz="3100" dirty="0" smtClean="0"/>
              <a:t>improve the system </a:t>
            </a:r>
            <a:br>
              <a:rPr lang="en-US" sz="3100" dirty="0" smtClean="0"/>
            </a:br>
            <a:r>
              <a:rPr lang="en-US" sz="3100" dirty="0" smtClean="0"/>
              <a:t>and eliminate ineffective </a:t>
            </a:r>
            <a:br>
              <a:rPr lang="en-US" sz="3100" dirty="0" smtClean="0"/>
            </a:br>
            <a:r>
              <a:rPr lang="en-US" sz="3100" dirty="0" smtClean="0"/>
              <a:t>treatments  </a:t>
            </a:r>
          </a:p>
          <a:p>
            <a:endParaRPr lang="en-US" sz="3100" dirty="0"/>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30</a:t>
            </a:fld>
            <a:endParaRPr lang="en-US" dirty="0"/>
          </a:p>
        </p:txBody>
      </p:sp>
      <p:sp>
        <p:nvSpPr>
          <p:cNvPr id="6" name="TextBox 5"/>
          <p:cNvSpPr txBox="1"/>
          <p:nvPr/>
        </p:nvSpPr>
        <p:spPr>
          <a:xfrm>
            <a:off x="4933950" y="6211669"/>
            <a:ext cx="3886200" cy="646331"/>
          </a:xfrm>
          <a:prstGeom prst="rect">
            <a:avLst/>
          </a:prstGeom>
          <a:noFill/>
        </p:spPr>
        <p:txBody>
          <a:bodyPr wrap="square" rtlCol="0">
            <a:spAutoFit/>
          </a:bodyPr>
          <a:lstStyle/>
          <a:p>
            <a:pPr algn="r"/>
            <a:r>
              <a:rPr lang="en-US" i="1" dirty="0" smtClean="0"/>
              <a:t>Pesticide application records – Rite in </a:t>
            </a:r>
            <a:r>
              <a:rPr lang="en-US" i="1" dirty="0"/>
              <a:t>the Rain, JL DARLING </a:t>
            </a:r>
            <a:r>
              <a:rPr lang="en-US" i="1" dirty="0" smtClean="0"/>
              <a:t>LLC, </a:t>
            </a:r>
            <a:r>
              <a:rPr lang="en-US" i="1" dirty="0"/>
              <a:t>WA </a:t>
            </a:r>
          </a:p>
        </p:txBody>
      </p:sp>
    </p:spTree>
    <p:extLst>
      <p:ext uri="{BB962C8B-B14F-4D97-AF65-F5344CB8AC3E}">
        <p14:creationId xmlns:p14="http://schemas.microsoft.com/office/powerpoint/2010/main" val="93410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Check In!</a:t>
            </a:r>
            <a:endParaRPr lang="en-US" sz="3200" dirty="0">
              <a:solidFill>
                <a:schemeClr val="bg2">
                  <a:lumMod val="10000"/>
                </a:schemeClr>
              </a:solidFill>
            </a:endParaRPr>
          </a:p>
        </p:txBody>
      </p:sp>
      <p:sp>
        <p:nvSpPr>
          <p:cNvPr id="3" name="Content Placeholder 2"/>
          <p:cNvSpPr>
            <a:spLocks noGrp="1"/>
          </p:cNvSpPr>
          <p:nvPr>
            <p:ph sz="quarter" idx="1"/>
          </p:nvPr>
        </p:nvSpPr>
        <p:spPr>
          <a:xfrm>
            <a:off x="533400" y="1524000"/>
            <a:ext cx="8610600" cy="4495800"/>
          </a:xfrm>
        </p:spPr>
        <p:txBody>
          <a:bodyPr>
            <a:noAutofit/>
          </a:bodyPr>
          <a:lstStyle/>
          <a:p>
            <a:pPr>
              <a:buNone/>
            </a:pPr>
            <a:r>
              <a:rPr lang="en-US" sz="3000" dirty="0" smtClean="0"/>
              <a:t>In this lesson you learned</a:t>
            </a:r>
          </a:p>
          <a:p>
            <a:pPr>
              <a:buFont typeface="+mj-lt"/>
              <a:buAutoNum type="arabicPeriod"/>
            </a:pPr>
            <a:r>
              <a:rPr lang="en-US" sz="3000" dirty="0" smtClean="0"/>
              <a:t>How to describe key elements of an IPM Policy and Plan and their relationship to an IPM Program including: </a:t>
            </a:r>
          </a:p>
          <a:p>
            <a:pPr lvl="1">
              <a:buClr>
                <a:schemeClr val="accent2"/>
              </a:buClr>
              <a:buSzPct val="60000"/>
              <a:buFont typeface="+mj-lt"/>
              <a:buAutoNum type="alphaLcPeriod"/>
            </a:pPr>
            <a:r>
              <a:rPr lang="en-US" sz="3000" dirty="0" smtClean="0"/>
              <a:t>Writing IPM policies and plans</a:t>
            </a:r>
          </a:p>
          <a:p>
            <a:pPr lvl="1">
              <a:buClr>
                <a:schemeClr val="accent2"/>
              </a:buClr>
              <a:buSzPct val="60000"/>
              <a:buFont typeface="+mj-lt"/>
              <a:buAutoNum type="alphaLcPeriod"/>
            </a:pPr>
            <a:r>
              <a:rPr lang="en-US" sz="3000" dirty="0" smtClean="0"/>
              <a:t>Secure formal approval of an IPM policy and plan</a:t>
            </a:r>
          </a:p>
          <a:p>
            <a:pPr lvl="1">
              <a:buClr>
                <a:schemeClr val="accent2"/>
              </a:buClr>
              <a:buSzPct val="60000"/>
              <a:buFont typeface="+mj-lt"/>
              <a:buAutoNum type="alphaLcPeriod"/>
            </a:pPr>
            <a:r>
              <a:rPr lang="en-US" sz="3000" dirty="0" smtClean="0"/>
              <a:t>Implementing and maintaining an IPM policy and plan</a:t>
            </a:r>
          </a:p>
          <a:p>
            <a:pPr marL="0" lvl="0" indent="0">
              <a:buNone/>
            </a:pPr>
            <a:r>
              <a:rPr lang="en-US" sz="3000" b="1" dirty="0" smtClean="0"/>
              <a:t>Next you will learn about other facility manager responsibilities</a:t>
            </a:r>
            <a:r>
              <a:rPr lang="en-US" sz="3000" dirty="0" smtClean="0"/>
              <a:t>!</a:t>
            </a:r>
            <a:endParaRPr lang="en-US" sz="3000" b="1" dirty="0" smtClean="0"/>
          </a:p>
          <a:p>
            <a:pPr lvl="0">
              <a:buNone/>
            </a:pPr>
            <a:r>
              <a:rPr lang="en-US" sz="3100" b="1" dirty="0" smtClean="0"/>
              <a:t>	</a:t>
            </a:r>
            <a:endParaRPr lang="en-US" sz="3100" dirty="0" smtClean="0"/>
          </a:p>
          <a:p>
            <a:pPr lvl="0">
              <a:buNone/>
            </a:pPr>
            <a:r>
              <a:rPr lang="en-US" sz="3100" dirty="0" smtClean="0"/>
              <a:t>		</a:t>
            </a:r>
            <a:endParaRPr lang="en-US" sz="3100" dirty="0"/>
          </a:p>
        </p:txBody>
      </p:sp>
      <p:sp>
        <p:nvSpPr>
          <p:cNvPr id="4" name="Slide Number Placeholder 3"/>
          <p:cNvSpPr>
            <a:spLocks noGrp="1"/>
          </p:cNvSpPr>
          <p:nvPr>
            <p:ph type="sldNum" sz="quarter" idx="12"/>
          </p:nvPr>
        </p:nvSpPr>
        <p:spPr/>
        <p:txBody>
          <a:bodyPr>
            <a:normAutofit fontScale="85000" lnSpcReduction="20000"/>
          </a:bodyPr>
          <a:lstStyle/>
          <a:p>
            <a:fld id="{E7D834B8-2FFF-43A0-AE9C-8D5F8FD2F856}"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Resources</a:t>
            </a:r>
            <a:endParaRPr lang="en-US" sz="3200" dirty="0">
              <a:solidFill>
                <a:schemeClr val="bg2">
                  <a:lumMod val="10000"/>
                </a:schemeClr>
              </a:solidFill>
            </a:endParaRPr>
          </a:p>
        </p:txBody>
      </p:sp>
      <p:sp>
        <p:nvSpPr>
          <p:cNvPr id="3" name="Content Placeholder 2"/>
          <p:cNvSpPr>
            <a:spLocks noGrp="1"/>
          </p:cNvSpPr>
          <p:nvPr>
            <p:ph sz="quarter" idx="1"/>
          </p:nvPr>
        </p:nvSpPr>
        <p:spPr>
          <a:xfrm>
            <a:off x="304800" y="1752600"/>
            <a:ext cx="8461248" cy="4495800"/>
          </a:xfrm>
        </p:spPr>
        <p:txBody>
          <a:bodyPr>
            <a:normAutofit fontScale="85000" lnSpcReduction="20000"/>
          </a:bodyPr>
          <a:lstStyle/>
          <a:p>
            <a:r>
              <a:rPr lang="en-US" dirty="0" smtClean="0">
                <a:solidFill>
                  <a:schemeClr val="tx1">
                    <a:lumMod val="95000"/>
                    <a:lumOff val="5000"/>
                  </a:schemeClr>
                </a:solidFill>
              </a:rPr>
              <a:t>How to Develop an Integrated Pest Management (IPM) Policy and Plan for Your School District. PENN STATE. Retrieved from </a:t>
            </a:r>
            <a:r>
              <a:rPr lang="en-US" dirty="0" smtClean="0">
                <a:solidFill>
                  <a:srgbClr val="0033CC"/>
                </a:solidFill>
              </a:rPr>
              <a:t>http://extension.psu.edu/pests/ipm/schools/facilitiesmanagers/resourcespaschools/faq/ipmschoolplan </a:t>
            </a:r>
          </a:p>
          <a:p>
            <a:r>
              <a:rPr lang="en-US" dirty="0" smtClean="0">
                <a:solidFill>
                  <a:schemeClr val="tx1">
                    <a:lumMod val="95000"/>
                    <a:lumOff val="5000"/>
                  </a:schemeClr>
                </a:solidFill>
              </a:rPr>
              <a:t>National Center for Environmental Health. (2009). Healthy Housing Reference Manual. Retrieved from </a:t>
            </a:r>
            <a:r>
              <a:rPr lang="en-US" dirty="0" smtClean="0">
                <a:solidFill>
                  <a:srgbClr val="0033CC"/>
                </a:solidFill>
              </a:rPr>
              <a:t>http://www.cdc.gov/nceh/publications/books/housing/figure_cha04.htm </a:t>
            </a:r>
          </a:p>
          <a:p>
            <a:r>
              <a:rPr lang="en-US" dirty="0" smtClean="0">
                <a:solidFill>
                  <a:schemeClr val="tx1">
                    <a:lumMod val="95000"/>
                    <a:lumOff val="5000"/>
                  </a:schemeClr>
                </a:solidFill>
              </a:rPr>
              <a:t>New Jersey Department of Environmental Protection Pesticide Control Program. How to Do… IPM at School A How to Manual for New Jersey Schools. Retrieved from </a:t>
            </a:r>
            <a:r>
              <a:rPr lang="en-US" dirty="0" smtClean="0">
                <a:solidFill>
                  <a:srgbClr val="0033CC"/>
                </a:solidFill>
              </a:rPr>
              <a:t>http://www.state.nj.us/dep/enforcement/pcp/bpc/ipm/How_to_Do_IPM.pdf</a:t>
            </a:r>
          </a:p>
          <a:p>
            <a:endParaRPr lang="en-US" dirty="0" smtClean="0">
              <a:solidFill>
                <a:schemeClr val="tx1">
                  <a:lumMod val="95000"/>
                  <a:lumOff val="5000"/>
                </a:schemeClr>
              </a:solidFill>
            </a:endParaRPr>
          </a:p>
          <a:p>
            <a:endParaRPr lang="en-US" dirty="0" smtClean="0">
              <a:solidFill>
                <a:schemeClr val="tx1">
                  <a:lumMod val="95000"/>
                  <a:lumOff val="5000"/>
                </a:schemeClr>
              </a:solidFill>
            </a:endParaRPr>
          </a:p>
          <a:p>
            <a:endParaRPr lang="en-US" dirty="0" smtClean="0">
              <a:solidFill>
                <a:schemeClr val="tx1">
                  <a:lumMod val="95000"/>
                  <a:lumOff val="5000"/>
                </a:schemeClr>
              </a:solidFill>
            </a:endParaRPr>
          </a:p>
          <a:p>
            <a:endParaRPr lang="en-US" dirty="0" smtClean="0">
              <a:solidFill>
                <a:schemeClr val="tx1">
                  <a:lumMod val="95000"/>
                  <a:lumOff val="5000"/>
                </a:schemeClr>
              </a:solidFill>
            </a:endParaRPr>
          </a:p>
          <a:p>
            <a:endParaRPr lang="en-US" dirty="0">
              <a:solidFill>
                <a:schemeClr val="tx1">
                  <a:lumMod val="95000"/>
                  <a:lumOff val="5000"/>
                </a:schemeClr>
              </a:solidFill>
            </a:endParaRPr>
          </a:p>
        </p:txBody>
      </p:sp>
      <p:sp>
        <p:nvSpPr>
          <p:cNvPr id="4" name="Slide Number Placeholder 3"/>
          <p:cNvSpPr>
            <a:spLocks noGrp="1"/>
          </p:cNvSpPr>
          <p:nvPr>
            <p:ph type="sldNum" sz="quarter" idx="12"/>
          </p:nvPr>
        </p:nvSpPr>
        <p:spPr/>
        <p:txBody>
          <a:bodyPr>
            <a:normAutofit fontScale="85000" lnSpcReduction="20000"/>
          </a:bodyPr>
          <a:lstStyle/>
          <a:p>
            <a:fld id="{E7D834B8-2FFF-43A0-AE9C-8D5F8FD2F856}" type="slidenum">
              <a:rPr lang="en-US" smtClean="0"/>
              <a:pPr/>
              <a:t>32</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Policy Continued</a:t>
            </a:r>
            <a:endParaRPr lang="en-US" sz="3200" dirty="0">
              <a:solidFill>
                <a:schemeClr val="bg2">
                  <a:lumMod val="10000"/>
                </a:schemeClr>
              </a:solidFill>
            </a:endParaRPr>
          </a:p>
        </p:txBody>
      </p:sp>
      <p:sp>
        <p:nvSpPr>
          <p:cNvPr id="3" name="Content Placeholder 2"/>
          <p:cNvSpPr>
            <a:spLocks noGrp="1"/>
          </p:cNvSpPr>
          <p:nvPr>
            <p:ph sz="quarter" idx="1"/>
          </p:nvPr>
        </p:nvSpPr>
        <p:spPr>
          <a:xfrm>
            <a:off x="304800" y="1524000"/>
            <a:ext cx="8534400" cy="3352800"/>
          </a:xfrm>
        </p:spPr>
        <p:txBody>
          <a:bodyPr>
            <a:noAutofit/>
          </a:bodyPr>
          <a:lstStyle/>
          <a:p>
            <a:pPr>
              <a:buFont typeface="Wingdings" pitchFamily="2" charset="2"/>
              <a:buChar char="q"/>
            </a:pPr>
            <a:r>
              <a:rPr lang="en-US" sz="3000" dirty="0" smtClean="0"/>
              <a:t>The policy should be short and concise and explain the intention the district has to implement and practice IPM</a:t>
            </a:r>
            <a:r>
              <a:rPr lang="en-US" sz="3000" dirty="0"/>
              <a:t> </a:t>
            </a:r>
            <a:r>
              <a:rPr lang="en-US" sz="3000" dirty="0" smtClean="0"/>
              <a:t>by setting</a:t>
            </a:r>
            <a:r>
              <a:rPr lang="en-US" sz="3000" dirty="0" smtClean="0">
                <a:solidFill>
                  <a:srgbClr val="FF0000"/>
                </a:solidFill>
              </a:rPr>
              <a:t> </a:t>
            </a:r>
            <a:r>
              <a:rPr lang="en-US" sz="3000" dirty="0" smtClean="0"/>
              <a:t>specific program goals and objectives</a:t>
            </a:r>
          </a:p>
          <a:p>
            <a:pPr>
              <a:buFont typeface="Wingdings" pitchFamily="2" charset="2"/>
              <a:buChar char="q"/>
            </a:pPr>
            <a:r>
              <a:rPr lang="en-US" sz="3000" dirty="0" smtClean="0"/>
              <a:t>A school board-approved IPM policy allows the entire community to participate in developing the program, and provides an </a:t>
            </a:r>
            <a:br>
              <a:rPr lang="en-US" sz="3000" dirty="0" smtClean="0"/>
            </a:br>
            <a:r>
              <a:rPr lang="en-US" sz="3000" dirty="0" smtClean="0"/>
              <a:t>effective way to respond to </a:t>
            </a:r>
            <a:br>
              <a:rPr lang="en-US" sz="3000" dirty="0" smtClean="0"/>
            </a:br>
            <a:r>
              <a:rPr lang="en-US" sz="3000" dirty="0" smtClean="0"/>
              <a:t>questions </a:t>
            </a:r>
          </a:p>
          <a:p>
            <a:pPr>
              <a:buFont typeface="Wingdings" pitchFamily="2" charset="2"/>
              <a:buChar char="q"/>
            </a:pPr>
            <a:r>
              <a:rPr lang="en-US" sz="3000" dirty="0" smtClean="0"/>
              <a:t>A strong community equals a </a:t>
            </a:r>
            <a:br>
              <a:rPr lang="en-US" sz="3000" dirty="0" smtClean="0"/>
            </a:br>
            <a:r>
              <a:rPr lang="en-US" sz="3000" dirty="0" smtClean="0"/>
              <a:t>sustainable program</a:t>
            </a:r>
            <a:endParaRPr lang="en-US" sz="3000" b="1" dirty="0" smtClean="0"/>
          </a:p>
          <a:p>
            <a:pPr>
              <a:buNone/>
            </a:pPr>
            <a:endParaRPr lang="en-US" sz="3000" b="1" dirty="0" smtClean="0"/>
          </a:p>
        </p:txBody>
      </p:sp>
      <p:sp>
        <p:nvSpPr>
          <p:cNvPr id="6" name="Slide Number Placeholder 5"/>
          <p:cNvSpPr>
            <a:spLocks noGrp="1"/>
          </p:cNvSpPr>
          <p:nvPr>
            <p:ph type="sldNum" sz="quarter" idx="12"/>
          </p:nvPr>
        </p:nvSpPr>
        <p:spPr/>
        <p:txBody>
          <a:bodyPr>
            <a:normAutofit fontScale="85000" lnSpcReduction="20000"/>
          </a:bodyPr>
          <a:lstStyle/>
          <a:p>
            <a:fld id="{E7D834B8-2FFF-43A0-AE9C-8D5F8FD2F856}" type="slidenum">
              <a:rPr lang="en-US" smtClean="0"/>
              <a:pPr/>
              <a:t>4</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4648200"/>
            <a:ext cx="3124200" cy="2082800"/>
          </a:xfrm>
          <a:prstGeom prst="rect">
            <a:avLst/>
          </a:prstGeom>
        </p:spPr>
      </p:pic>
    </p:spTree>
    <p:extLst>
      <p:ext uri="{BB962C8B-B14F-4D97-AF65-F5344CB8AC3E}">
        <p14:creationId xmlns:p14="http://schemas.microsoft.com/office/powerpoint/2010/main" val="3836796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524000"/>
            <a:ext cx="8153400" cy="4876800"/>
          </a:xfrm>
        </p:spPr>
        <p:txBody>
          <a:bodyPr>
            <a:noAutofit/>
          </a:bodyPr>
          <a:lstStyle/>
          <a:p>
            <a:pPr marL="0" indent="0">
              <a:buNone/>
            </a:pPr>
            <a:r>
              <a:rPr lang="en-US" sz="3200" dirty="0" smtClean="0"/>
              <a:t>Implementing pest prevention is important - The policy should commit to preventing </a:t>
            </a:r>
            <a:r>
              <a:rPr lang="en-US" sz="3200" dirty="0"/>
              <a:t>pests and </a:t>
            </a:r>
            <a:r>
              <a:rPr lang="en-US" sz="3200" dirty="0" smtClean="0"/>
              <a:t>reducing pest-conducive conditions as ongoing tasks requiring and participation from all parties </a:t>
            </a:r>
          </a:p>
          <a:p>
            <a:pPr marL="0" indent="0">
              <a:buNone/>
            </a:pPr>
            <a:r>
              <a:rPr lang="en-US" sz="3200" dirty="0" smtClean="0"/>
              <a:t>IPM components include:</a:t>
            </a:r>
          </a:p>
          <a:p>
            <a:pPr marL="514350" indent="-514350">
              <a:buFont typeface="+mj-lt"/>
              <a:buAutoNum type="alphaUcPeriod"/>
            </a:pPr>
            <a:r>
              <a:rPr lang="en-US" sz="3000" dirty="0" smtClean="0"/>
              <a:t>Sanitation</a:t>
            </a:r>
          </a:p>
          <a:p>
            <a:pPr marL="514350" indent="-514350">
              <a:buFont typeface="+mj-lt"/>
              <a:buAutoNum type="alphaUcPeriod"/>
            </a:pPr>
            <a:r>
              <a:rPr lang="en-US" sz="3000" dirty="0" smtClean="0"/>
              <a:t>Pest exclusion</a:t>
            </a:r>
          </a:p>
          <a:p>
            <a:pPr marL="514350" indent="-514350">
              <a:buFont typeface="+mj-lt"/>
              <a:buAutoNum type="alphaUcPeriod"/>
            </a:pPr>
            <a:r>
              <a:rPr lang="en-US" sz="3000" dirty="0" smtClean="0"/>
              <a:t>Habitat modification</a:t>
            </a:r>
          </a:p>
          <a:p>
            <a:pPr marL="514350" indent="-514350">
              <a:buFont typeface="+mj-lt"/>
              <a:buAutoNum type="alphaUcPeriod"/>
            </a:pPr>
            <a:r>
              <a:rPr lang="en-US" sz="3000" dirty="0" smtClean="0"/>
              <a:t>Pesticides necessary based on inspection and monitoring</a:t>
            </a:r>
          </a:p>
          <a:p>
            <a:endParaRPr lang="en-US" sz="3200" dirty="0"/>
          </a:p>
        </p:txBody>
      </p:sp>
      <p:sp>
        <p:nvSpPr>
          <p:cNvPr id="6" name="Title 1"/>
          <p:cNvSpPr txBox="1">
            <a:spLocks/>
          </p:cNvSpPr>
          <p:nvPr/>
        </p:nvSpPr>
        <p:spPr>
          <a:xfrm>
            <a:off x="765048" y="228600"/>
            <a:ext cx="8153400" cy="990600"/>
          </a:xfrm>
          <a:prstGeom prst="rect">
            <a:avLst/>
          </a:prstGeom>
        </p:spPr>
        <p:txBody>
          <a:bodyPr vert="horz" anchor="ctr">
            <a:noAutofit/>
          </a:bodyPr>
          <a:lstStyle/>
          <a:p>
            <a:pPr marL="320040" marR="0" lvl="0" indent="-32004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2">
                    <a:lumMod val="10000"/>
                  </a:schemeClr>
                </a:solidFill>
                <a:effectLst/>
                <a:uLnTx/>
                <a:uFillTx/>
                <a:latin typeface="+mj-lt"/>
                <a:ea typeface="+mj-ea"/>
                <a:cs typeface="+mj-cs"/>
              </a:rPr>
              <a:t>Policy Continued</a:t>
            </a:r>
            <a:endParaRPr kumimoji="0" lang="en-US" sz="3200" b="0" i="0" u="none" strike="noStrike" kern="1200" cap="none" spc="0" normalizeH="0" baseline="0" noProof="0" dirty="0">
              <a:ln>
                <a:noFill/>
              </a:ln>
              <a:solidFill>
                <a:schemeClr val="bg2">
                  <a:lumMod val="10000"/>
                </a:schemeClr>
              </a:solidFill>
              <a:effectLst/>
              <a:uLnTx/>
              <a:uFillTx/>
              <a:latin typeface="+mj-lt"/>
              <a:ea typeface="+mj-ea"/>
              <a:cs typeface="+mj-cs"/>
            </a:endParaRPr>
          </a:p>
        </p:txBody>
      </p:sp>
      <p:sp>
        <p:nvSpPr>
          <p:cNvPr id="4" name="Slide Number Placeholder 3"/>
          <p:cNvSpPr>
            <a:spLocks noGrp="1"/>
          </p:cNvSpPr>
          <p:nvPr>
            <p:ph type="sldNum" sz="quarter" idx="12"/>
          </p:nvPr>
        </p:nvSpPr>
        <p:spPr/>
        <p:txBody>
          <a:bodyPr>
            <a:normAutofit fontScale="85000" lnSpcReduction="20000"/>
          </a:bodyPr>
          <a:lstStyle/>
          <a:p>
            <a:fld id="{E7D834B8-2FFF-43A0-AE9C-8D5F8FD2F856}" type="slidenum">
              <a:rPr lang="en-US" smtClean="0"/>
              <a:pPr/>
              <a:t>5</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657600"/>
            <a:ext cx="3317748" cy="221183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9640" t="11111" r="20506"/>
          <a:stretch/>
        </p:blipFill>
        <p:spPr>
          <a:xfrm rot="4313241">
            <a:off x="6917745" y="5000157"/>
            <a:ext cx="1533478" cy="2641618"/>
          </a:xfrm>
          <a:prstGeom prst="rect">
            <a:avLst/>
          </a:prstGeom>
        </p:spPr>
      </p:pic>
      <p:sp>
        <p:nvSpPr>
          <p:cNvPr id="3" name="Content Placeholder 2"/>
          <p:cNvSpPr>
            <a:spLocks noGrp="1"/>
          </p:cNvSpPr>
          <p:nvPr>
            <p:ph sz="quarter" idx="1"/>
          </p:nvPr>
        </p:nvSpPr>
        <p:spPr/>
        <p:txBody>
          <a:bodyPr>
            <a:noAutofit/>
          </a:bodyPr>
          <a:lstStyle/>
          <a:p>
            <a:pPr>
              <a:buFont typeface="Wingdings" pitchFamily="2" charset="2"/>
              <a:buChar char="q"/>
            </a:pPr>
            <a:r>
              <a:rPr lang="en-US" sz="3200" dirty="0" smtClean="0"/>
              <a:t>The policy can include general provisions addressing clutter, sanitation and maintenance, providing a tool to help principals and other administrators get cooperation from staff</a:t>
            </a:r>
          </a:p>
          <a:p>
            <a:pPr>
              <a:buFont typeface="Wingdings" pitchFamily="2" charset="2"/>
              <a:buChar char="q"/>
            </a:pPr>
            <a:r>
              <a:rPr lang="en-US" sz="3200" dirty="0" smtClean="0"/>
              <a:t>The IPM coordinator is responsible for day-to-day interpretation of the IPM policy</a:t>
            </a:r>
          </a:p>
          <a:p>
            <a:pPr>
              <a:buFont typeface="Wingdings" pitchFamily="2" charset="2"/>
              <a:buChar char="q"/>
            </a:pPr>
            <a:r>
              <a:rPr lang="en-US" sz="3200" dirty="0" smtClean="0"/>
              <a:t>The policy guides development of a detailed IPM plan that must comply with the policy </a:t>
            </a:r>
            <a:endParaRPr lang="en-US" sz="3200" dirty="0"/>
          </a:p>
          <a:p>
            <a:pPr marL="0" indent="0">
              <a:buNone/>
            </a:pPr>
            <a:endParaRPr lang="en-US" sz="3200" dirty="0" smtClean="0"/>
          </a:p>
          <a:p>
            <a:pPr>
              <a:buNone/>
            </a:pPr>
            <a:endParaRPr lang="en-US" sz="3200" dirty="0"/>
          </a:p>
        </p:txBody>
      </p:sp>
      <p:sp>
        <p:nvSpPr>
          <p:cNvPr id="2" name="Title 1"/>
          <p:cNvSpPr>
            <a:spLocks noGrp="1"/>
          </p:cNvSpPr>
          <p:nvPr>
            <p:ph type="title"/>
          </p:nvPr>
        </p:nvSpPr>
        <p:spPr/>
        <p:txBody>
          <a:bodyPr>
            <a:normAutofit/>
          </a:bodyPr>
          <a:lstStyle/>
          <a:p>
            <a:r>
              <a:rPr lang="en-US" sz="3200" dirty="0" smtClean="0">
                <a:solidFill>
                  <a:schemeClr val="bg2">
                    <a:lumMod val="10000"/>
                  </a:schemeClr>
                </a:solidFill>
              </a:rPr>
              <a:t>Policy Continued</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a:bodyPr>
          <a:lstStyle/>
          <a:p>
            <a:r>
              <a:rPr lang="en-US" sz="3200" dirty="0" smtClean="0">
                <a:solidFill>
                  <a:schemeClr val="bg2">
                    <a:lumMod val="10000"/>
                  </a:schemeClr>
                </a:solidFill>
              </a:rPr>
              <a:t>2. IPM </a:t>
            </a:r>
            <a:r>
              <a:rPr lang="en-US" sz="3200" dirty="0">
                <a:solidFill>
                  <a:schemeClr val="bg2">
                    <a:lumMod val="10000"/>
                  </a:schemeClr>
                </a:solidFill>
              </a:rPr>
              <a:t>Plan </a:t>
            </a:r>
            <a:r>
              <a:rPr lang="en-US" sz="3200" dirty="0" smtClean="0">
                <a:solidFill>
                  <a:schemeClr val="bg2">
                    <a:lumMod val="10000"/>
                  </a:schemeClr>
                </a:solidFill>
              </a:rPr>
              <a:t>Template</a:t>
            </a:r>
            <a:endParaRPr lang="en-US" sz="3200" u="sng" dirty="0">
              <a:solidFill>
                <a:srgbClr val="002060"/>
              </a:solidFill>
            </a:endParaRPr>
          </a:p>
        </p:txBody>
      </p:sp>
      <p:sp>
        <p:nvSpPr>
          <p:cNvPr id="3" name="Slide Number Placeholder 2"/>
          <p:cNvSpPr>
            <a:spLocks noGrp="1"/>
          </p:cNvSpPr>
          <p:nvPr>
            <p:ph type="sldNum" sz="quarter" idx="12"/>
          </p:nvPr>
        </p:nvSpPr>
        <p:spPr/>
        <p:txBody>
          <a:bodyPr>
            <a:normAutofit fontScale="85000" lnSpcReduction="20000"/>
          </a:bodyPr>
          <a:lstStyle/>
          <a:p>
            <a:fld id="{E7D834B8-2FFF-43A0-AE9C-8D5F8FD2F856}" type="slidenum">
              <a:rPr lang="en-US" smtClean="0"/>
              <a:pPr/>
              <a:t>7</a:t>
            </a:fld>
            <a:endParaRPr lang="en-US" dirty="0"/>
          </a:p>
        </p:txBody>
      </p:sp>
      <p:sp>
        <p:nvSpPr>
          <p:cNvPr id="4" name="Content Placeholder 3"/>
          <p:cNvSpPr>
            <a:spLocks noGrp="1"/>
          </p:cNvSpPr>
          <p:nvPr>
            <p:ph sz="quarter" idx="1"/>
          </p:nvPr>
        </p:nvSpPr>
        <p:spPr>
          <a:xfrm>
            <a:off x="612648" y="1676400"/>
            <a:ext cx="8153400" cy="5257800"/>
          </a:xfrm>
        </p:spPr>
        <p:txBody>
          <a:bodyPr>
            <a:normAutofit fontScale="92500" lnSpcReduction="20000"/>
          </a:bodyPr>
          <a:lstStyle/>
          <a:p>
            <a:pPr>
              <a:buFont typeface="Wingdings" pitchFamily="2" charset="2"/>
              <a:buChar char="q"/>
            </a:pPr>
            <a:r>
              <a:rPr lang="en-US" sz="3200" dirty="0" smtClean="0"/>
              <a:t>The IPM plan is a blueprint detailing how your district or school will manage pests through prevention, monitoring and control methods </a:t>
            </a:r>
          </a:p>
          <a:p>
            <a:pPr>
              <a:buFont typeface="Wingdings" pitchFamily="2" charset="2"/>
              <a:buChar char="q"/>
            </a:pPr>
            <a:r>
              <a:rPr lang="en-US" sz="3200" dirty="0" smtClean="0"/>
              <a:t>A helpful guidance </a:t>
            </a:r>
            <a:r>
              <a:rPr lang="en-US" sz="3200" dirty="0"/>
              <a:t>document </a:t>
            </a:r>
            <a:r>
              <a:rPr lang="en-US" sz="3200" dirty="0" smtClean="0"/>
              <a:t>can be found at </a:t>
            </a:r>
            <a:r>
              <a:rPr lang="en-US" sz="2600" dirty="0">
                <a:solidFill>
                  <a:srgbClr val="002060"/>
                </a:solidFill>
              </a:rPr>
              <a:t>http://</a:t>
            </a:r>
            <a:r>
              <a:rPr lang="en-US" sz="2600" dirty="0" smtClean="0">
                <a:solidFill>
                  <a:srgbClr val="002060"/>
                </a:solidFill>
              </a:rPr>
              <a:t>extension.arizona.edu/sites/extension.arizona.edu/files/pubs/az1669-2015.pdf</a:t>
            </a:r>
          </a:p>
          <a:p>
            <a:pPr>
              <a:buFont typeface="Wingdings" pitchFamily="2" charset="2"/>
              <a:buChar char="q"/>
            </a:pPr>
            <a:r>
              <a:rPr lang="en-US" sz="3200" dirty="0" smtClean="0"/>
              <a:t>The plan is managed by the IPM </a:t>
            </a:r>
            <a:br>
              <a:rPr lang="en-US" sz="3200" dirty="0" smtClean="0"/>
            </a:br>
            <a:r>
              <a:rPr lang="en-US" sz="3200" dirty="0" smtClean="0"/>
              <a:t>Coordinator and eases transitions </a:t>
            </a:r>
            <a:br>
              <a:rPr lang="en-US" sz="3200" dirty="0" smtClean="0"/>
            </a:br>
            <a:r>
              <a:rPr lang="en-US" sz="3200" dirty="0" smtClean="0"/>
              <a:t>when key staff change</a:t>
            </a:r>
          </a:p>
          <a:p>
            <a:pPr>
              <a:buFont typeface="Wingdings" pitchFamily="2" charset="2"/>
              <a:buChar char="q"/>
            </a:pPr>
            <a:r>
              <a:rPr lang="en-US" sz="3200" dirty="0" smtClean="0"/>
              <a:t>Your plan will be a living </a:t>
            </a:r>
            <a:br>
              <a:rPr lang="en-US" sz="3200" dirty="0" smtClean="0"/>
            </a:br>
            <a:r>
              <a:rPr lang="en-US" sz="3200" dirty="0" smtClean="0"/>
              <a:t>(changing) document updated </a:t>
            </a:r>
            <a:br>
              <a:rPr lang="en-US" sz="3200" dirty="0" smtClean="0"/>
            </a:br>
            <a:r>
              <a:rPr lang="en-US" sz="3200" dirty="0" smtClean="0"/>
              <a:t>annually or more often if </a:t>
            </a:r>
            <a:br>
              <a:rPr lang="en-US" sz="3200" dirty="0" smtClean="0"/>
            </a:br>
            <a:r>
              <a:rPr lang="en-US" sz="3200" dirty="0" smtClean="0"/>
              <a:t>needed</a:t>
            </a:r>
          </a:p>
          <a:p>
            <a:pPr marL="0" indent="0">
              <a:buNone/>
            </a:pPr>
            <a:endParaRPr lang="en-US" sz="3200" dirty="0" smtClean="0"/>
          </a:p>
          <a:p>
            <a:endParaRPr lang="en-US" dirty="0"/>
          </a:p>
        </p:txBody>
      </p:sp>
      <p:pic>
        <p:nvPicPr>
          <p:cNvPr id="5" name="Picture 4"/>
          <p:cNvPicPr>
            <a:picLocks noChangeAspect="1"/>
          </p:cNvPicPr>
          <p:nvPr/>
        </p:nvPicPr>
        <p:blipFill>
          <a:blip r:embed="rId2"/>
          <a:stretch>
            <a:fillRect/>
          </a:stretch>
        </p:blipFill>
        <p:spPr>
          <a:xfrm rot="869408">
            <a:off x="6101078" y="3977104"/>
            <a:ext cx="2639513" cy="328878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
            </a:r>
            <a:br>
              <a:rPr lang="en-US" sz="3200" dirty="0" smtClean="0">
                <a:solidFill>
                  <a:schemeClr val="bg2">
                    <a:lumMod val="10000"/>
                  </a:schemeClr>
                </a:solidFill>
              </a:rPr>
            </a:br>
            <a:r>
              <a:rPr lang="en-US" sz="3200" dirty="0" smtClean="0">
                <a:solidFill>
                  <a:schemeClr val="bg2">
                    <a:lumMod val="10000"/>
                  </a:schemeClr>
                </a:solidFill>
              </a:rPr>
              <a:t>Your IPM Plan Should </a:t>
            </a:r>
            <a:r>
              <a:rPr lang="en-US" sz="3200" dirty="0">
                <a:solidFill>
                  <a:schemeClr val="bg2">
                    <a:lumMod val="10000"/>
                  </a:schemeClr>
                </a:solidFill>
              </a:rPr>
              <a:t>I</a:t>
            </a:r>
            <a:r>
              <a:rPr lang="en-US" sz="3200" dirty="0" smtClean="0">
                <a:solidFill>
                  <a:schemeClr val="bg2">
                    <a:lumMod val="10000"/>
                  </a:schemeClr>
                </a:solidFill>
              </a:rPr>
              <a:t>nclude:</a:t>
            </a:r>
            <a:br>
              <a:rPr lang="en-US" sz="3200" dirty="0" smtClean="0">
                <a:solidFill>
                  <a:schemeClr val="bg2">
                    <a:lumMod val="10000"/>
                  </a:schemeClr>
                </a:solidFill>
              </a:rPr>
            </a:br>
            <a:endParaRPr lang="en-US" sz="3200" dirty="0">
              <a:solidFill>
                <a:schemeClr val="bg2">
                  <a:lumMod val="10000"/>
                </a:schemeClr>
              </a:solidFill>
            </a:endParaRPr>
          </a:p>
        </p:txBody>
      </p:sp>
      <p:sp>
        <p:nvSpPr>
          <p:cNvPr id="3" name="Content Placeholder 2"/>
          <p:cNvSpPr>
            <a:spLocks noGrp="1"/>
          </p:cNvSpPr>
          <p:nvPr>
            <p:ph sz="quarter" idx="1"/>
          </p:nvPr>
        </p:nvSpPr>
        <p:spPr>
          <a:xfrm>
            <a:off x="381000" y="1676400"/>
            <a:ext cx="8531352" cy="5562600"/>
          </a:xfrm>
        </p:spPr>
        <p:txBody>
          <a:bodyPr>
            <a:noAutofit/>
          </a:bodyPr>
          <a:lstStyle/>
          <a:p>
            <a:pPr marL="514350" indent="-514350">
              <a:buFont typeface="+mj-lt"/>
              <a:buAutoNum type="arabicPeriod"/>
            </a:pPr>
            <a:r>
              <a:rPr lang="en-US" sz="2800" dirty="0" smtClean="0"/>
              <a:t>A copy of your school IPM policy</a:t>
            </a:r>
          </a:p>
          <a:p>
            <a:pPr marL="514350" indent="-514350">
              <a:buFont typeface="+mj-lt"/>
              <a:buAutoNum type="arabicPeriod"/>
            </a:pPr>
            <a:r>
              <a:rPr lang="en-US" sz="2800" dirty="0" smtClean="0"/>
              <a:t>General information about your district</a:t>
            </a:r>
          </a:p>
          <a:p>
            <a:pPr marL="514350" indent="-514350">
              <a:buFont typeface="+mj-lt"/>
              <a:buAutoNum type="arabicPeriod"/>
            </a:pPr>
            <a:r>
              <a:rPr lang="en-US" sz="2800" dirty="0" smtClean="0"/>
              <a:t>The name and title of your school IPM coordinator</a:t>
            </a:r>
          </a:p>
          <a:p>
            <a:pPr marL="514350" indent="-514350">
              <a:buFont typeface="+mj-lt"/>
              <a:buAutoNum type="arabicPeriod"/>
            </a:pPr>
            <a:r>
              <a:rPr lang="en-US" sz="2800" dirty="0" smtClean="0"/>
              <a:t>The names and titles of your school IPM or environmental </a:t>
            </a:r>
            <a:r>
              <a:rPr lang="en-US" sz="2800" dirty="0"/>
              <a:t>h</a:t>
            </a:r>
            <a:r>
              <a:rPr lang="en-US" sz="2800" dirty="0" smtClean="0"/>
              <a:t>ealth </a:t>
            </a:r>
            <a:r>
              <a:rPr lang="en-US" sz="2800" dirty="0"/>
              <a:t>c</a:t>
            </a:r>
            <a:r>
              <a:rPr lang="en-US" sz="2800" dirty="0" smtClean="0"/>
              <a:t>ommittee members</a:t>
            </a:r>
          </a:p>
          <a:p>
            <a:pPr marL="514350" indent="-514350">
              <a:buFont typeface="+mj-lt"/>
              <a:buAutoNum type="arabicPeriod"/>
            </a:pPr>
            <a:r>
              <a:rPr lang="en-US" sz="2800" dirty="0" smtClean="0"/>
              <a:t>Identification and description of the pests that occur in your district and both chemical </a:t>
            </a:r>
            <a:br>
              <a:rPr lang="en-US" sz="2800" dirty="0" smtClean="0"/>
            </a:br>
            <a:r>
              <a:rPr lang="en-US" sz="2800" dirty="0" smtClean="0"/>
              <a:t>and non-chemical measures </a:t>
            </a:r>
            <a:br>
              <a:rPr lang="en-US" sz="2800" dirty="0" smtClean="0"/>
            </a:br>
            <a:r>
              <a:rPr lang="en-US" sz="2800" dirty="0" smtClean="0"/>
              <a:t>used to manage those pests</a:t>
            </a:r>
          </a:p>
          <a:p>
            <a:pPr marL="514350" indent="-514350">
              <a:buFont typeface="+mj-lt"/>
              <a:buAutoNum type="arabicPeriod"/>
            </a:pPr>
            <a:endParaRPr lang="en-US" sz="2800" dirty="0" smtClean="0"/>
          </a:p>
          <a:p>
            <a:pPr marL="514350" indent="-514350">
              <a:buFont typeface="+mj-lt"/>
              <a:buAutoNum type="arabicPeriod"/>
            </a:pPr>
            <a:endParaRPr lang="en-US" sz="2800" dirty="0" smtClean="0"/>
          </a:p>
        </p:txBody>
      </p:sp>
      <p:sp>
        <p:nvSpPr>
          <p:cNvPr id="6" name="Slide Number Placeholder 5"/>
          <p:cNvSpPr>
            <a:spLocks noGrp="1"/>
          </p:cNvSpPr>
          <p:nvPr>
            <p:ph type="sldNum" sz="quarter" idx="12"/>
          </p:nvPr>
        </p:nvSpPr>
        <p:spPr/>
        <p:txBody>
          <a:bodyPr>
            <a:normAutofit fontScale="85000" lnSpcReduction="20000"/>
          </a:bodyPr>
          <a:lstStyle/>
          <a:p>
            <a:fld id="{E7D834B8-2FFF-43A0-AE9C-8D5F8FD2F856}" type="slidenum">
              <a:rPr lang="en-US" smtClean="0"/>
              <a:pPr/>
              <a:t>8</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199" y="4722627"/>
            <a:ext cx="2945301" cy="196353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sz="3200" dirty="0" smtClean="0">
                <a:solidFill>
                  <a:schemeClr val="bg2">
                    <a:lumMod val="10000"/>
                  </a:schemeClr>
                </a:solidFill>
              </a:rPr>
              <a:t/>
            </a:r>
            <a:br>
              <a:rPr lang="en-US" sz="3200" dirty="0" smtClean="0">
                <a:solidFill>
                  <a:schemeClr val="bg2">
                    <a:lumMod val="10000"/>
                  </a:schemeClr>
                </a:solidFill>
              </a:rPr>
            </a:br>
            <a:r>
              <a:rPr lang="en-US" sz="3200" dirty="0" smtClean="0">
                <a:solidFill>
                  <a:schemeClr val="bg2">
                    <a:lumMod val="10000"/>
                  </a:schemeClr>
                </a:solidFill>
              </a:rPr>
              <a:t>Your IPM Plan </a:t>
            </a:r>
            <a:r>
              <a:rPr lang="en-US" sz="3200" dirty="0">
                <a:solidFill>
                  <a:schemeClr val="bg2">
                    <a:lumMod val="10000"/>
                  </a:schemeClr>
                </a:solidFill>
              </a:rPr>
              <a:t>S</a:t>
            </a:r>
            <a:r>
              <a:rPr lang="en-US" sz="3200" dirty="0" smtClean="0">
                <a:solidFill>
                  <a:schemeClr val="bg2">
                    <a:lumMod val="10000"/>
                  </a:schemeClr>
                </a:solidFill>
              </a:rPr>
              <a:t>hould </a:t>
            </a:r>
            <a:r>
              <a:rPr lang="en-US" sz="3200" dirty="0">
                <a:solidFill>
                  <a:schemeClr val="bg2">
                    <a:lumMod val="10000"/>
                  </a:schemeClr>
                </a:solidFill>
              </a:rPr>
              <a:t>I</a:t>
            </a:r>
            <a:r>
              <a:rPr lang="en-US" sz="3200" dirty="0" smtClean="0">
                <a:solidFill>
                  <a:schemeClr val="bg2">
                    <a:lumMod val="10000"/>
                  </a:schemeClr>
                </a:solidFill>
              </a:rPr>
              <a:t>nclude:</a:t>
            </a:r>
            <a:br>
              <a:rPr lang="en-US" sz="3200" dirty="0" smtClean="0">
                <a:solidFill>
                  <a:schemeClr val="bg2">
                    <a:lumMod val="10000"/>
                  </a:schemeClr>
                </a:solidFill>
              </a:rPr>
            </a:br>
            <a:endParaRPr lang="en-US" sz="3200" dirty="0">
              <a:solidFill>
                <a:schemeClr val="bg2">
                  <a:lumMod val="10000"/>
                </a:schemeClr>
              </a:solidFill>
            </a:endParaRPr>
          </a:p>
        </p:txBody>
      </p:sp>
      <p:sp>
        <p:nvSpPr>
          <p:cNvPr id="3" name="Content Placeholder 2"/>
          <p:cNvSpPr>
            <a:spLocks noGrp="1"/>
          </p:cNvSpPr>
          <p:nvPr>
            <p:ph sz="quarter" idx="1"/>
          </p:nvPr>
        </p:nvSpPr>
        <p:spPr>
          <a:xfrm>
            <a:off x="457200" y="1600200"/>
            <a:ext cx="8531352" cy="4495800"/>
          </a:xfrm>
        </p:spPr>
        <p:txBody>
          <a:bodyPr>
            <a:noAutofit/>
          </a:bodyPr>
          <a:lstStyle/>
          <a:p>
            <a:pPr marL="514350" indent="-514350">
              <a:buFont typeface="+mj-lt"/>
              <a:buAutoNum type="arabicPeriod" startAt="6"/>
            </a:pPr>
            <a:r>
              <a:rPr lang="en-US" sz="2800" dirty="0" smtClean="0"/>
              <a:t>Description of your school IPM information flow, including a description of the location of your school IPM plan and pest log and application records</a:t>
            </a:r>
          </a:p>
          <a:p>
            <a:pPr marL="514350" indent="-514350">
              <a:buFont typeface="+mj-lt"/>
              <a:buAutoNum type="arabicPeriod" startAt="6"/>
            </a:pPr>
            <a:r>
              <a:rPr lang="en-US" sz="2800" dirty="0" smtClean="0"/>
              <a:t>A list of pre-approved or preferred pesticide(s) that may be applied on school property when non-chemical measures do not provide </a:t>
            </a:r>
            <a:br>
              <a:rPr lang="en-US" sz="2800" dirty="0" smtClean="0"/>
            </a:br>
            <a:r>
              <a:rPr lang="en-US" sz="2800" dirty="0" smtClean="0"/>
              <a:t>adequate control</a:t>
            </a:r>
          </a:p>
          <a:p>
            <a:pPr>
              <a:buNone/>
            </a:pPr>
            <a:endParaRPr lang="en-US" sz="2800" dirty="0"/>
          </a:p>
        </p:txBody>
      </p:sp>
      <p:sp>
        <p:nvSpPr>
          <p:cNvPr id="5" name="Slide Number Placeholder 4"/>
          <p:cNvSpPr>
            <a:spLocks noGrp="1"/>
          </p:cNvSpPr>
          <p:nvPr>
            <p:ph type="sldNum" sz="quarter" idx="12"/>
          </p:nvPr>
        </p:nvSpPr>
        <p:spPr/>
        <p:txBody>
          <a:bodyPr>
            <a:normAutofit fontScale="85000" lnSpcReduction="20000"/>
          </a:bodyPr>
          <a:lstStyle/>
          <a:p>
            <a:fld id="{E7D834B8-2FFF-43A0-AE9C-8D5F8FD2F856}" type="slidenum">
              <a:rPr lang="en-US" smtClean="0"/>
              <a:pPr/>
              <a:t>9</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352" y="3962082"/>
            <a:ext cx="4114848" cy="2743518"/>
          </a:xfrm>
          <a:prstGeom prst="rect">
            <a:avLst/>
          </a:prstGeom>
        </p:spPr>
      </p:pic>
    </p:spTree>
    <p:extLst>
      <p:ext uri="{BB962C8B-B14F-4D97-AF65-F5344CB8AC3E}">
        <p14:creationId xmlns:p14="http://schemas.microsoft.com/office/powerpoint/2010/main" val="22581703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5519</TotalTime>
  <Words>1401</Words>
  <Application>Microsoft Office PowerPoint</Application>
  <PresentationFormat>On-screen Show (4:3)</PresentationFormat>
  <Paragraphs>185</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Tw Cen MT</vt:lpstr>
      <vt:lpstr>Wingdings</vt:lpstr>
      <vt:lpstr>Wingdings 2</vt:lpstr>
      <vt:lpstr>Median</vt:lpstr>
      <vt:lpstr>Facility Manager IPM PLAN  and Policy</vt:lpstr>
      <vt:lpstr>Learning Objectives</vt:lpstr>
      <vt:lpstr>1. School IPM Policy </vt:lpstr>
      <vt:lpstr>Policy Continued</vt:lpstr>
      <vt:lpstr>PowerPoint Presentation</vt:lpstr>
      <vt:lpstr>Policy Continued</vt:lpstr>
      <vt:lpstr>2. IPM Plan Template</vt:lpstr>
      <vt:lpstr> Your IPM Plan Should Include: </vt:lpstr>
      <vt:lpstr> Your IPM Plan Should Include: </vt:lpstr>
      <vt:lpstr> General Information </vt:lpstr>
      <vt:lpstr>3. The IPM Coordinator</vt:lpstr>
      <vt:lpstr>IPM Coordinator Continued</vt:lpstr>
      <vt:lpstr>IPM Coordinator Continued</vt:lpstr>
      <vt:lpstr>4. The IPM Committee</vt:lpstr>
      <vt:lpstr>IPM Committee Continued</vt:lpstr>
      <vt:lpstr>IPM Committee Continued</vt:lpstr>
      <vt:lpstr>5. Identification and Description of Your School   Pest Problem(s)</vt:lpstr>
      <vt:lpstr>Identification and Description of Your School   Pest Problem(s) Continued</vt:lpstr>
      <vt:lpstr>Identification and Description of Your School   Pest Problem(s) Continued</vt:lpstr>
      <vt:lpstr>6. Describe Your School IPM Information Flow </vt:lpstr>
      <vt:lpstr>Information Flow Continued</vt:lpstr>
      <vt:lpstr>Information Flow Continued</vt:lpstr>
      <vt:lpstr>Information Flow Continued - Pesticide Application Notification </vt:lpstr>
      <vt:lpstr>Pesticide Application Notification Continued</vt:lpstr>
      <vt:lpstr>Pesticide Application Notification Continued</vt:lpstr>
      <vt:lpstr>7. Pre-approved or Preferred List of Pesticides</vt:lpstr>
      <vt:lpstr>Secure Formal Approval of an IPM Policy and Plan</vt:lpstr>
      <vt:lpstr>Maintain the IPM Policy and Plan</vt:lpstr>
      <vt:lpstr>Additional Documents: Pest-Sighting Logs</vt:lpstr>
      <vt:lpstr>Additional Documents: Pesticide Application Logs</vt:lpstr>
      <vt:lpstr>Check In!</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Facility Manager</dc:title>
  <dc:creator>Employee</dc:creator>
  <cp:lastModifiedBy>Anon</cp:lastModifiedBy>
  <cp:revision>283</cp:revision>
  <dcterms:created xsi:type="dcterms:W3CDTF">2014-03-13T15:31:47Z</dcterms:created>
  <dcterms:modified xsi:type="dcterms:W3CDTF">2016-10-26T15:55:51Z</dcterms:modified>
</cp:coreProperties>
</file>